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entation.xml" ContentType="application/vnd.openxmlformats-officedocument.presentationml.presentation.main+xml"/>
  <Override PartName="/ppt/slides/slide63.xml" ContentType="application/vnd.openxmlformats-officedocument.presentationml.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34.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notesSlides/notesSlide35.xml" ContentType="application/vnd.openxmlformats-officedocument.presentationml.notesSlide+xml"/>
  <Override PartName="/ppt/notesSlides/notesSlide46.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434" r:id="rId2"/>
    <p:sldId id="435" r:id="rId3"/>
    <p:sldId id="542" r:id="rId4"/>
    <p:sldId id="513" r:id="rId5"/>
    <p:sldId id="454" r:id="rId6"/>
    <p:sldId id="455" r:id="rId7"/>
    <p:sldId id="595" r:id="rId8"/>
    <p:sldId id="610" r:id="rId9"/>
    <p:sldId id="613" r:id="rId10"/>
    <p:sldId id="612" r:id="rId11"/>
    <p:sldId id="614" r:id="rId12"/>
    <p:sldId id="594" r:id="rId13"/>
    <p:sldId id="543" r:id="rId14"/>
    <p:sldId id="544" r:id="rId15"/>
    <p:sldId id="545" r:id="rId16"/>
    <p:sldId id="546" r:id="rId17"/>
    <p:sldId id="547" r:id="rId18"/>
    <p:sldId id="549" r:id="rId19"/>
    <p:sldId id="548" r:id="rId20"/>
    <p:sldId id="555" r:id="rId21"/>
    <p:sldId id="558" r:id="rId22"/>
    <p:sldId id="557" r:id="rId23"/>
    <p:sldId id="559" r:id="rId24"/>
    <p:sldId id="556" r:id="rId25"/>
    <p:sldId id="560" r:id="rId26"/>
    <p:sldId id="561" r:id="rId27"/>
    <p:sldId id="562" r:id="rId28"/>
    <p:sldId id="563" r:id="rId29"/>
    <p:sldId id="564" r:id="rId30"/>
    <p:sldId id="565" r:id="rId31"/>
    <p:sldId id="615" r:id="rId32"/>
    <p:sldId id="604" r:id="rId33"/>
    <p:sldId id="552" r:id="rId34"/>
    <p:sldId id="584" r:id="rId35"/>
    <p:sldId id="585" r:id="rId36"/>
    <p:sldId id="586" r:id="rId37"/>
    <p:sldId id="587" r:id="rId38"/>
    <p:sldId id="588" r:id="rId39"/>
    <p:sldId id="589" r:id="rId40"/>
    <p:sldId id="590" r:id="rId41"/>
    <p:sldId id="591" r:id="rId42"/>
    <p:sldId id="592" r:id="rId43"/>
    <p:sldId id="577" r:id="rId44"/>
    <p:sldId id="578" r:id="rId45"/>
    <p:sldId id="579" r:id="rId46"/>
    <p:sldId id="580" r:id="rId47"/>
    <p:sldId id="582" r:id="rId48"/>
    <p:sldId id="583" r:id="rId49"/>
    <p:sldId id="605" r:id="rId50"/>
    <p:sldId id="608" r:id="rId51"/>
    <p:sldId id="607" r:id="rId52"/>
    <p:sldId id="616" r:id="rId53"/>
    <p:sldId id="551" r:id="rId54"/>
    <p:sldId id="617" r:id="rId55"/>
    <p:sldId id="618" r:id="rId56"/>
    <p:sldId id="619" r:id="rId57"/>
    <p:sldId id="620" r:id="rId58"/>
    <p:sldId id="553" r:id="rId59"/>
    <p:sldId id="321" r:id="rId60"/>
    <p:sldId id="600" r:id="rId61"/>
    <p:sldId id="603" r:id="rId62"/>
    <p:sldId id="601" r:id="rId63"/>
    <p:sldId id="602" r:id="rId6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5" autoAdjust="0"/>
    <p:restoredTop sz="80303" autoAdjust="0"/>
  </p:normalViewPr>
  <p:slideViewPr>
    <p:cSldViewPr>
      <p:cViewPr varScale="1">
        <p:scale>
          <a:sx n="85" d="100"/>
          <a:sy n="85" d="100"/>
        </p:scale>
        <p:origin x="240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490BB6A-93B6-C352-9BA5-6F2FCBE3B6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a:extLst>
              <a:ext uri="{FF2B5EF4-FFF2-40B4-BE49-F238E27FC236}">
                <a16:creationId xmlns:a16="http://schemas.microsoft.com/office/drawing/2014/main" id="{65B6E6A6-224E-27EC-6B11-36D2158966A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0525F7E2-6F24-2745-927C-37D4DDE391B4}" type="datetimeFigureOut">
              <a:rPr lang="en-IN"/>
              <a:pPr>
                <a:defRPr/>
              </a:pPr>
              <a:t>11/01/25</a:t>
            </a:fld>
            <a:endParaRPr lang="en-IN"/>
          </a:p>
        </p:txBody>
      </p:sp>
      <p:sp>
        <p:nvSpPr>
          <p:cNvPr id="4" name="Slide Image Placeholder 3">
            <a:extLst>
              <a:ext uri="{FF2B5EF4-FFF2-40B4-BE49-F238E27FC236}">
                <a16:creationId xmlns:a16="http://schemas.microsoft.com/office/drawing/2014/main" id="{6BB1F699-DCFB-B935-8AF1-8E614A6300B4}"/>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a:extLst>
              <a:ext uri="{FF2B5EF4-FFF2-40B4-BE49-F238E27FC236}">
                <a16:creationId xmlns:a16="http://schemas.microsoft.com/office/drawing/2014/main" id="{E738CE44-BB7C-FE30-5BCF-27F6107FE6E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a:extLst>
              <a:ext uri="{FF2B5EF4-FFF2-40B4-BE49-F238E27FC236}">
                <a16:creationId xmlns:a16="http://schemas.microsoft.com/office/drawing/2014/main" id="{B2D218BF-A421-A16F-C15D-1FFB3009BEE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a:extLst>
              <a:ext uri="{FF2B5EF4-FFF2-40B4-BE49-F238E27FC236}">
                <a16:creationId xmlns:a16="http://schemas.microsoft.com/office/drawing/2014/main" id="{4F684ABD-1FD0-C0E7-5A91-F55737647366}"/>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495D04EA-81D3-4A42-A04D-47C91A1AD348}" type="slidenum">
              <a:rPr lang="en-IN" altLang="en-US"/>
              <a:pPr>
                <a:defRPr/>
              </a:pPr>
              <a:t>‹#›</a:t>
            </a:fld>
            <a:endParaRPr lang="en-I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cognitive-servic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huggingface.co/"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huggingface.co/"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B40CC391-2284-553E-48D6-8C4F329E848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3D7CD2BB-21B7-CC75-D209-E48634F6DD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Hello everyone!</a:t>
            </a:r>
            <a:endParaRPr lang="en-IN" altLang="en-US"/>
          </a:p>
        </p:txBody>
      </p:sp>
      <p:sp>
        <p:nvSpPr>
          <p:cNvPr id="16387" name="Slide Number Placeholder 3">
            <a:extLst>
              <a:ext uri="{FF2B5EF4-FFF2-40B4-BE49-F238E27FC236}">
                <a16:creationId xmlns:a16="http://schemas.microsoft.com/office/drawing/2014/main" id="{57AAEEAF-F342-0F1A-5A0E-A3B7ECB9B18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78E9E33-C052-9349-A943-2F07572E0CA1}" type="slidenum">
              <a:rPr lang="en-IN" altLang="en-US" smtClean="0"/>
              <a:pPr/>
              <a:t>1</a:t>
            </a:fld>
            <a:endParaRPr lang="en-I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a:extLst>
              <a:ext uri="{FF2B5EF4-FFF2-40B4-BE49-F238E27FC236}">
                <a16:creationId xmlns:a16="http://schemas.microsoft.com/office/drawing/2014/main" id="{58C96651-5678-59F9-BA82-4CB7E75FD45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8" name="Notes Placeholder 2">
            <a:extLst>
              <a:ext uri="{FF2B5EF4-FFF2-40B4-BE49-F238E27FC236}">
                <a16:creationId xmlns:a16="http://schemas.microsoft.com/office/drawing/2014/main" id="{9D54DF79-7A26-6EC6-43CD-75B030B3CDA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focuses on </a:t>
            </a:r>
            <a:r>
              <a:rPr lang="en-IN" altLang="en-US" b="1"/>
              <a:t>Cognitive Services</a:t>
            </a:r>
            <a:r>
              <a:rPr lang="en-IN" altLang="en-US"/>
              <a:t> with a specific example of </a:t>
            </a:r>
            <a:r>
              <a:rPr lang="en-IN" altLang="en-US" b="1"/>
              <a:t>Azure AI Services</a:t>
            </a:r>
            <a:r>
              <a:rPr lang="en-IN" altLang="en-US"/>
              <a:t>. It highlights the ease and capabilities provided by cloud-based AI services:</a:t>
            </a:r>
          </a:p>
          <a:p>
            <a:r>
              <a:rPr lang="en-IN" altLang="en-US" b="1"/>
              <a:t>Key Features of Cognitive Services (Azure AI Services)</a:t>
            </a:r>
          </a:p>
          <a:p>
            <a:pPr>
              <a:buFont typeface="Calibri Light" panose="020F0302020204030204" pitchFamily="34" charset="0"/>
              <a:buAutoNum type="arabicPeriod"/>
            </a:pPr>
            <a:r>
              <a:rPr lang="en-IN" altLang="en-US" b="1"/>
              <a:t>Cloud-Based APIs</a:t>
            </a:r>
            <a:endParaRPr lang="en-IN" altLang="en-US"/>
          </a:p>
          <a:p>
            <a:pPr marL="742950" lvl="1" indent="-285750">
              <a:buFont typeface="Calibri Light" panose="020F0302020204030204" pitchFamily="34" charset="0"/>
              <a:buAutoNum type="arabicPeriod"/>
            </a:pPr>
            <a:r>
              <a:rPr lang="en-IN" altLang="en-US"/>
              <a:t>A collection of </a:t>
            </a:r>
            <a:r>
              <a:rPr lang="en-IN" altLang="en-US" b="1"/>
              <a:t>cloud-based APIs</a:t>
            </a:r>
            <a:r>
              <a:rPr lang="en-IN" altLang="en-US"/>
              <a:t> that can be directly integrated into AI applications and data flows.</a:t>
            </a:r>
          </a:p>
          <a:p>
            <a:pPr>
              <a:buFont typeface="Calibri Light" panose="020F0302020204030204" pitchFamily="34" charset="0"/>
              <a:buAutoNum type="arabicPeriod"/>
            </a:pPr>
            <a:r>
              <a:rPr lang="en-IN" altLang="en-US" b="1"/>
              <a:t>Pretrained Models</a:t>
            </a:r>
            <a:endParaRPr lang="en-IN" altLang="en-US"/>
          </a:p>
          <a:p>
            <a:pPr marL="742950" lvl="1" indent="-285750">
              <a:buFont typeface="Calibri Light" panose="020F0302020204030204" pitchFamily="34" charset="0"/>
              <a:buAutoNum type="arabicPeriod"/>
            </a:pPr>
            <a:r>
              <a:rPr lang="en-IN" altLang="en-US"/>
              <a:t>Provides </a:t>
            </a:r>
            <a:r>
              <a:rPr lang="en-IN" altLang="en-US" b="1"/>
              <a:t>ready-to-use pretrained models</a:t>
            </a:r>
            <a:r>
              <a:rPr lang="en-IN" altLang="en-US"/>
              <a:t> that require:</a:t>
            </a:r>
          </a:p>
          <a:p>
            <a:pPr marL="1143000" lvl="2" indent="-228600">
              <a:buFont typeface="Calibri Light" panose="020F0302020204030204" pitchFamily="34" charset="0"/>
              <a:buAutoNum type="arabicPeriod"/>
            </a:pPr>
            <a:r>
              <a:rPr lang="en-IN" altLang="en-US" b="1"/>
              <a:t>No additional data</a:t>
            </a:r>
            <a:endParaRPr lang="en-IN" altLang="en-US"/>
          </a:p>
          <a:p>
            <a:pPr marL="1143000" lvl="2" indent="-228600">
              <a:buFont typeface="Calibri Light" panose="020F0302020204030204" pitchFamily="34" charset="0"/>
              <a:buAutoNum type="arabicPeriod"/>
            </a:pPr>
            <a:r>
              <a:rPr lang="en-IN" altLang="en-US" b="1"/>
              <a:t>No model training</a:t>
            </a:r>
            <a:endParaRPr lang="en-IN" altLang="en-US"/>
          </a:p>
          <a:p>
            <a:pPr marL="742950" lvl="1" indent="-285750">
              <a:buFont typeface="Calibri Light" panose="020F0302020204030204" pitchFamily="34" charset="0"/>
              <a:buAutoNum type="arabicPeriod"/>
            </a:pPr>
            <a:r>
              <a:rPr lang="en-IN" altLang="en-US"/>
              <a:t>These models can be utilized instantly to perform tasks like NLP, speech recognition, computer vision, etc.</a:t>
            </a:r>
          </a:p>
          <a:p>
            <a:pPr>
              <a:buFont typeface="Calibri Light" panose="020F0302020204030204" pitchFamily="34" charset="0"/>
              <a:buAutoNum type="arabicPeriod"/>
            </a:pPr>
            <a:r>
              <a:rPr lang="en-IN" altLang="en-US" b="1"/>
              <a:t>State-of-the-Art AI Development</a:t>
            </a:r>
            <a:endParaRPr lang="en-IN" altLang="en-US"/>
          </a:p>
          <a:p>
            <a:pPr marL="742950" lvl="1" indent="-285750">
              <a:buFont typeface="Calibri Light" panose="020F0302020204030204" pitchFamily="34" charset="0"/>
              <a:buAutoNum type="arabicPeriod"/>
            </a:pPr>
            <a:r>
              <a:rPr lang="en-IN" altLang="en-US"/>
              <a:t>Services are developed by the </a:t>
            </a:r>
            <a:r>
              <a:rPr lang="en-IN" altLang="en-US" b="1"/>
              <a:t>Microsoft AI and Research team</a:t>
            </a:r>
            <a:r>
              <a:rPr lang="en-IN" altLang="en-US"/>
              <a:t>.</a:t>
            </a:r>
          </a:p>
          <a:p>
            <a:pPr marL="742950" lvl="1" indent="-285750">
              <a:buFont typeface="Calibri Light" panose="020F0302020204030204" pitchFamily="34" charset="0"/>
              <a:buAutoNum type="arabicPeriod"/>
            </a:pPr>
            <a:r>
              <a:rPr lang="en-IN" altLang="en-US"/>
              <a:t>Incorporates </a:t>
            </a:r>
            <a:r>
              <a:rPr lang="en-IN" altLang="en-US" b="1"/>
              <a:t>latest deep learning algorithms</a:t>
            </a:r>
            <a:r>
              <a:rPr lang="en-IN" altLang="en-US"/>
              <a:t> for high accuracy and efficiency.</a:t>
            </a:r>
          </a:p>
          <a:p>
            <a:pPr>
              <a:buFont typeface="Calibri Light" panose="020F0302020204030204" pitchFamily="34" charset="0"/>
              <a:buAutoNum type="arabicPeriod"/>
            </a:pPr>
            <a:r>
              <a:rPr lang="en-IN" altLang="en-US" b="1"/>
              <a:t>Ease of Use</a:t>
            </a:r>
            <a:endParaRPr lang="en-IN" altLang="en-US"/>
          </a:p>
          <a:p>
            <a:pPr marL="742950" lvl="1" indent="-285750">
              <a:buFont typeface="Calibri Light" panose="020F0302020204030204" pitchFamily="34" charset="0"/>
              <a:buAutoNum type="arabicPeriod"/>
            </a:pPr>
            <a:r>
              <a:rPr lang="en-IN" altLang="en-US"/>
              <a:t>These services are </a:t>
            </a:r>
            <a:r>
              <a:rPr lang="en-IN" altLang="en-US" b="1"/>
              <a:t>consumed via HTTP REST interfaces</a:t>
            </a:r>
            <a:r>
              <a:rPr lang="en-IN" altLang="en-US"/>
              <a:t>, making them easily accessible for integration into applications.</a:t>
            </a:r>
          </a:p>
          <a:p>
            <a:pPr marL="742950" lvl="1" indent="-285750">
              <a:buFont typeface="Calibri Light" panose="020F0302020204030204" pitchFamily="34" charset="0"/>
              <a:buAutoNum type="arabicPeriod"/>
            </a:pPr>
            <a:r>
              <a:rPr lang="en-IN" altLang="en-US" b="1"/>
              <a:t>SDKs</a:t>
            </a:r>
            <a:r>
              <a:rPr lang="en-IN" altLang="en-US"/>
              <a:t> (Software Development Kits) are also provided for seamless use in various application development frameworks.</a:t>
            </a:r>
          </a:p>
          <a:p>
            <a:r>
              <a:rPr lang="en-IN" altLang="en-US" b="1"/>
              <a:t>Advantages</a:t>
            </a:r>
          </a:p>
          <a:p>
            <a:pPr>
              <a:buFontTx/>
              <a:buChar char="•"/>
            </a:pPr>
            <a:r>
              <a:rPr lang="en-IN" altLang="en-US" b="1"/>
              <a:t>No Training Required</a:t>
            </a:r>
            <a:r>
              <a:rPr lang="en-IN" altLang="en-US"/>
              <a:t>: Pretrained models eliminate the need for manual model building and training.</a:t>
            </a:r>
          </a:p>
          <a:p>
            <a:pPr>
              <a:buFontTx/>
              <a:buChar char="•"/>
            </a:pPr>
            <a:r>
              <a:rPr lang="en-IN" altLang="en-US" b="1"/>
              <a:t>Developer-Friendly</a:t>
            </a:r>
            <a:r>
              <a:rPr lang="en-IN" altLang="en-US"/>
              <a:t>: Ready-to-use APIs and SDKs simplify integration.</a:t>
            </a:r>
          </a:p>
          <a:p>
            <a:pPr>
              <a:buFontTx/>
              <a:buChar char="•"/>
            </a:pPr>
            <a:r>
              <a:rPr lang="en-IN" altLang="en-US" b="1"/>
              <a:t>Scalability</a:t>
            </a:r>
            <a:r>
              <a:rPr lang="en-IN" altLang="en-US"/>
              <a:t>: Cloud infrastructure ensures scalability for large-scale applications.</a:t>
            </a:r>
          </a:p>
          <a:p>
            <a:r>
              <a:rPr lang="en-IN" altLang="en-US" b="1"/>
              <a:t>Reference Link</a:t>
            </a:r>
          </a:p>
          <a:p>
            <a:r>
              <a:rPr lang="en-IN" altLang="en-US"/>
              <a:t>The slide includes a helpful resource for further reading:</a:t>
            </a:r>
            <a:br>
              <a:rPr lang="en-IN" altLang="en-US"/>
            </a:br>
            <a:r>
              <a:rPr lang="en-IN" altLang="en-US">
                <a:hlinkClick r:id="rId3"/>
              </a:rPr>
              <a:t>Microsoft Azure Cognitive Services Guide</a:t>
            </a:r>
            <a:endParaRPr lang="en-IN" altLang="en-US"/>
          </a:p>
          <a:p>
            <a:r>
              <a:rPr lang="en-IN" altLang="en-US" b="1"/>
              <a:t>Summary</a:t>
            </a:r>
          </a:p>
          <a:p>
            <a:r>
              <a:rPr lang="en-IN" altLang="en-US"/>
              <a:t>Azure AI Services demonstrate how cloud-based </a:t>
            </a:r>
            <a:r>
              <a:rPr lang="en-IN" altLang="en-US" b="1"/>
              <a:t>cognitive services</a:t>
            </a:r>
            <a:r>
              <a:rPr lang="en-IN" altLang="en-US"/>
              <a:t> reduce complexity and enable developers to integrate </a:t>
            </a:r>
            <a:r>
              <a:rPr lang="en-IN" altLang="en-US" b="1"/>
              <a:t>advanced AI functionalities</a:t>
            </a:r>
            <a:r>
              <a:rPr lang="en-IN" altLang="en-US"/>
              <a:t> into applications with minimal effort and resources.</a:t>
            </a:r>
          </a:p>
          <a:p>
            <a:endParaRPr lang="en-US" altLang="en-US"/>
          </a:p>
        </p:txBody>
      </p:sp>
      <p:sp>
        <p:nvSpPr>
          <p:cNvPr id="101379" name="Slide Number Placeholder 3">
            <a:extLst>
              <a:ext uri="{FF2B5EF4-FFF2-40B4-BE49-F238E27FC236}">
                <a16:creationId xmlns:a16="http://schemas.microsoft.com/office/drawing/2014/main" id="{B95CAC91-0E64-4AF1-58C7-0347DB1C36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0DBBF15-1FB8-E640-8CE9-321852FF1D55}" type="slidenum">
              <a:rPr lang="en-IN" altLang="en-US" smtClean="0"/>
              <a:pPr/>
              <a:t>13</a:t>
            </a:fld>
            <a:endParaRPr lang="en-I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00" dirty="0">
                <a:effectLst/>
                <a:latin typeface="Aptos" panose="020B0004020202020204" pitchFamily="34" charset="0"/>
                <a:ea typeface="Aptos" panose="020B0004020202020204" pitchFamily="34" charset="0"/>
                <a:cs typeface="Times New Roman" panose="02020603050405020304" pitchFamily="18" charset="0"/>
              </a:rPr>
              <a:t>This slide highlights the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Benefits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of using AI-based cognitive services, emphasizing their accessibility, flexibility, and ease of integration:</a:t>
            </a:r>
          </a:p>
          <a:p>
            <a:r>
              <a:rPr lang="en-IN" sz="1200" b="1" kern="100" dirty="0">
                <a:effectLst/>
                <a:latin typeface="Aptos" panose="020B0004020202020204" pitchFamily="34" charset="0"/>
                <a:ea typeface="Aptos" panose="020B0004020202020204" pitchFamily="34" charset="0"/>
                <a:cs typeface="Times New Roman" panose="02020603050405020304" pitchFamily="18" charset="0"/>
              </a:rPr>
              <a:t>Key Benefits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Font typeface="+mj-lt"/>
              <a:buAutoNum type="arabicPeriod"/>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Minimal Development Effort</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Developers can leverage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state-of-the-art AI services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with minimal effort.</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Eliminates the need for building complex AI models from scratch.</a:t>
            </a:r>
          </a:p>
          <a:p>
            <a:pPr marL="342900" lvl="0" indent="-342900">
              <a:buFont typeface="+mj-lt"/>
              <a:buAutoNum type="arabicPeriod"/>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Predefined and Custom Algorithms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Users can either:</a:t>
            </a:r>
          </a:p>
          <a:p>
            <a:pPr marL="1143000" lvl="2" indent="-228600">
              <a:buSzPts val="1000"/>
              <a:buFont typeface="Wingdings" pitchFamily="2" charset="2"/>
              <a:buChar char=""/>
              <a:tabLst>
                <a:tab pos="13716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Utilize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predefined algorithms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provided by cognitive services.</a:t>
            </a:r>
          </a:p>
          <a:p>
            <a:pPr marL="1143000" lvl="2" indent="-228600">
              <a:buSzPts val="1000"/>
              <a:buFont typeface="Wingdings" pitchFamily="2" charset="2"/>
              <a:buChar char=""/>
              <a:tabLst>
                <a:tab pos="13716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Build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custom algorithms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on top of pre-built libraries for more tailored solutions.</a:t>
            </a:r>
          </a:p>
          <a:p>
            <a:pPr marL="342900" lvl="0" indent="-342900">
              <a:buFont typeface="+mj-lt"/>
              <a:buAutoNum type="arabicPeriod"/>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Easy Integration</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Cognitive services can be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seamlessly integrated</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into applications via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HTTP REST interfaces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making them platform-independent and easy to use.</a:t>
            </a:r>
          </a:p>
          <a:p>
            <a:pPr marL="342900" lvl="0" indent="-342900">
              <a:buFont typeface="+mj-lt"/>
              <a:buAutoNum type="arabicPeriod"/>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Accessible to All Skill Levels</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Both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developers and data scientists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regardless of skill level, can effortlessly add AI capabilities to their applications.</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This democratizes AI by making advanced functionalities accessible.</a:t>
            </a:r>
          </a:p>
          <a:p>
            <a:r>
              <a:rPr lang="en-IN" sz="1200" b="1" kern="100" dirty="0">
                <a:effectLst/>
                <a:latin typeface="Aptos" panose="020B0004020202020204" pitchFamily="34" charset="0"/>
                <a:ea typeface="Aptos" panose="020B0004020202020204" pitchFamily="34" charset="0"/>
                <a:cs typeface="Times New Roman" panose="02020603050405020304" pitchFamily="18" charset="0"/>
              </a:rPr>
              <a:t>Summary</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The slide highlights how cognitive services reduce the barriers to adopting AI:</a:t>
            </a:r>
          </a:p>
          <a:p>
            <a:pPr marL="342900" lvl="0" indent="-342900">
              <a:buSzPts val="1000"/>
              <a:buFont typeface="Symbol" pitchFamily="2" charset="2"/>
              <a:buChar char=""/>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Minimal effort</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for development.</a:t>
            </a:r>
          </a:p>
          <a:p>
            <a:pPr marL="342900" lvl="0" indent="-342900">
              <a:buSzPts val="1000"/>
              <a:buFont typeface="Symbol" pitchFamily="2" charset="2"/>
              <a:buChar char=""/>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Ready-to-use tools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with flexibility for customization.</a:t>
            </a:r>
          </a:p>
          <a:p>
            <a:pPr marL="342900" lvl="0" indent="-342900">
              <a:buSzPts val="1000"/>
              <a:buFont typeface="Symbol" pitchFamily="2" charset="2"/>
              <a:buChar char=""/>
              <a:tabLst>
                <a:tab pos="457200" algn="l"/>
              </a:tabLst>
            </a:pPr>
            <a:r>
              <a:rPr lang="en-IN" sz="1200" b="1" kern="100" dirty="0">
                <a:effectLst/>
                <a:latin typeface="Aptos" panose="020B0004020202020204" pitchFamily="34" charset="0"/>
                <a:ea typeface="Aptos" panose="020B0004020202020204" pitchFamily="34" charset="0"/>
                <a:cs typeface="Times New Roman" panose="02020603050405020304" pitchFamily="18" charset="0"/>
              </a:rPr>
              <a:t>Easy integration</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via standard REST APIs.</a:t>
            </a:r>
          </a:p>
          <a:p>
            <a:pPr marL="342900" lvl="0" indent="-342900">
              <a:buSzPts val="1000"/>
              <a:buFont typeface="Symbol" pitchFamily="2" charset="2"/>
              <a:buChar char=""/>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Suitable for developers of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all experience levels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The resource link to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Microsoft Azure Cognitive Services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is provided for further exploration.</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14</a:t>
            </a:fld>
            <a:endParaRPr lang="en-IN" altLang="en-US"/>
          </a:p>
        </p:txBody>
      </p:sp>
    </p:spTree>
    <p:extLst>
      <p:ext uri="{BB962C8B-B14F-4D97-AF65-F5344CB8AC3E}">
        <p14:creationId xmlns:p14="http://schemas.microsoft.com/office/powerpoint/2010/main" val="2921635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titled </a:t>
            </a:r>
            <a:r>
              <a:rPr lang="en-IN" b="1" dirty="0"/>
              <a:t>"Types of Services"</a:t>
            </a:r>
            <a:r>
              <a:rPr lang="en-IN" dirty="0"/>
              <a:t>, provides an overview of various cognitive services offered by cloud platforms, specifically Microsoft Azure, and organizes them into categories based on their functionality. Below is a detailed explanation of the slide's contents:</a:t>
            </a:r>
          </a:p>
          <a:p>
            <a:r>
              <a:rPr lang="en-IN" b="1" dirty="0"/>
              <a:t>1. Service Categories</a:t>
            </a:r>
          </a:p>
          <a:p>
            <a:r>
              <a:rPr lang="en-IN" dirty="0"/>
              <a:t>The slide lists </a:t>
            </a:r>
            <a:r>
              <a:rPr lang="en-IN" b="1" dirty="0"/>
              <a:t>five major service types</a:t>
            </a:r>
            <a:r>
              <a:rPr lang="en-IN" dirty="0"/>
              <a:t> in a tabular format, where each type represents a distinct set of features. These are essential building blocks for creating intelligent applications that leverage AI and machine learning.</a:t>
            </a:r>
          </a:p>
          <a:p>
            <a:r>
              <a:rPr lang="en-IN" b="1" dirty="0"/>
              <a:t>2. Categories Explained</a:t>
            </a:r>
          </a:p>
          <a:p>
            <a:r>
              <a:rPr lang="en-IN" b="1" dirty="0"/>
              <a:t>Language</a:t>
            </a:r>
          </a:p>
          <a:p>
            <a:pPr>
              <a:buFont typeface="Arial" panose="020B0604020202020204" pitchFamily="34" charset="0"/>
              <a:buChar char="•"/>
            </a:pPr>
            <a:r>
              <a:rPr lang="en-IN" b="1" dirty="0"/>
              <a:t>Description</a:t>
            </a:r>
            <a:r>
              <a:rPr lang="en-IN" dirty="0"/>
              <a:t>: Focuses on </a:t>
            </a:r>
            <a:r>
              <a:rPr lang="en-IN" b="1" dirty="0"/>
              <a:t>Natural Language Processing (NLP)</a:t>
            </a:r>
            <a:r>
              <a:rPr lang="en-IN" dirty="0"/>
              <a:t>, enabling systems to understand, </a:t>
            </a:r>
            <a:r>
              <a:rPr lang="en-IN" dirty="0" err="1"/>
              <a:t>analyze</a:t>
            </a:r>
            <a:r>
              <a:rPr lang="en-IN" dirty="0"/>
              <a:t>, and manipulate human language in text form.</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Text analytics: Extracting insights like sentiment, key phrases, or entities from text.</a:t>
            </a:r>
          </a:p>
          <a:p>
            <a:pPr marL="742950" lvl="1" indent="-285750">
              <a:buFont typeface="Arial" panose="020B0604020202020204" pitchFamily="34" charset="0"/>
              <a:buChar char="•"/>
            </a:pPr>
            <a:r>
              <a:rPr lang="en-IN" dirty="0"/>
              <a:t>Language translation: Translating content between languages in real-time.</a:t>
            </a:r>
          </a:p>
          <a:p>
            <a:pPr marL="742950" lvl="1" indent="-285750">
              <a:buFont typeface="Arial" panose="020B0604020202020204" pitchFamily="34" charset="0"/>
              <a:buChar char="•"/>
            </a:pPr>
            <a:r>
              <a:rPr lang="en-IN" dirty="0"/>
              <a:t>Document summarization: Condensing large text data into concise summaries.</a:t>
            </a:r>
          </a:p>
          <a:p>
            <a:r>
              <a:rPr lang="en-IN" b="1" dirty="0"/>
              <a:t>Speech</a:t>
            </a:r>
          </a:p>
          <a:p>
            <a:pPr>
              <a:buFont typeface="Arial" panose="020B0604020202020204" pitchFamily="34" charset="0"/>
              <a:buChar char="•"/>
            </a:pPr>
            <a:r>
              <a:rPr lang="en-IN" b="1" dirty="0"/>
              <a:t>Description</a:t>
            </a:r>
            <a:r>
              <a:rPr lang="en-IN" dirty="0"/>
              <a:t>: Provides features for interacting with and processing spoken language. This includes:</a:t>
            </a:r>
          </a:p>
          <a:p>
            <a:pPr marL="742950" lvl="1" indent="-285750">
              <a:buFont typeface="Arial" panose="020B0604020202020204" pitchFamily="34" charset="0"/>
              <a:buChar char="•"/>
            </a:pPr>
            <a:r>
              <a:rPr lang="en-IN" dirty="0"/>
              <a:t>Speech-to-text: Converting voice input into written text.</a:t>
            </a:r>
          </a:p>
          <a:p>
            <a:pPr marL="742950" lvl="1" indent="-285750">
              <a:buFont typeface="Arial" panose="020B0604020202020204" pitchFamily="34" charset="0"/>
              <a:buChar char="•"/>
            </a:pPr>
            <a:r>
              <a:rPr lang="en-IN" dirty="0"/>
              <a:t>Text-to-speech: Synthesizing spoken output from text input.</a:t>
            </a:r>
          </a:p>
          <a:p>
            <a:pPr marL="742950" lvl="1" indent="-285750">
              <a:buFont typeface="Arial" panose="020B0604020202020204" pitchFamily="34" charset="0"/>
              <a:buChar char="•"/>
            </a:pPr>
            <a:r>
              <a:rPr lang="en-IN" dirty="0"/>
              <a:t>Speaker recognition: Identifying or verifying speakers from their voice.</a:t>
            </a:r>
          </a:p>
          <a:p>
            <a:pPr marL="742950" lvl="1" indent="-285750">
              <a:buFont typeface="Arial" panose="020B0604020202020204" pitchFamily="34" charset="0"/>
              <a:buChar char="•"/>
            </a:pPr>
            <a:r>
              <a:rPr lang="en-IN" dirty="0"/>
              <a:t>Speech translation: Translating spoken language from one language to another.</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Voice-controlled applications like smart assistants (e.g., Alexa, Siri).</a:t>
            </a:r>
          </a:p>
          <a:p>
            <a:pPr marL="742950" lvl="1" indent="-285750">
              <a:buFont typeface="Arial" panose="020B0604020202020204" pitchFamily="34" charset="0"/>
              <a:buChar char="•"/>
            </a:pPr>
            <a:r>
              <a:rPr lang="en-IN" dirty="0"/>
              <a:t>Call </a:t>
            </a:r>
            <a:r>
              <a:rPr lang="en-IN" dirty="0" err="1"/>
              <a:t>center</a:t>
            </a:r>
            <a:r>
              <a:rPr lang="en-IN" dirty="0"/>
              <a:t> automation with voice bots.</a:t>
            </a:r>
          </a:p>
          <a:p>
            <a:pPr marL="742950" lvl="1" indent="-285750">
              <a:buFont typeface="Arial" panose="020B0604020202020204" pitchFamily="34" charset="0"/>
              <a:buChar char="•"/>
            </a:pPr>
            <a:r>
              <a:rPr lang="en-IN" dirty="0"/>
              <a:t>Accessibility tools for the visually impaired.</a:t>
            </a:r>
          </a:p>
          <a:p>
            <a:r>
              <a:rPr lang="en-IN" b="1" dirty="0"/>
              <a:t>Computer Vision</a:t>
            </a:r>
          </a:p>
          <a:p>
            <a:pPr>
              <a:buFont typeface="Arial" panose="020B0604020202020204" pitchFamily="34" charset="0"/>
              <a:buChar char="•"/>
            </a:pPr>
            <a:r>
              <a:rPr lang="en-IN" b="1" dirty="0"/>
              <a:t>Description</a:t>
            </a:r>
            <a:r>
              <a:rPr lang="en-IN" dirty="0"/>
              <a:t>: Services designed to interpret, process, and </a:t>
            </a:r>
            <a:r>
              <a:rPr lang="en-IN" dirty="0" err="1"/>
              <a:t>analyze</a:t>
            </a:r>
            <a:r>
              <a:rPr lang="en-IN" dirty="0"/>
              <a:t> visual content, such as images and videos.</a:t>
            </a:r>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dirty="0"/>
              <a:t>Image classification: Identifying objects, people, or scenes in images.</a:t>
            </a:r>
          </a:p>
          <a:p>
            <a:pPr marL="742950" lvl="1" indent="-285750">
              <a:buFont typeface="Arial" panose="020B0604020202020204" pitchFamily="34" charset="0"/>
              <a:buChar char="•"/>
            </a:pPr>
            <a:r>
              <a:rPr lang="en-IN" dirty="0"/>
              <a:t>Object detection: Locating and tracking objects in images/videos.</a:t>
            </a:r>
          </a:p>
          <a:p>
            <a:pPr marL="742950" lvl="1" indent="-285750">
              <a:buFont typeface="Arial" panose="020B0604020202020204" pitchFamily="34" charset="0"/>
              <a:buChar char="•"/>
            </a:pPr>
            <a:r>
              <a:rPr lang="en-IN" dirty="0"/>
              <a:t>OCR (Optical Character Recognition): Extracting text from scanned documents or photos.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Facial recognition for security systems.</a:t>
            </a:r>
          </a:p>
          <a:p>
            <a:pPr marL="742950" lvl="1" indent="-285750">
              <a:buFont typeface="Arial" panose="020B0604020202020204" pitchFamily="34" charset="0"/>
              <a:buChar char="•"/>
            </a:pPr>
            <a:r>
              <a:rPr lang="en-IN" dirty="0"/>
              <a:t>Product identification in retail.</a:t>
            </a:r>
          </a:p>
          <a:p>
            <a:pPr marL="742950" lvl="1" indent="-285750">
              <a:buFont typeface="Arial" panose="020B0604020202020204" pitchFamily="34" charset="0"/>
              <a:buChar char="•"/>
            </a:pPr>
            <a:r>
              <a:rPr lang="en-IN" dirty="0"/>
              <a:t>Medical image analysis (e.g., X-rays or MRIs).</a:t>
            </a:r>
          </a:p>
          <a:p>
            <a:r>
              <a:rPr lang="en-IN" b="1" dirty="0"/>
              <a:t>Decision Services</a:t>
            </a:r>
          </a:p>
          <a:p>
            <a:pPr>
              <a:buFont typeface="Arial" panose="020B0604020202020204" pitchFamily="34" charset="0"/>
              <a:buChar char="•"/>
            </a:pPr>
            <a:r>
              <a:rPr lang="en-IN" b="1" dirty="0"/>
              <a:t>Description</a:t>
            </a:r>
            <a:r>
              <a:rPr lang="en-IN" dirty="0"/>
              <a:t>: Uses AI models and NLP to assist with </a:t>
            </a:r>
            <a:r>
              <a:rPr lang="en-IN" b="1" dirty="0"/>
              <a:t>decision-making tasks</a:t>
            </a:r>
            <a:r>
              <a:rPr lang="en-IN" dirty="0"/>
              <a:t> by </a:t>
            </a:r>
            <a:r>
              <a:rPr lang="en-IN" dirty="0" err="1"/>
              <a:t>analyzing</a:t>
            </a:r>
            <a:r>
              <a:rPr lang="en-IN" dirty="0"/>
              <a:t> data and providing actionable recommendations.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Personalization</a:t>
            </a:r>
            <a:r>
              <a:rPr lang="en-IN" dirty="0"/>
              <a:t>: Tailoring user experiences based on </a:t>
            </a:r>
            <a:r>
              <a:rPr lang="en-IN" dirty="0" err="1"/>
              <a:t>behavior</a:t>
            </a:r>
            <a:r>
              <a:rPr lang="en-IN" dirty="0"/>
              <a:t> (e.g., Netflix recommendations).</a:t>
            </a:r>
          </a:p>
          <a:p>
            <a:pPr marL="742950" lvl="1" indent="-285750">
              <a:buFont typeface="Arial" panose="020B0604020202020204" pitchFamily="34" charset="0"/>
              <a:buChar char="•"/>
            </a:pPr>
            <a:r>
              <a:rPr lang="en-IN" b="1" dirty="0"/>
              <a:t>Fraud detection</a:t>
            </a:r>
            <a:r>
              <a:rPr lang="en-IN" dirty="0"/>
              <a:t>: Identifying anomalies in transactions or data.</a:t>
            </a:r>
          </a:p>
          <a:p>
            <a:pPr marL="742950" lvl="1" indent="-285750">
              <a:buFont typeface="Arial" panose="020B0604020202020204" pitchFamily="34" charset="0"/>
              <a:buChar char="•"/>
            </a:pPr>
            <a:r>
              <a:rPr lang="en-IN" b="1" dirty="0"/>
              <a:t>Business forecasting</a:t>
            </a:r>
            <a:r>
              <a:rPr lang="en-IN" dirty="0"/>
              <a:t>: Assisting in decision-making with predictive analytics.</a:t>
            </a:r>
          </a:p>
          <a:p>
            <a:pPr>
              <a:buFont typeface="Arial" panose="020B0604020202020204" pitchFamily="34" charset="0"/>
              <a:buChar char="•"/>
            </a:pPr>
            <a:r>
              <a:rPr lang="en-IN" b="1" dirty="0"/>
              <a:t>Value</a:t>
            </a:r>
            <a:r>
              <a:rPr lang="en-IN" dirty="0"/>
              <a:t>:</a:t>
            </a:r>
          </a:p>
          <a:p>
            <a:pPr marL="742950" lvl="1" indent="-285750">
              <a:buFont typeface="Arial" panose="020B0604020202020204" pitchFamily="34" charset="0"/>
              <a:buChar char="•"/>
            </a:pPr>
            <a:r>
              <a:rPr lang="en-IN" dirty="0"/>
              <a:t>Helps businesses make data-driven and efficient decisions.</a:t>
            </a:r>
          </a:p>
          <a:p>
            <a:pPr marL="742950" lvl="1" indent="-285750">
              <a:buFont typeface="Arial" panose="020B0604020202020204" pitchFamily="34" charset="0"/>
              <a:buChar char="•"/>
            </a:pPr>
            <a:r>
              <a:rPr lang="en-IN" dirty="0"/>
              <a:t>Improves automation in areas like e-commerce and finance.</a:t>
            </a:r>
          </a:p>
          <a:p>
            <a:r>
              <a:rPr lang="en-IN" b="1" dirty="0"/>
              <a:t>Azure OpenAI Service</a:t>
            </a:r>
          </a:p>
          <a:p>
            <a:pPr>
              <a:buFont typeface="Arial" panose="020B0604020202020204" pitchFamily="34" charset="0"/>
              <a:buChar char="•"/>
            </a:pPr>
            <a:r>
              <a:rPr lang="en-IN" b="1" dirty="0"/>
              <a:t>Description</a:t>
            </a:r>
            <a:r>
              <a:rPr lang="en-IN" dirty="0"/>
              <a:t>: Provides access to </a:t>
            </a:r>
            <a:r>
              <a:rPr lang="en-IN" b="1" dirty="0"/>
              <a:t>state-of-the-art OpenAI models</a:t>
            </a:r>
            <a:r>
              <a:rPr lang="en-IN" dirty="0"/>
              <a:t>, such as GPT (Generative Pre-trained Transformer). This is delivered via REST APIs to enable integration of advanced AI features.</a:t>
            </a:r>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dirty="0"/>
              <a:t>Text generation and completion.</a:t>
            </a:r>
          </a:p>
          <a:p>
            <a:pPr marL="742950" lvl="1" indent="-285750">
              <a:buFont typeface="Arial" panose="020B0604020202020204" pitchFamily="34" charset="0"/>
              <a:buChar char="•"/>
            </a:pPr>
            <a:r>
              <a:rPr lang="en-IN" dirty="0"/>
              <a:t>Conversational AI (chatbots and virtual assistants).</a:t>
            </a:r>
          </a:p>
          <a:p>
            <a:pPr marL="742950" lvl="1" indent="-285750">
              <a:buFont typeface="Arial" panose="020B0604020202020204" pitchFamily="34" charset="0"/>
              <a:buChar char="•"/>
            </a:pPr>
            <a:r>
              <a:rPr lang="en-IN" dirty="0"/>
              <a:t>Semantic search for better information retrieval.</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Content creation for marketing or documentation.</a:t>
            </a:r>
          </a:p>
          <a:p>
            <a:pPr marL="742950" lvl="1" indent="-285750">
              <a:buFont typeface="Arial" panose="020B0604020202020204" pitchFamily="34" charset="0"/>
              <a:buChar char="•"/>
            </a:pPr>
            <a:r>
              <a:rPr lang="en-IN" dirty="0"/>
              <a:t>Intelligent customer support bots.</a:t>
            </a:r>
          </a:p>
          <a:p>
            <a:pPr marL="742950" lvl="1" indent="-285750">
              <a:buFont typeface="Arial" panose="020B0604020202020204" pitchFamily="34" charset="0"/>
              <a:buChar char="•"/>
            </a:pPr>
            <a:r>
              <a:rPr lang="en-IN" dirty="0"/>
              <a:t>Automating workflows in businesses.</a:t>
            </a:r>
          </a:p>
          <a:p>
            <a:r>
              <a:rPr lang="en-IN" b="1" dirty="0"/>
              <a:t>3. Conclusion</a:t>
            </a:r>
          </a:p>
          <a:p>
            <a:r>
              <a:rPr lang="en-IN" dirty="0"/>
              <a:t>The table categorizes and summarizes the functionalities of different cognitive services, providing an overview of how businesses and developers can integrate these tools into applications. It highlights the role of AI in enabling automation, enhancing user experiences, and solving complex problems efficiently.</a:t>
            </a:r>
          </a:p>
          <a:p>
            <a:r>
              <a:rPr lang="en-IN" dirty="0"/>
              <a:t>The provided URL links to more information about Azure’s cognitive services for additional learning or technical details.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15</a:t>
            </a:fld>
            <a:endParaRPr lang="en-IN" altLang="en-US"/>
          </a:p>
        </p:txBody>
      </p:sp>
    </p:spTree>
    <p:extLst>
      <p:ext uri="{BB962C8B-B14F-4D97-AF65-F5344CB8AC3E}">
        <p14:creationId xmlns:p14="http://schemas.microsoft.com/office/powerpoint/2010/main" val="12379541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introduces </a:t>
            </a:r>
            <a:r>
              <a:rPr lang="en-IN" b="1" dirty="0"/>
              <a:t>Hugging Face</a:t>
            </a:r>
            <a:r>
              <a:rPr lang="en-IN" dirty="0"/>
              <a:t>, a prominent organization and platform in the field of natural language processing (NLP) and machine learning. Here’s a detailed explanation of what "Hugging Face" represents and its significance:</a:t>
            </a:r>
          </a:p>
          <a:p>
            <a:r>
              <a:rPr lang="en-IN" b="1" dirty="0"/>
              <a:t>1. About Hugging Face</a:t>
            </a:r>
          </a:p>
          <a:p>
            <a:r>
              <a:rPr lang="en-IN" dirty="0"/>
              <a:t>Hugging Face is an open-source platform and community known for its contributions to:</a:t>
            </a:r>
          </a:p>
          <a:p>
            <a:pPr>
              <a:buFont typeface="Arial" panose="020B0604020202020204" pitchFamily="34" charset="0"/>
              <a:buChar char="•"/>
            </a:pPr>
            <a:r>
              <a:rPr lang="en-IN" b="1" dirty="0"/>
              <a:t>Transformers Library</a:t>
            </a:r>
            <a:r>
              <a:rPr lang="en-IN" dirty="0"/>
              <a:t>: A widely used library for state-of-the-art NLP models like BERT, GPT, and </a:t>
            </a:r>
            <a:r>
              <a:rPr lang="en-IN" dirty="0" err="1"/>
              <a:t>RoBERTa</a:t>
            </a:r>
            <a:r>
              <a:rPr lang="en-IN" dirty="0"/>
              <a:t>.</a:t>
            </a:r>
          </a:p>
          <a:p>
            <a:pPr>
              <a:buFont typeface="Arial" panose="020B0604020202020204" pitchFamily="34" charset="0"/>
              <a:buChar char="•"/>
            </a:pPr>
            <a:r>
              <a:rPr lang="en-IN" b="1" dirty="0"/>
              <a:t>Machine Learning</a:t>
            </a:r>
            <a:r>
              <a:rPr lang="en-IN" dirty="0"/>
              <a:t>: Offering tools for text processing, computer vision, and multimodal applications.</a:t>
            </a:r>
          </a:p>
          <a:p>
            <a:pPr>
              <a:buFont typeface="Arial" panose="020B0604020202020204" pitchFamily="34" charset="0"/>
              <a:buChar char="•"/>
            </a:pPr>
            <a:r>
              <a:rPr lang="en-IN" b="1" dirty="0"/>
              <a:t>Developer Community</a:t>
            </a:r>
            <a:r>
              <a:rPr lang="en-IN" dirty="0"/>
              <a:t>: A hub for developers to share models, datasets, and machine learning resources.</a:t>
            </a:r>
          </a:p>
          <a:p>
            <a:r>
              <a:rPr lang="en-IN" b="1" dirty="0"/>
              <a:t>2. Key Features and Contributions</a:t>
            </a:r>
          </a:p>
          <a:p>
            <a:r>
              <a:rPr lang="en-IN" b="1" dirty="0"/>
              <a:t>Transformers Library</a:t>
            </a:r>
          </a:p>
          <a:p>
            <a:pPr>
              <a:buFont typeface="Arial" panose="020B0604020202020204" pitchFamily="34" charset="0"/>
              <a:buChar char="•"/>
            </a:pPr>
            <a:r>
              <a:rPr lang="en-IN" dirty="0"/>
              <a:t>Provides pre-trained models for tasks such as text classification, summarization, question answering, and translation.</a:t>
            </a:r>
          </a:p>
          <a:p>
            <a:pPr>
              <a:buFont typeface="Arial" panose="020B0604020202020204" pitchFamily="34" charset="0"/>
              <a:buChar char="•"/>
            </a:pPr>
            <a:r>
              <a:rPr lang="en-IN" dirty="0"/>
              <a:t>Supports integration with deep learning frameworks like TensorFlow and </a:t>
            </a:r>
            <a:r>
              <a:rPr lang="en-IN" dirty="0" err="1"/>
              <a:t>PyTorch</a:t>
            </a:r>
            <a:r>
              <a:rPr lang="en-IN" dirty="0"/>
              <a:t>.</a:t>
            </a:r>
          </a:p>
          <a:p>
            <a:r>
              <a:rPr lang="en-IN" b="1" dirty="0"/>
              <a:t>Hugging Face Hub</a:t>
            </a:r>
          </a:p>
          <a:p>
            <a:pPr>
              <a:buFont typeface="Arial" panose="020B0604020202020204" pitchFamily="34" charset="0"/>
              <a:buChar char="•"/>
            </a:pPr>
            <a:r>
              <a:rPr lang="en-IN" dirty="0"/>
              <a:t>A repository for sharing and accessing pre-trained models, datasets, and scripts.</a:t>
            </a:r>
          </a:p>
          <a:p>
            <a:pPr>
              <a:buFont typeface="Arial" panose="020B0604020202020204" pitchFamily="34" charset="0"/>
              <a:buChar char="•"/>
            </a:pPr>
            <a:r>
              <a:rPr lang="en-IN" dirty="0"/>
              <a:t>Enables seamless collaboration and reproducibility in machine learning research.</a:t>
            </a:r>
          </a:p>
          <a:p>
            <a:r>
              <a:rPr lang="en-IN" b="1" dirty="0"/>
              <a:t>Applications Beyond NLP</a:t>
            </a:r>
          </a:p>
          <a:p>
            <a:pPr>
              <a:buFont typeface="Arial" panose="020B0604020202020204" pitchFamily="34" charset="0"/>
              <a:buChar char="•"/>
            </a:pPr>
            <a:r>
              <a:rPr lang="en-IN" dirty="0"/>
              <a:t>Hugging Face has expanded its scope to include vision and audio tasks, supporting a broad range of applications in AI.</a:t>
            </a:r>
          </a:p>
          <a:p>
            <a:r>
              <a:rPr lang="en-IN" b="1" dirty="0"/>
              <a:t>3. Importance in AI and NLP</a:t>
            </a:r>
          </a:p>
          <a:p>
            <a:pPr>
              <a:buFont typeface="Arial" panose="020B0604020202020204" pitchFamily="34" charset="0"/>
              <a:buChar char="•"/>
            </a:pPr>
            <a:r>
              <a:rPr lang="en-IN" dirty="0"/>
              <a:t>Hugging Face simplifies the adoption of complex NLP models by providing ready-to-use implementations and tools.</a:t>
            </a:r>
          </a:p>
          <a:p>
            <a:pPr>
              <a:buFont typeface="Arial" panose="020B0604020202020204" pitchFamily="34" charset="0"/>
              <a:buChar char="•"/>
            </a:pPr>
            <a:r>
              <a:rPr lang="en-IN" dirty="0"/>
              <a:t>Encourages democratization of AI by making cutting-edge technologies accessible to researchers, developers, and enterprises.</a:t>
            </a:r>
          </a:p>
          <a:p>
            <a:r>
              <a:rPr lang="en-IN" b="1" dirty="0"/>
              <a:t>4. Applications in the Real World</a:t>
            </a:r>
          </a:p>
          <a:p>
            <a:pPr>
              <a:buFont typeface="Arial" panose="020B0604020202020204" pitchFamily="34" charset="0"/>
              <a:buChar char="•"/>
            </a:pPr>
            <a:r>
              <a:rPr lang="en-IN" b="1" dirty="0"/>
              <a:t>Chatbots</a:t>
            </a:r>
            <a:r>
              <a:rPr lang="en-IN" dirty="0"/>
              <a:t>: Building conversational agents.</a:t>
            </a:r>
          </a:p>
          <a:p>
            <a:pPr>
              <a:buFont typeface="Arial" panose="020B0604020202020204" pitchFamily="34" charset="0"/>
              <a:buChar char="•"/>
            </a:pPr>
            <a:r>
              <a:rPr lang="en-IN" b="1" dirty="0"/>
              <a:t>Content Moderation</a:t>
            </a:r>
            <a:r>
              <a:rPr lang="en-IN" dirty="0"/>
              <a:t>: </a:t>
            </a:r>
            <a:r>
              <a:rPr lang="en-IN" dirty="0" err="1"/>
              <a:t>Analyzing</a:t>
            </a:r>
            <a:r>
              <a:rPr lang="en-IN" dirty="0"/>
              <a:t> and filtering harmful or inappropriate content.</a:t>
            </a:r>
          </a:p>
          <a:p>
            <a:pPr>
              <a:buFont typeface="Arial" panose="020B0604020202020204" pitchFamily="34" charset="0"/>
              <a:buChar char="•"/>
            </a:pPr>
            <a:r>
              <a:rPr lang="en-IN" b="1" dirty="0"/>
              <a:t>Sentiment Analysis</a:t>
            </a:r>
            <a:r>
              <a:rPr lang="en-IN" dirty="0"/>
              <a:t>: Understanding user feedback in e-commerce and social media.</a:t>
            </a:r>
          </a:p>
          <a:p>
            <a:pPr>
              <a:buFont typeface="Arial" panose="020B0604020202020204" pitchFamily="34" charset="0"/>
              <a:buChar char="•"/>
            </a:pPr>
            <a:r>
              <a:rPr lang="en-IN" b="1" dirty="0"/>
              <a:t>Healthcare</a:t>
            </a:r>
            <a:r>
              <a:rPr lang="en-IN" dirty="0"/>
              <a:t>: Extracting insights from medical records and literature.</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16</a:t>
            </a:fld>
            <a:endParaRPr lang="en-IN" altLang="en-US"/>
          </a:p>
        </p:txBody>
      </p:sp>
    </p:spTree>
    <p:extLst>
      <p:ext uri="{BB962C8B-B14F-4D97-AF65-F5344CB8AC3E}">
        <p14:creationId xmlns:p14="http://schemas.microsoft.com/office/powerpoint/2010/main" val="1685946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compares </a:t>
            </a:r>
            <a:r>
              <a:rPr lang="en-IN" b="1" dirty="0"/>
              <a:t>Kaggle</a:t>
            </a:r>
            <a:r>
              <a:rPr lang="en-IN" dirty="0"/>
              <a:t> and </a:t>
            </a:r>
            <a:r>
              <a:rPr lang="en-IN" b="1" dirty="0"/>
              <a:t>Hugging Face</a:t>
            </a:r>
            <a:r>
              <a:rPr lang="en-IN" dirty="0"/>
              <a:t>, two prominent platforms in the machine learning and AI ecosystem, highlighting their specific focus and utility.</a:t>
            </a:r>
          </a:p>
          <a:p>
            <a:r>
              <a:rPr lang="en-IN" b="1" dirty="0"/>
              <a:t>1. Key Comparison</a:t>
            </a:r>
          </a:p>
          <a:p>
            <a:r>
              <a:rPr lang="en-IN" b="1" dirty="0"/>
              <a:t>Kaggle</a:t>
            </a:r>
          </a:p>
          <a:p>
            <a:pPr>
              <a:buFont typeface="Arial" panose="020B0604020202020204" pitchFamily="34" charset="0"/>
              <a:buChar char="•"/>
            </a:pPr>
            <a:r>
              <a:rPr lang="en-IN" b="1" dirty="0"/>
              <a:t>Purpose</a:t>
            </a:r>
            <a:r>
              <a:rPr lang="en-IN" dirty="0"/>
              <a:t>:</a:t>
            </a:r>
          </a:p>
          <a:p>
            <a:pPr marL="742950" lvl="1" indent="-285750">
              <a:buFont typeface="Arial" panose="020B0604020202020204" pitchFamily="34" charset="0"/>
              <a:buChar char="•"/>
            </a:pPr>
            <a:r>
              <a:rPr lang="en-IN" dirty="0"/>
              <a:t>A platform designed as a hub for </a:t>
            </a:r>
            <a:r>
              <a:rPr lang="en-IN" b="1" dirty="0"/>
              <a:t>datasets</a:t>
            </a:r>
            <a:r>
              <a:rPr lang="en-IN" dirty="0"/>
              <a:t> and competitions in </a:t>
            </a:r>
            <a:r>
              <a:rPr lang="en-IN" b="1" dirty="0"/>
              <a:t>Generation 1 Machine Learning (ML)</a:t>
            </a:r>
            <a:r>
              <a:rPr lang="en-IN" dirty="0"/>
              <a:t> and </a:t>
            </a:r>
            <a:r>
              <a:rPr lang="en-IN" b="1" dirty="0"/>
              <a:t>Generation 2 Deep Learning (DL)</a:t>
            </a:r>
            <a:r>
              <a:rPr lang="en-IN" dirty="0"/>
              <a:t>.</a:t>
            </a:r>
          </a:p>
          <a:p>
            <a:pPr marL="742950" lvl="1" indent="-285750">
              <a:buFont typeface="Arial" panose="020B0604020202020204" pitchFamily="34" charset="0"/>
              <a:buChar char="•"/>
            </a:pPr>
            <a:r>
              <a:rPr lang="en-IN" dirty="0"/>
              <a:t>Primarily used for classical ML tasks (e.g., regression, classification) and initial DL tasks with frameworks like TensorFlow and </a:t>
            </a:r>
            <a:r>
              <a:rPr lang="en-IN" dirty="0" err="1"/>
              <a:t>PyTorch</a:t>
            </a:r>
            <a:r>
              <a:rPr lang="en-IN" dirty="0"/>
              <a:t>.</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A vast repository of datasets for various ML and DL projects.</a:t>
            </a:r>
          </a:p>
          <a:p>
            <a:pPr marL="742950" lvl="1" indent="-285750">
              <a:buFont typeface="Arial" panose="020B0604020202020204" pitchFamily="34" charset="0"/>
              <a:buChar char="•"/>
            </a:pPr>
            <a:r>
              <a:rPr lang="en-IN" dirty="0"/>
              <a:t>Competitions for data scientists to solve challenges and collaborate with others.</a:t>
            </a:r>
          </a:p>
          <a:p>
            <a:pPr marL="742950" lvl="1" indent="-285750">
              <a:buFont typeface="Arial" panose="020B0604020202020204" pitchFamily="34" charset="0"/>
              <a:buChar char="•"/>
            </a:pPr>
            <a:r>
              <a:rPr lang="en-IN" dirty="0"/>
              <a:t>Community-driven sharing of notebooks, code, and ideas.</a:t>
            </a:r>
          </a:p>
          <a:p>
            <a:pPr>
              <a:buFont typeface="Arial" panose="020B0604020202020204" pitchFamily="34" charset="0"/>
              <a:buChar char="•"/>
            </a:pPr>
            <a:r>
              <a:rPr lang="en-IN" b="1" dirty="0"/>
              <a:t>URL</a:t>
            </a:r>
            <a:r>
              <a:rPr lang="en-IN" dirty="0"/>
              <a:t>: </a:t>
            </a:r>
            <a:r>
              <a:rPr lang="en-IN" dirty="0">
                <a:hlinkClick r:id="rId3"/>
              </a:rPr>
              <a:t>www.kaggle.com</a:t>
            </a:r>
            <a:endParaRPr lang="en-IN" dirty="0"/>
          </a:p>
          <a:p>
            <a:r>
              <a:rPr lang="en-IN" b="1" dirty="0"/>
              <a:t>Hugging Face</a:t>
            </a:r>
          </a:p>
          <a:p>
            <a:pPr>
              <a:buFont typeface="Arial" panose="020B0604020202020204" pitchFamily="34" charset="0"/>
              <a:buChar char="•"/>
            </a:pPr>
            <a:r>
              <a:rPr lang="en-IN" b="1" dirty="0"/>
              <a:t>Purpose</a:t>
            </a:r>
            <a:r>
              <a:rPr lang="en-IN" dirty="0"/>
              <a:t>:</a:t>
            </a:r>
          </a:p>
          <a:p>
            <a:pPr marL="742950" lvl="1" indent="-285750">
              <a:buFont typeface="Arial" panose="020B0604020202020204" pitchFamily="34" charset="0"/>
              <a:buChar char="•"/>
            </a:pPr>
            <a:r>
              <a:rPr lang="en-IN" dirty="0"/>
              <a:t>A platform designed as a hub for </a:t>
            </a:r>
            <a:r>
              <a:rPr lang="en-IN" b="1" dirty="0"/>
              <a:t>datasets and pre-trained models</a:t>
            </a:r>
            <a:r>
              <a:rPr lang="en-IN" dirty="0"/>
              <a:t> for </a:t>
            </a:r>
            <a:r>
              <a:rPr lang="en-IN" b="1" dirty="0"/>
              <a:t>Generation 3 Transformers</a:t>
            </a:r>
            <a:r>
              <a:rPr lang="en-IN" dirty="0"/>
              <a:t>.</a:t>
            </a:r>
          </a:p>
          <a:p>
            <a:pPr marL="742950" lvl="1" indent="-285750">
              <a:buFont typeface="Arial" panose="020B0604020202020204" pitchFamily="34" charset="0"/>
              <a:buChar char="•"/>
            </a:pPr>
            <a:r>
              <a:rPr lang="en-IN" dirty="0"/>
              <a:t>Focuses on state-of-the-art </a:t>
            </a:r>
            <a:r>
              <a:rPr lang="en-IN" b="1" dirty="0"/>
              <a:t>Natural Language Processing (NLP)</a:t>
            </a:r>
            <a:r>
              <a:rPr lang="en-IN" dirty="0"/>
              <a:t> and other advanced AI tasks like computer vision and speech processing.</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Provides pre-trained models (e.g., BERT, GPT, </a:t>
            </a:r>
            <a:r>
              <a:rPr lang="en-IN" dirty="0" err="1"/>
              <a:t>RoBERTa</a:t>
            </a:r>
            <a:r>
              <a:rPr lang="en-IN" dirty="0"/>
              <a:t>) and fine-tuning tools for modern AI tasks.</a:t>
            </a:r>
          </a:p>
          <a:p>
            <a:pPr marL="742950" lvl="1" indent="-285750">
              <a:buFont typeface="Arial" panose="020B0604020202020204" pitchFamily="34" charset="0"/>
              <a:buChar char="•"/>
            </a:pPr>
            <a:r>
              <a:rPr lang="en-IN" dirty="0"/>
              <a:t>A dataset library integrated with their models to streamline AI development.</a:t>
            </a:r>
          </a:p>
          <a:p>
            <a:pPr marL="742950" lvl="1" indent="-285750">
              <a:buFont typeface="Arial" panose="020B0604020202020204" pitchFamily="34" charset="0"/>
              <a:buChar char="•"/>
            </a:pPr>
            <a:r>
              <a:rPr lang="en-IN" dirty="0"/>
              <a:t>Active community sharing models, datasets, and research.</a:t>
            </a:r>
          </a:p>
          <a:p>
            <a:pPr>
              <a:buFont typeface="Arial" panose="020B0604020202020204" pitchFamily="34" charset="0"/>
              <a:buChar char="•"/>
            </a:pPr>
            <a:r>
              <a:rPr lang="en-IN" b="1" dirty="0"/>
              <a:t>URL</a:t>
            </a:r>
            <a:r>
              <a:rPr lang="en-IN" dirty="0"/>
              <a:t>: </a:t>
            </a:r>
            <a:r>
              <a:rPr lang="en-IN" dirty="0">
                <a:hlinkClick r:id="rId4"/>
              </a:rPr>
              <a:t>huggingface.co</a:t>
            </a:r>
            <a:endParaRPr lang="en-IN" dirty="0"/>
          </a:p>
          <a:p>
            <a:r>
              <a:rPr lang="en-IN" b="1" dirty="0"/>
              <a:t>2. Generational Focus</a:t>
            </a:r>
          </a:p>
          <a:p>
            <a:pPr>
              <a:buFont typeface="Arial" panose="020B0604020202020204" pitchFamily="34" charset="0"/>
              <a:buChar char="•"/>
            </a:pPr>
            <a:r>
              <a:rPr lang="en-IN" b="1" dirty="0"/>
              <a:t>Kaggle</a:t>
            </a:r>
            <a:r>
              <a:rPr lang="en-IN" dirty="0"/>
              <a:t>: Focuses on early generations of ML/DL, supporting researchers and practitioners working on foundational algorithms and techniques.</a:t>
            </a:r>
          </a:p>
          <a:p>
            <a:pPr>
              <a:buFont typeface="Arial" panose="020B0604020202020204" pitchFamily="34" charset="0"/>
              <a:buChar char="•"/>
            </a:pPr>
            <a:r>
              <a:rPr lang="en-IN" b="1" dirty="0"/>
              <a:t>Hugging Face</a:t>
            </a:r>
            <a:r>
              <a:rPr lang="en-IN" dirty="0"/>
              <a:t>: Aligns with the latest trends in AI, such as </a:t>
            </a:r>
            <a:r>
              <a:rPr lang="en-IN" b="1" dirty="0"/>
              <a:t>transformers</a:t>
            </a:r>
            <a:r>
              <a:rPr lang="en-IN" dirty="0"/>
              <a:t> and </a:t>
            </a:r>
            <a:r>
              <a:rPr lang="en-IN" b="1" dirty="0"/>
              <a:t>generative AI</a:t>
            </a:r>
            <a:r>
              <a:rPr lang="en-IN" dirty="0"/>
              <a:t>, emphasizing scalable and pre-trained model usage.</a:t>
            </a:r>
          </a:p>
          <a:p>
            <a:r>
              <a:rPr lang="en-IN" b="1" dirty="0"/>
              <a:t>3. Key Takeaway</a:t>
            </a:r>
          </a:p>
          <a:p>
            <a:r>
              <a:rPr lang="en-IN" dirty="0"/>
              <a:t>Both platforms are critical in their respective domains:</a:t>
            </a:r>
          </a:p>
          <a:p>
            <a:pPr>
              <a:buFont typeface="Arial" panose="020B0604020202020204" pitchFamily="34" charset="0"/>
              <a:buChar char="•"/>
            </a:pPr>
            <a:r>
              <a:rPr lang="en-IN" dirty="0"/>
              <a:t>Use </a:t>
            </a:r>
            <a:r>
              <a:rPr lang="en-IN" b="1" dirty="0"/>
              <a:t>Kaggle</a:t>
            </a:r>
            <a:r>
              <a:rPr lang="en-IN" dirty="0"/>
              <a:t> for dataset exploration, classical ML, and competitive learning.</a:t>
            </a:r>
          </a:p>
          <a:p>
            <a:pPr>
              <a:buFont typeface="Arial" panose="020B0604020202020204" pitchFamily="34" charset="0"/>
              <a:buChar char="•"/>
            </a:pPr>
            <a:r>
              <a:rPr lang="en-IN" dirty="0"/>
              <a:t>Use </a:t>
            </a:r>
            <a:r>
              <a:rPr lang="en-IN" b="1" dirty="0"/>
              <a:t>Hugging Face</a:t>
            </a:r>
            <a:r>
              <a:rPr lang="en-IN" dirty="0"/>
              <a:t> for deploying cutting-edge AI models and leveraging advanced NLP tools.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17</a:t>
            </a:fld>
            <a:endParaRPr lang="en-IN" altLang="en-US"/>
          </a:p>
        </p:txBody>
      </p:sp>
    </p:spTree>
    <p:extLst>
      <p:ext uri="{BB962C8B-B14F-4D97-AF65-F5344CB8AC3E}">
        <p14:creationId xmlns:p14="http://schemas.microsoft.com/office/powerpoint/2010/main" val="2213638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the </a:t>
            </a:r>
            <a:r>
              <a:rPr lang="en-IN" b="1" dirty="0"/>
              <a:t>Hugging Face Hub</a:t>
            </a:r>
            <a:r>
              <a:rPr lang="en-IN" dirty="0"/>
              <a:t>, a collaborative open-source platform for hosting and managing machine learning assets like models, datasets, and code repositories. Below is a detailed explanation of the contents:</a:t>
            </a:r>
          </a:p>
          <a:p>
            <a:r>
              <a:rPr lang="en-IN" b="1" dirty="0"/>
              <a:t>1. About Hugging Face Hub</a:t>
            </a:r>
          </a:p>
          <a:p>
            <a:r>
              <a:rPr lang="en-IN" dirty="0"/>
              <a:t>The Hugging Face Hub is a </a:t>
            </a:r>
            <a:r>
              <a:rPr lang="en-IN" b="1" dirty="0"/>
              <a:t>Git-based platform</a:t>
            </a:r>
            <a:r>
              <a:rPr lang="en-IN" dirty="0"/>
              <a:t> designed to support:</a:t>
            </a:r>
          </a:p>
          <a:p>
            <a:pPr>
              <a:buFont typeface="Arial" panose="020B0604020202020204" pitchFamily="34" charset="0"/>
              <a:buChar char="•"/>
            </a:pPr>
            <a:r>
              <a:rPr lang="en-IN" dirty="0"/>
              <a:t>Collaboration in the machine learning community.</a:t>
            </a:r>
          </a:p>
          <a:p>
            <a:pPr>
              <a:buFont typeface="Arial" panose="020B0604020202020204" pitchFamily="34" charset="0"/>
              <a:buChar char="•"/>
            </a:pPr>
            <a:r>
              <a:rPr lang="en-IN" dirty="0"/>
              <a:t>Version control and management of ML assets.</a:t>
            </a:r>
          </a:p>
          <a:p>
            <a:pPr>
              <a:buFont typeface="Arial" panose="020B0604020202020204" pitchFamily="34" charset="0"/>
              <a:buChar char="•"/>
            </a:pPr>
            <a:r>
              <a:rPr lang="en-IN" dirty="0"/>
              <a:t>Easy sharing and deployment of models, datasets, and projects.</a:t>
            </a:r>
          </a:p>
          <a:p>
            <a:r>
              <a:rPr lang="en-IN" b="1" dirty="0"/>
              <a:t>2. Key Features</a:t>
            </a:r>
          </a:p>
          <a:p>
            <a:r>
              <a:rPr lang="en-IN" b="1" dirty="0"/>
              <a:t>Git-based Code Repositories</a:t>
            </a:r>
          </a:p>
          <a:p>
            <a:pPr>
              <a:buFont typeface="Arial" panose="020B0604020202020204" pitchFamily="34" charset="0"/>
              <a:buChar char="•"/>
            </a:pPr>
            <a:r>
              <a:rPr lang="en-IN" dirty="0"/>
              <a:t>Supports collaborative development similar to GitHub.</a:t>
            </a:r>
          </a:p>
          <a:p>
            <a:pPr>
              <a:buFont typeface="Arial" panose="020B0604020202020204" pitchFamily="34" charset="0"/>
              <a:buChar char="•"/>
            </a:pPr>
            <a:r>
              <a:rPr lang="en-IN" dirty="0"/>
              <a:t>Includes:</a:t>
            </a:r>
          </a:p>
          <a:p>
            <a:pPr marL="742950" lvl="1" indent="-285750">
              <a:buFont typeface="Arial" panose="020B0604020202020204" pitchFamily="34" charset="0"/>
              <a:buChar char="•"/>
            </a:pPr>
            <a:r>
              <a:rPr lang="en-IN" b="1" dirty="0"/>
              <a:t>Discussions</a:t>
            </a:r>
            <a:r>
              <a:rPr lang="en-IN" dirty="0"/>
              <a:t>: Enables users to engage in conversations about projects, issues, or improvements.</a:t>
            </a:r>
          </a:p>
          <a:p>
            <a:pPr marL="742950" lvl="1" indent="-285750">
              <a:buFont typeface="Arial" panose="020B0604020202020204" pitchFamily="34" charset="0"/>
              <a:buChar char="•"/>
            </a:pPr>
            <a:r>
              <a:rPr lang="en-IN" b="1" dirty="0"/>
              <a:t>Pull Requests</a:t>
            </a:r>
            <a:r>
              <a:rPr lang="en-IN" dirty="0"/>
              <a:t>: Facilitates collaborative development by allowing contributions from others while maintaining version control.</a:t>
            </a:r>
          </a:p>
          <a:p>
            <a:r>
              <a:rPr lang="en-IN" b="1" dirty="0"/>
              <a:t>Models with Git-based Version Control</a:t>
            </a:r>
          </a:p>
          <a:p>
            <a:pPr>
              <a:buFont typeface="Arial" panose="020B0604020202020204" pitchFamily="34" charset="0"/>
              <a:buChar char="•"/>
            </a:pPr>
            <a:r>
              <a:rPr lang="en-IN" dirty="0"/>
              <a:t>Models hosted on the Hugging Face Hub are version-controlled using Git.</a:t>
            </a:r>
          </a:p>
          <a:p>
            <a:pPr>
              <a:buFont typeface="Arial" panose="020B0604020202020204" pitchFamily="34" charset="0"/>
              <a:buChar char="•"/>
            </a:pPr>
            <a:r>
              <a:rPr lang="en-IN" dirty="0"/>
              <a:t>This feature allows:</a:t>
            </a:r>
          </a:p>
          <a:p>
            <a:pPr marL="742950" lvl="1" indent="-285750">
              <a:buFont typeface="Arial" panose="020B0604020202020204" pitchFamily="34" charset="0"/>
              <a:buChar char="•"/>
            </a:pPr>
            <a:r>
              <a:rPr lang="en-IN" dirty="0"/>
              <a:t>Tracking changes in the model's configuration or parameters over time.</a:t>
            </a:r>
          </a:p>
          <a:p>
            <a:pPr marL="742950" lvl="1" indent="-285750">
              <a:buFont typeface="Arial" panose="020B0604020202020204" pitchFamily="34" charset="0"/>
              <a:buChar char="•"/>
            </a:pPr>
            <a:r>
              <a:rPr lang="en-IN" dirty="0"/>
              <a:t>Reverting to previous versions if needed.</a:t>
            </a:r>
          </a:p>
          <a:p>
            <a:pPr marL="742950" lvl="1" indent="-285750">
              <a:buFont typeface="Arial" panose="020B0604020202020204" pitchFamily="34" charset="0"/>
              <a:buChar char="•"/>
            </a:pPr>
            <a:r>
              <a:rPr lang="en-IN" dirty="0"/>
              <a:t>Collaboration on fine-tuning and improvement of models.</a:t>
            </a:r>
          </a:p>
          <a:p>
            <a:pPr>
              <a:buFont typeface="Arial" panose="020B0604020202020204" pitchFamily="34" charset="0"/>
              <a:buChar char="•"/>
            </a:pPr>
            <a:r>
              <a:rPr lang="en-IN" dirty="0"/>
              <a:t>Examples:</a:t>
            </a:r>
          </a:p>
          <a:p>
            <a:pPr marL="742950" lvl="1" indent="-285750">
              <a:buFont typeface="Arial" panose="020B0604020202020204" pitchFamily="34" charset="0"/>
              <a:buChar char="•"/>
            </a:pPr>
            <a:r>
              <a:rPr lang="en-IN" dirty="0"/>
              <a:t>State-of-the-art transformer models like BERT, GPT, </a:t>
            </a:r>
            <a:r>
              <a:rPr lang="en-IN" dirty="0" err="1"/>
              <a:t>RoBERTa</a:t>
            </a:r>
            <a:r>
              <a:rPr lang="en-IN" dirty="0"/>
              <a:t>, and more.</a:t>
            </a:r>
          </a:p>
          <a:p>
            <a:r>
              <a:rPr lang="en-IN" b="1" dirty="0"/>
              <a:t>Datasets</a:t>
            </a:r>
          </a:p>
          <a:p>
            <a:pPr>
              <a:buFont typeface="Arial" panose="020B0604020202020204" pitchFamily="34" charset="0"/>
              <a:buChar char="•"/>
            </a:pPr>
            <a:r>
              <a:rPr lang="en-IN" dirty="0"/>
              <a:t>Hosts a wide range of datasets in formats optimized for machine learning tasks.</a:t>
            </a:r>
          </a:p>
          <a:p>
            <a:pPr>
              <a:buFont typeface="Arial" panose="020B0604020202020204" pitchFamily="34" charset="0"/>
              <a:buChar char="•"/>
            </a:pPr>
            <a:r>
              <a:rPr lang="en-IN" b="1" dirty="0"/>
              <a:t>Categories</a:t>
            </a:r>
            <a:r>
              <a:rPr lang="en-IN" dirty="0"/>
              <a:t>:</a:t>
            </a:r>
          </a:p>
          <a:p>
            <a:pPr marL="742950" lvl="1" indent="-285750">
              <a:buFont typeface="Arial" panose="020B0604020202020204" pitchFamily="34" charset="0"/>
              <a:buChar char="•"/>
            </a:pPr>
            <a:r>
              <a:rPr lang="en-IN" b="1" dirty="0"/>
              <a:t>Text</a:t>
            </a:r>
            <a:r>
              <a:rPr lang="en-IN" dirty="0"/>
              <a:t>: For natural language processing tasks (e.g., translation, summarization).</a:t>
            </a:r>
          </a:p>
          <a:p>
            <a:pPr marL="742950" lvl="1" indent="-285750">
              <a:buFont typeface="Arial" panose="020B0604020202020204" pitchFamily="34" charset="0"/>
              <a:buChar char="•"/>
            </a:pPr>
            <a:r>
              <a:rPr lang="en-IN" b="1" dirty="0"/>
              <a:t>Images</a:t>
            </a:r>
            <a:r>
              <a:rPr lang="en-IN" dirty="0"/>
              <a:t>: For computer vision tasks (e.g., classification, object detection).</a:t>
            </a:r>
          </a:p>
          <a:p>
            <a:pPr marL="742950" lvl="1" indent="-285750">
              <a:buFont typeface="Arial" panose="020B0604020202020204" pitchFamily="34" charset="0"/>
              <a:buChar char="•"/>
            </a:pPr>
            <a:r>
              <a:rPr lang="en-IN" b="1" dirty="0"/>
              <a:t>Audio</a:t>
            </a:r>
            <a:r>
              <a:rPr lang="en-IN" dirty="0"/>
              <a:t>: For speech-related tasks (e.g., speech recognition, audio classification).</a:t>
            </a:r>
          </a:p>
          <a:p>
            <a:r>
              <a:rPr lang="en-IN" b="1" dirty="0"/>
              <a:t>3. Significance</a:t>
            </a:r>
          </a:p>
          <a:p>
            <a:pPr>
              <a:buFont typeface="Arial" panose="020B0604020202020204" pitchFamily="34" charset="0"/>
              <a:buChar char="•"/>
            </a:pPr>
            <a:r>
              <a:rPr lang="en-IN" dirty="0"/>
              <a:t>Simplifies collaboration by integrating familiar Git workflows into the ML ecosystem.</a:t>
            </a:r>
          </a:p>
          <a:p>
            <a:pPr>
              <a:buFont typeface="Arial" panose="020B0604020202020204" pitchFamily="34" charset="0"/>
              <a:buChar char="•"/>
            </a:pPr>
            <a:r>
              <a:rPr lang="en-IN" dirty="0"/>
              <a:t>Centralized access to pre-trained models and datasets accelerates experimentation and deployment.</a:t>
            </a:r>
          </a:p>
          <a:p>
            <a:pPr>
              <a:buFont typeface="Arial" panose="020B0604020202020204" pitchFamily="34" charset="0"/>
              <a:buChar char="•"/>
            </a:pPr>
            <a:r>
              <a:rPr lang="en-IN" dirty="0"/>
              <a:t>Promotes reproducibility and openness in machine learning research.</a:t>
            </a:r>
          </a:p>
          <a:p>
            <a:r>
              <a:rPr lang="en-IN" b="1" dirty="0"/>
              <a:t>4. Applications</a:t>
            </a:r>
          </a:p>
          <a:p>
            <a:pPr>
              <a:buFont typeface="Arial" panose="020B0604020202020204" pitchFamily="34" charset="0"/>
              <a:buChar char="•"/>
            </a:pPr>
            <a:r>
              <a:rPr lang="en-IN" dirty="0"/>
              <a:t>Researchers can host and version their models and datasets while collaborating with peers.</a:t>
            </a:r>
          </a:p>
          <a:p>
            <a:pPr>
              <a:buFont typeface="Arial" panose="020B0604020202020204" pitchFamily="34" charset="0"/>
              <a:buChar char="•"/>
            </a:pPr>
            <a:r>
              <a:rPr lang="en-IN" dirty="0"/>
              <a:t>Developers can access pre-trained models and fine-tune them for specific tasks.</a:t>
            </a:r>
          </a:p>
          <a:p>
            <a:pPr>
              <a:buFont typeface="Arial" panose="020B0604020202020204" pitchFamily="34" charset="0"/>
              <a:buChar char="•"/>
            </a:pPr>
            <a:r>
              <a:rPr lang="en-IN" dirty="0"/>
              <a:t>Organizations can streamline the deployment of AI models across projects.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18</a:t>
            </a:fld>
            <a:endParaRPr lang="en-IN" altLang="en-US"/>
          </a:p>
        </p:txBody>
      </p:sp>
    </p:spTree>
    <p:extLst>
      <p:ext uri="{BB962C8B-B14F-4D97-AF65-F5344CB8AC3E}">
        <p14:creationId xmlns:p14="http://schemas.microsoft.com/office/powerpoint/2010/main" val="37706784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focuses on </a:t>
            </a:r>
            <a:r>
              <a:rPr lang="en-IN" b="1" dirty="0"/>
              <a:t>Hugging Face APIs</a:t>
            </a:r>
            <a:r>
              <a:rPr lang="en-IN" dirty="0"/>
              <a:t>, which are cloud-based services designed to simplify the integration of advanced AI capabilities into applications. Here is an explanation of its contents:</a:t>
            </a:r>
          </a:p>
          <a:p>
            <a:r>
              <a:rPr lang="en-IN" b="1" dirty="0"/>
              <a:t>1. Overview of Hugging Face APIs</a:t>
            </a:r>
          </a:p>
          <a:p>
            <a:pPr>
              <a:buFont typeface="Arial" panose="020B0604020202020204" pitchFamily="34" charset="0"/>
              <a:buChar char="•"/>
            </a:pPr>
            <a:r>
              <a:rPr lang="en-IN" b="1" dirty="0"/>
              <a:t>Definition</a:t>
            </a:r>
            <a:r>
              <a:rPr lang="en-IN" dirty="0"/>
              <a:t>: Hugging Face APIs are </a:t>
            </a:r>
            <a:r>
              <a:rPr lang="en-IN" b="1" dirty="0"/>
              <a:t>cloud-based cognitive services</a:t>
            </a:r>
            <a:r>
              <a:rPr lang="en-IN" dirty="0"/>
              <a:t> providing pre-built solutions for common AI tasks.</a:t>
            </a:r>
          </a:p>
          <a:p>
            <a:pPr>
              <a:buFont typeface="Arial" panose="020B0604020202020204" pitchFamily="34" charset="0"/>
              <a:buChar char="•"/>
            </a:pPr>
            <a:r>
              <a:rPr lang="en-IN" b="1" dirty="0"/>
              <a:t>Focus Areas</a:t>
            </a:r>
            <a:r>
              <a:rPr lang="en-IN" dirty="0"/>
              <a:t>:</a:t>
            </a:r>
          </a:p>
          <a:p>
            <a:pPr marL="742950" lvl="1" indent="-285750">
              <a:buFont typeface="Arial" panose="020B0604020202020204" pitchFamily="34" charset="0"/>
              <a:buChar char="•"/>
            </a:pPr>
            <a:r>
              <a:rPr lang="en-IN" b="1" dirty="0"/>
              <a:t>Natural Language Processing (NLP)</a:t>
            </a:r>
            <a:r>
              <a:rPr lang="en-IN" dirty="0"/>
              <a:t>: Tasks like text summarization, translation, and sentiment analysis.</a:t>
            </a:r>
          </a:p>
          <a:p>
            <a:pPr marL="742950" lvl="1" indent="-285750">
              <a:buFont typeface="Arial" panose="020B0604020202020204" pitchFamily="34" charset="0"/>
              <a:buChar char="•"/>
            </a:pPr>
            <a:r>
              <a:rPr lang="en-IN" b="1" dirty="0"/>
              <a:t>Computer Vision (CV)</a:t>
            </a:r>
            <a:r>
              <a:rPr lang="en-IN" dirty="0"/>
              <a:t>: Image recognition, classification, and visual data processing.</a:t>
            </a:r>
          </a:p>
          <a:p>
            <a:pPr marL="742950" lvl="1" indent="-285750">
              <a:buFont typeface="Arial" panose="020B0604020202020204" pitchFamily="34" charset="0"/>
              <a:buChar char="•"/>
            </a:pPr>
            <a:r>
              <a:rPr lang="en-IN" b="1" dirty="0"/>
              <a:t>Speech Recognition</a:t>
            </a:r>
            <a:r>
              <a:rPr lang="en-IN" dirty="0"/>
              <a:t>: Converting spoken language into text or synthesizing speech from text.</a:t>
            </a:r>
          </a:p>
          <a:p>
            <a:r>
              <a:rPr lang="en-IN" b="1" dirty="0"/>
              <a:t>2. Features</a:t>
            </a:r>
          </a:p>
          <a:p>
            <a:pPr>
              <a:buFont typeface="Arial" panose="020B0604020202020204" pitchFamily="34" charset="0"/>
              <a:buChar char="•"/>
            </a:pPr>
            <a:r>
              <a:rPr lang="en-IN" b="1" dirty="0"/>
              <a:t>Pre-trained Models</a:t>
            </a:r>
            <a:r>
              <a:rPr lang="en-IN" dirty="0"/>
              <a:t>:</a:t>
            </a:r>
          </a:p>
          <a:p>
            <a:pPr marL="742950" lvl="1" indent="-285750">
              <a:buFont typeface="Arial" panose="020B0604020202020204" pitchFamily="34" charset="0"/>
              <a:buChar char="•"/>
            </a:pPr>
            <a:r>
              <a:rPr lang="en-IN" dirty="0"/>
              <a:t>Hugging Face APIs give access to a library of </a:t>
            </a:r>
            <a:r>
              <a:rPr lang="en-IN" b="1" dirty="0"/>
              <a:t>pre-trained models</a:t>
            </a:r>
            <a:r>
              <a:rPr lang="en-IN" dirty="0"/>
              <a:t> such as GPT, BERT, and more.</a:t>
            </a:r>
          </a:p>
          <a:p>
            <a:pPr marL="742950" lvl="1" indent="-285750">
              <a:buFont typeface="Arial" panose="020B0604020202020204" pitchFamily="34" charset="0"/>
              <a:buChar char="•"/>
            </a:pPr>
            <a:r>
              <a:rPr lang="en-IN" dirty="0"/>
              <a:t>These models are optimized for real-world applications, saving developers the effort of training models from scratch.</a:t>
            </a:r>
          </a:p>
          <a:p>
            <a:pPr>
              <a:buFont typeface="Arial" panose="020B0604020202020204" pitchFamily="34" charset="0"/>
              <a:buChar char="•"/>
            </a:pPr>
            <a:r>
              <a:rPr lang="en-IN" b="1" dirty="0"/>
              <a:t>Ease of Integration</a:t>
            </a:r>
            <a:r>
              <a:rPr lang="en-IN" dirty="0"/>
              <a:t>:</a:t>
            </a:r>
          </a:p>
          <a:p>
            <a:pPr marL="742950" lvl="1" indent="-285750">
              <a:buFont typeface="Arial" panose="020B0604020202020204" pitchFamily="34" charset="0"/>
              <a:buChar char="•"/>
            </a:pPr>
            <a:r>
              <a:rPr lang="en-IN" dirty="0"/>
              <a:t>Developers can directly call these APIs using RESTful endpoints to integrate capabilities like text classification, translation, or image processing into their applications.</a:t>
            </a:r>
          </a:p>
          <a:p>
            <a:pPr>
              <a:buFont typeface="Arial" panose="020B0604020202020204" pitchFamily="34" charset="0"/>
              <a:buChar char="•"/>
            </a:pPr>
            <a:r>
              <a:rPr lang="en-IN" b="1" dirty="0"/>
              <a:t>No Need for Training</a:t>
            </a:r>
            <a:r>
              <a:rPr lang="en-IN" dirty="0"/>
              <a:t>:</a:t>
            </a:r>
          </a:p>
          <a:p>
            <a:pPr marL="742950" lvl="1" indent="-285750">
              <a:buFont typeface="Arial" panose="020B0604020202020204" pitchFamily="34" charset="0"/>
              <a:buChar char="•"/>
            </a:pPr>
            <a:r>
              <a:rPr lang="en-IN" dirty="0"/>
              <a:t>With pre-trained models, developers can focus on fine-tuning for specific use cases rather than starting from raw data and training a model.</a:t>
            </a:r>
          </a:p>
          <a:p>
            <a:r>
              <a:rPr lang="en-IN" b="1" dirty="0"/>
              <a:t>3. Benefits</a:t>
            </a:r>
          </a:p>
          <a:p>
            <a:pPr>
              <a:buFont typeface="Arial" panose="020B0604020202020204" pitchFamily="34" charset="0"/>
              <a:buChar char="•"/>
            </a:pPr>
            <a:r>
              <a:rPr lang="en-IN" b="1" dirty="0"/>
              <a:t>Faster Development</a:t>
            </a:r>
            <a:r>
              <a:rPr lang="en-IN" dirty="0"/>
              <a:t>:</a:t>
            </a:r>
          </a:p>
          <a:p>
            <a:pPr marL="742950" lvl="1" indent="-285750">
              <a:buFont typeface="Arial" panose="020B0604020202020204" pitchFamily="34" charset="0"/>
              <a:buChar char="•"/>
            </a:pPr>
            <a:r>
              <a:rPr lang="en-IN" dirty="0"/>
              <a:t>Using pre-built APIs accelerates the development of AI-powered applications.</a:t>
            </a:r>
          </a:p>
          <a:p>
            <a:pPr>
              <a:buFont typeface="Arial" panose="020B0604020202020204" pitchFamily="34" charset="0"/>
              <a:buChar char="•"/>
            </a:pPr>
            <a:r>
              <a:rPr lang="en-IN" b="1" dirty="0"/>
              <a:t>Cost-effective</a:t>
            </a:r>
            <a:r>
              <a:rPr lang="en-IN" dirty="0"/>
              <a:t>:</a:t>
            </a:r>
          </a:p>
          <a:p>
            <a:pPr marL="742950" lvl="1" indent="-285750">
              <a:buFont typeface="Arial" panose="020B0604020202020204" pitchFamily="34" charset="0"/>
              <a:buChar char="•"/>
            </a:pPr>
            <a:r>
              <a:rPr lang="en-IN" dirty="0"/>
              <a:t>Reduces infrastructure and resource costs as models are hosted in the cloud.</a:t>
            </a:r>
          </a:p>
          <a:p>
            <a:pPr>
              <a:buFont typeface="Arial" panose="020B0604020202020204" pitchFamily="34" charset="0"/>
              <a:buChar char="•"/>
            </a:pPr>
            <a:r>
              <a:rPr lang="en-IN" b="1" dirty="0"/>
              <a:t>Scalable</a:t>
            </a:r>
            <a:r>
              <a:rPr lang="en-IN" dirty="0"/>
              <a:t>:</a:t>
            </a:r>
          </a:p>
          <a:p>
            <a:pPr marL="742950" lvl="1" indent="-285750">
              <a:buFont typeface="Arial" panose="020B0604020202020204" pitchFamily="34" charset="0"/>
              <a:buChar char="•"/>
            </a:pPr>
            <a:r>
              <a:rPr lang="en-IN" dirty="0"/>
              <a:t>Cloud-based infrastructure allows scaling as per demand.</a:t>
            </a:r>
          </a:p>
          <a:p>
            <a:r>
              <a:rPr lang="en-IN" b="1" dirty="0"/>
              <a:t>4. Applications</a:t>
            </a:r>
          </a:p>
          <a:p>
            <a:pPr>
              <a:buFont typeface="Arial" panose="020B0604020202020204" pitchFamily="34" charset="0"/>
              <a:buChar char="•"/>
            </a:pPr>
            <a:r>
              <a:rPr lang="en-IN" b="1" dirty="0"/>
              <a:t>NLP</a:t>
            </a:r>
            <a:r>
              <a:rPr lang="en-IN" dirty="0"/>
              <a:t>:</a:t>
            </a:r>
          </a:p>
          <a:p>
            <a:pPr marL="742950" lvl="1" indent="-285750">
              <a:buFont typeface="Arial" panose="020B0604020202020204" pitchFamily="34" charset="0"/>
              <a:buChar char="•"/>
            </a:pPr>
            <a:r>
              <a:rPr lang="en-IN" dirty="0"/>
              <a:t>Chatbots, text summarization, language translation.</a:t>
            </a:r>
          </a:p>
          <a:p>
            <a:pPr>
              <a:buFont typeface="Arial" panose="020B0604020202020204" pitchFamily="34" charset="0"/>
              <a:buChar char="•"/>
            </a:pPr>
            <a:r>
              <a:rPr lang="en-IN" b="1" dirty="0"/>
              <a:t>Computer Vision</a:t>
            </a:r>
            <a:r>
              <a:rPr lang="en-IN" dirty="0"/>
              <a:t>:</a:t>
            </a:r>
          </a:p>
          <a:p>
            <a:pPr marL="742950" lvl="1" indent="-285750">
              <a:buFont typeface="Arial" panose="020B0604020202020204" pitchFamily="34" charset="0"/>
              <a:buChar char="•"/>
            </a:pPr>
            <a:r>
              <a:rPr lang="en-IN" dirty="0"/>
              <a:t>Image-based search, content moderation, facial recognition.</a:t>
            </a:r>
          </a:p>
          <a:p>
            <a:pPr>
              <a:buFont typeface="Arial" panose="020B0604020202020204" pitchFamily="34" charset="0"/>
              <a:buChar char="•"/>
            </a:pPr>
            <a:r>
              <a:rPr lang="en-IN" b="1" dirty="0"/>
              <a:t>Speech</a:t>
            </a:r>
            <a:r>
              <a:rPr lang="en-IN" dirty="0"/>
              <a:t>:</a:t>
            </a:r>
          </a:p>
          <a:p>
            <a:pPr marL="742950" lvl="1" indent="-285750">
              <a:buFont typeface="Arial" panose="020B0604020202020204" pitchFamily="34" charset="0"/>
              <a:buChar char="•"/>
            </a:pPr>
            <a:r>
              <a:rPr lang="en-IN" dirty="0"/>
              <a:t>Voice assistants, automated transcription, text-to-speech systems.</a:t>
            </a:r>
          </a:p>
          <a:p>
            <a:r>
              <a:rPr lang="en-IN" b="1" dirty="0"/>
              <a:t>5. Website</a:t>
            </a:r>
          </a:p>
          <a:p>
            <a:pPr>
              <a:buFont typeface="Arial" panose="020B0604020202020204" pitchFamily="34" charset="0"/>
              <a:buChar char="•"/>
            </a:pPr>
            <a:r>
              <a:rPr lang="en-IN" dirty="0"/>
              <a:t>The slide includes the link to Hugging Face's official website: </a:t>
            </a:r>
            <a:r>
              <a:rPr lang="en-IN" dirty="0">
                <a:hlinkClick r:id="rId3"/>
              </a:rPr>
              <a:t>https://huggingface.co/</a:t>
            </a:r>
            <a:r>
              <a:rPr lang="en-IN" dirty="0"/>
              <a:t>, which provides more information about APIs, models, datasets, and documentation.</a:t>
            </a:r>
          </a:p>
          <a:p>
            <a:r>
              <a:rPr lang="en-IN" b="1" dirty="0"/>
              <a:t>Key Takeaway</a:t>
            </a:r>
          </a:p>
          <a:p>
            <a:r>
              <a:rPr lang="en-IN" dirty="0"/>
              <a:t>Hugging Face APIs offer an efficient and accessible way to integrate cutting-edge AI technologies into applications, catering to various domains like NLP, computer vision, and speech processing. These services eliminate the need for extensive training processes, enabling faster innovation.</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19</a:t>
            </a:fld>
            <a:endParaRPr lang="en-IN" altLang="en-US"/>
          </a:p>
        </p:txBody>
      </p:sp>
    </p:spTree>
    <p:extLst>
      <p:ext uri="{BB962C8B-B14F-4D97-AF65-F5344CB8AC3E}">
        <p14:creationId xmlns:p14="http://schemas.microsoft.com/office/powerpoint/2010/main" val="2857718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explains the </a:t>
            </a:r>
            <a:r>
              <a:rPr lang="en-IN" b="1" dirty="0"/>
              <a:t>key terminologies</a:t>
            </a:r>
            <a:r>
              <a:rPr lang="en-IN" dirty="0"/>
              <a:t> related to Hugging Face, specifically focusing on the concept of </a:t>
            </a:r>
            <a:r>
              <a:rPr lang="en-IN" b="1" dirty="0"/>
              <a:t>Tasks</a:t>
            </a:r>
            <a:r>
              <a:rPr lang="en-IN" dirty="0"/>
              <a:t> and examples of common tasks supported by Hugging Face models. Here’s a detailed explanation:</a:t>
            </a:r>
          </a:p>
          <a:p>
            <a:r>
              <a:rPr lang="en-IN" b="1" dirty="0"/>
              <a:t>1. Task</a:t>
            </a:r>
          </a:p>
          <a:p>
            <a:pPr>
              <a:buFont typeface="Arial" panose="020B0604020202020204" pitchFamily="34" charset="0"/>
              <a:buChar char="•"/>
            </a:pPr>
            <a:r>
              <a:rPr lang="en-IN" b="1" dirty="0"/>
              <a:t>Definition</a:t>
            </a:r>
            <a:r>
              <a:rPr lang="en-IN" dirty="0"/>
              <a:t>:</a:t>
            </a:r>
          </a:p>
          <a:p>
            <a:pPr marL="742950" lvl="1" indent="-285750">
              <a:buFont typeface="Arial" panose="020B0604020202020204" pitchFamily="34" charset="0"/>
              <a:buChar char="•"/>
            </a:pPr>
            <a:r>
              <a:rPr lang="en-IN" dirty="0"/>
              <a:t>In Hugging Face, a </a:t>
            </a:r>
            <a:r>
              <a:rPr lang="en-IN" b="1" dirty="0"/>
              <a:t>task</a:t>
            </a:r>
            <a:r>
              <a:rPr lang="en-IN" dirty="0"/>
              <a:t> refers to a specific machine learning or AI problem that a user aims to solve using pre-trained models or custom fine-tuned models.</a:t>
            </a:r>
          </a:p>
          <a:p>
            <a:pPr marL="742950" lvl="1" indent="-285750">
              <a:buFont typeface="Arial" panose="020B0604020202020204" pitchFamily="34" charset="0"/>
              <a:buChar char="•"/>
            </a:pPr>
            <a:r>
              <a:rPr lang="en-IN" dirty="0"/>
              <a:t>Each task is tied to a particular application of machine learning, such as NLP, computer vision, or speech processing.</a:t>
            </a:r>
          </a:p>
          <a:p>
            <a:pPr>
              <a:buFont typeface="Arial" panose="020B0604020202020204" pitchFamily="34" charset="0"/>
              <a:buChar char="•"/>
            </a:pPr>
            <a:r>
              <a:rPr lang="en-IN" b="1" dirty="0"/>
              <a:t>Significance</a:t>
            </a:r>
            <a:r>
              <a:rPr lang="en-IN" dirty="0"/>
              <a:t>:</a:t>
            </a:r>
          </a:p>
          <a:p>
            <a:pPr marL="742950" lvl="1" indent="-285750">
              <a:buFont typeface="Arial" panose="020B0604020202020204" pitchFamily="34" charset="0"/>
              <a:buChar char="•"/>
            </a:pPr>
            <a:r>
              <a:rPr lang="en-IN" dirty="0"/>
              <a:t>Tasks define the type of input (text, images, or audio) and the desired output (e.g., categories, entities, or translations).</a:t>
            </a:r>
          </a:p>
          <a:p>
            <a:pPr marL="742950" lvl="1" indent="-285750">
              <a:buFont typeface="Arial" panose="020B0604020202020204" pitchFamily="34" charset="0"/>
              <a:buChar char="•"/>
            </a:pPr>
            <a:r>
              <a:rPr lang="en-IN" dirty="0"/>
              <a:t>They help developers quickly identify the right model to use for solving their problem.</a:t>
            </a:r>
          </a:p>
          <a:p>
            <a:r>
              <a:rPr lang="en-IN" b="1" dirty="0"/>
              <a:t>2. Common Tasks in Hugging Face</a:t>
            </a:r>
          </a:p>
          <a:p>
            <a:r>
              <a:rPr lang="en-IN" dirty="0"/>
              <a:t>Hugging Face supports a wide range of tasks, and the slide lists two prominent ones:</a:t>
            </a:r>
          </a:p>
          <a:p>
            <a:r>
              <a:rPr lang="en-IN" b="1" dirty="0"/>
              <a:t>Text Classification</a:t>
            </a:r>
          </a:p>
          <a:p>
            <a:pPr>
              <a:buFont typeface="Arial" panose="020B0604020202020204" pitchFamily="34" charset="0"/>
              <a:buChar char="•"/>
            </a:pPr>
            <a:r>
              <a:rPr lang="en-IN" b="1" dirty="0"/>
              <a:t>Purpose</a:t>
            </a:r>
            <a:r>
              <a:rPr lang="en-IN" dirty="0"/>
              <a:t>: To categorize text into predefined categories.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Sentiment Analysis</a:t>
            </a:r>
            <a:r>
              <a:rPr lang="en-IN" dirty="0"/>
              <a:t>: Determining the sentiment (positive, negative, or neutral) of a piece of text.</a:t>
            </a:r>
          </a:p>
          <a:p>
            <a:pPr marL="742950" lvl="1" indent="-285750">
              <a:buFont typeface="Arial" panose="020B0604020202020204" pitchFamily="34" charset="0"/>
              <a:buChar char="•"/>
            </a:pPr>
            <a:r>
              <a:rPr lang="en-IN" b="1" dirty="0"/>
              <a:t>Spam Detection</a:t>
            </a:r>
            <a:r>
              <a:rPr lang="en-IN" dirty="0"/>
              <a:t>: Classifying emails or messages as spam or non-spam.</a:t>
            </a:r>
          </a:p>
          <a:p>
            <a:pPr marL="742950" lvl="1" indent="-285750">
              <a:buFont typeface="Arial" panose="020B0604020202020204" pitchFamily="34" charset="0"/>
              <a:buChar char="•"/>
            </a:pPr>
            <a:r>
              <a:rPr lang="en-IN" b="1" dirty="0"/>
              <a:t>Topic Classification</a:t>
            </a:r>
            <a:r>
              <a:rPr lang="en-IN" dirty="0"/>
              <a:t>: Assigning text to topics like sports, politics, or entertainment.</a:t>
            </a:r>
          </a:p>
          <a:p>
            <a:r>
              <a:rPr lang="en-IN" b="1" dirty="0"/>
              <a:t>Named Entity Recognition (NER)</a:t>
            </a:r>
          </a:p>
          <a:p>
            <a:pPr>
              <a:buFont typeface="Arial" panose="020B0604020202020204" pitchFamily="34" charset="0"/>
              <a:buChar char="•"/>
            </a:pPr>
            <a:r>
              <a:rPr lang="en-IN" b="1" dirty="0"/>
              <a:t>Purpose</a:t>
            </a:r>
            <a:r>
              <a:rPr lang="en-IN" dirty="0"/>
              <a:t>: To identify and classify key entities in text.</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People</a:t>
            </a:r>
            <a:r>
              <a:rPr lang="en-IN" dirty="0"/>
              <a:t>: Extracting names like "John Smith."</a:t>
            </a:r>
          </a:p>
          <a:p>
            <a:pPr marL="742950" lvl="1" indent="-285750">
              <a:buFont typeface="Arial" panose="020B0604020202020204" pitchFamily="34" charset="0"/>
              <a:buChar char="•"/>
            </a:pPr>
            <a:r>
              <a:rPr lang="en-IN" b="1" dirty="0"/>
              <a:t>Locations</a:t>
            </a:r>
            <a:r>
              <a:rPr lang="en-IN" dirty="0"/>
              <a:t>: Identifying places such as "New York" or "Paris."</a:t>
            </a:r>
          </a:p>
          <a:p>
            <a:pPr marL="742950" lvl="1" indent="-285750">
              <a:buFont typeface="Arial" panose="020B0604020202020204" pitchFamily="34" charset="0"/>
              <a:buChar char="•"/>
            </a:pPr>
            <a:r>
              <a:rPr lang="en-IN" b="1" dirty="0"/>
              <a:t>Organizations</a:t>
            </a:r>
            <a:r>
              <a:rPr lang="en-IN" dirty="0"/>
              <a:t>: Detecting entities like "Google" or "United Nations."</a:t>
            </a:r>
          </a:p>
          <a:p>
            <a:r>
              <a:rPr lang="en-IN" b="1" dirty="0"/>
              <a:t>3. Other Popular Tasks (Not Listed but Relevant)</a:t>
            </a:r>
          </a:p>
          <a:p>
            <a:r>
              <a:rPr lang="en-IN" dirty="0"/>
              <a:t>If you'd like to go beyond this slide, here are additional tasks commonly handled by Hugging Face models:</a:t>
            </a:r>
          </a:p>
          <a:p>
            <a:pPr>
              <a:buFont typeface="Arial" panose="020B0604020202020204" pitchFamily="34" charset="0"/>
              <a:buChar char="•"/>
            </a:pPr>
            <a:r>
              <a:rPr lang="en-IN" b="1" dirty="0"/>
              <a:t>Text Summarization</a:t>
            </a:r>
            <a:r>
              <a:rPr lang="en-IN" dirty="0"/>
              <a:t>: Creating concise summaries of long texts.</a:t>
            </a:r>
          </a:p>
          <a:p>
            <a:pPr>
              <a:buFont typeface="Arial" panose="020B0604020202020204" pitchFamily="34" charset="0"/>
              <a:buChar char="•"/>
            </a:pPr>
            <a:r>
              <a:rPr lang="en-IN" b="1" dirty="0"/>
              <a:t>Machine Translation</a:t>
            </a:r>
            <a:r>
              <a:rPr lang="en-IN" dirty="0"/>
              <a:t>: Translating text from one language to another.</a:t>
            </a:r>
          </a:p>
          <a:p>
            <a:pPr>
              <a:buFont typeface="Arial" panose="020B0604020202020204" pitchFamily="34" charset="0"/>
              <a:buChar char="•"/>
            </a:pPr>
            <a:r>
              <a:rPr lang="en-IN" b="1" dirty="0"/>
              <a:t>Question Answering</a:t>
            </a:r>
            <a:r>
              <a:rPr lang="en-IN" dirty="0"/>
              <a:t>: Finding answers to questions based on input context.</a:t>
            </a:r>
          </a:p>
          <a:p>
            <a:pPr>
              <a:buFont typeface="Arial" panose="020B0604020202020204" pitchFamily="34" charset="0"/>
              <a:buChar char="•"/>
            </a:pPr>
            <a:r>
              <a:rPr lang="en-IN" b="1" dirty="0"/>
              <a:t>Text Generation</a:t>
            </a:r>
            <a:r>
              <a:rPr lang="en-IN" dirty="0"/>
              <a:t>: Generating coherent and context-aware text (e.g., using GPT models).</a:t>
            </a:r>
          </a:p>
          <a:p>
            <a:r>
              <a:rPr lang="en-IN" b="1" dirty="0"/>
              <a:t>4. Practical Applications</a:t>
            </a:r>
          </a:p>
          <a:p>
            <a:pPr>
              <a:buFont typeface="Arial" panose="020B0604020202020204" pitchFamily="34" charset="0"/>
              <a:buChar char="•"/>
            </a:pPr>
            <a:r>
              <a:rPr lang="en-IN" b="1" dirty="0"/>
              <a:t>Business</a:t>
            </a:r>
            <a:r>
              <a:rPr lang="en-IN" dirty="0"/>
              <a:t>: Customer sentiment analysis, feedback categorization, and spam filtering.</a:t>
            </a:r>
          </a:p>
          <a:p>
            <a:pPr>
              <a:buFont typeface="Arial" panose="020B0604020202020204" pitchFamily="34" charset="0"/>
              <a:buChar char="•"/>
            </a:pPr>
            <a:r>
              <a:rPr lang="en-IN" b="1" dirty="0"/>
              <a:t>Healthcare</a:t>
            </a:r>
            <a:r>
              <a:rPr lang="en-IN" dirty="0"/>
              <a:t>: Extracting patient details from medical records.</a:t>
            </a:r>
          </a:p>
          <a:p>
            <a:pPr>
              <a:buFont typeface="Arial" panose="020B0604020202020204" pitchFamily="34" charset="0"/>
              <a:buChar char="•"/>
            </a:pPr>
            <a:r>
              <a:rPr lang="en-IN" b="1" dirty="0"/>
              <a:t>Education</a:t>
            </a:r>
            <a:r>
              <a:rPr lang="en-IN" dirty="0"/>
              <a:t>: Automated grading of student responses or topic identification in essays.</a:t>
            </a:r>
          </a:p>
          <a:p>
            <a:r>
              <a:rPr lang="en-IN" b="1" dirty="0"/>
              <a:t>Key Takeaway</a:t>
            </a:r>
          </a:p>
          <a:p>
            <a:r>
              <a:rPr lang="en-IN" dirty="0"/>
              <a:t>Tasks are fundamental to using Hugging Face models effectively. They serve as a blueprint for determining which model to choose and how to structure your input and output. Hugging Face simplifies task implementation by providing pre-trained models optimized for these problems.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20</a:t>
            </a:fld>
            <a:endParaRPr lang="en-IN" altLang="en-US"/>
          </a:p>
        </p:txBody>
      </p:sp>
    </p:spTree>
    <p:extLst>
      <p:ext uri="{BB962C8B-B14F-4D97-AF65-F5344CB8AC3E}">
        <p14:creationId xmlns:p14="http://schemas.microsoft.com/office/powerpoint/2010/main" val="3833707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elaborates on various </a:t>
            </a:r>
            <a:r>
              <a:rPr lang="en-IN" b="1" dirty="0"/>
              <a:t>common tasks</a:t>
            </a:r>
            <a:r>
              <a:rPr lang="en-IN" dirty="0"/>
              <a:t> that can be accomplished using Hugging Face models and APIs. It highlights the diverse applications of Hugging Face in natural language processing (NLP), computer vision (CV), and speech recognition. Below is a detailed explanation of the tasks listed:</a:t>
            </a:r>
          </a:p>
          <a:p>
            <a:r>
              <a:rPr lang="en-IN" b="1" dirty="0"/>
              <a:t>1. Text Generation</a:t>
            </a:r>
          </a:p>
          <a:p>
            <a:pPr>
              <a:buFont typeface="Arial" panose="020B0604020202020204" pitchFamily="34" charset="0"/>
              <a:buChar char="•"/>
            </a:pPr>
            <a:r>
              <a:rPr lang="en-IN" b="1" dirty="0"/>
              <a:t>Definition</a:t>
            </a:r>
            <a:r>
              <a:rPr lang="en-IN" dirty="0"/>
              <a:t>: Automatically generating text based on a given input or prompt.</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Autocompleting sentences or paragraphs.</a:t>
            </a:r>
          </a:p>
          <a:p>
            <a:pPr marL="742950" lvl="1" indent="-285750">
              <a:buFont typeface="Arial" panose="020B0604020202020204" pitchFamily="34" charset="0"/>
              <a:buChar char="•"/>
            </a:pPr>
            <a:r>
              <a:rPr lang="en-IN" dirty="0"/>
              <a:t>Generating creative content like stories or poetry.</a:t>
            </a:r>
          </a:p>
          <a:p>
            <a:pPr marL="742950" lvl="1" indent="-285750">
              <a:buFont typeface="Arial" panose="020B0604020202020204" pitchFamily="34" charset="0"/>
              <a:buChar char="•"/>
            </a:pPr>
            <a:r>
              <a:rPr lang="en-IN" dirty="0"/>
              <a:t>Chatbots and conversational agents.</a:t>
            </a:r>
          </a:p>
          <a:p>
            <a:pPr>
              <a:buFont typeface="Arial" panose="020B0604020202020204" pitchFamily="34" charset="0"/>
              <a:buChar char="•"/>
            </a:pPr>
            <a:r>
              <a:rPr lang="en-IN" b="1" dirty="0"/>
              <a:t>Models Used</a:t>
            </a:r>
            <a:r>
              <a:rPr lang="en-IN" dirty="0"/>
              <a:t>: GPT (Generative Pre-trained Transformers), such as GPT-2 and GPT-3.</a:t>
            </a:r>
          </a:p>
          <a:p>
            <a:r>
              <a:rPr lang="en-IN" b="1" dirty="0"/>
              <a:t>2. Machine Translation</a:t>
            </a:r>
          </a:p>
          <a:p>
            <a:pPr>
              <a:buFont typeface="Arial" panose="020B0604020202020204" pitchFamily="34" charset="0"/>
              <a:buChar char="•"/>
            </a:pPr>
            <a:r>
              <a:rPr lang="en-IN" b="1" dirty="0"/>
              <a:t>Definition</a:t>
            </a:r>
            <a:r>
              <a:rPr lang="en-IN" dirty="0"/>
              <a:t>: Translating text from one language to another.</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Translating English text to French, Spanish, or other languages.</a:t>
            </a:r>
          </a:p>
          <a:p>
            <a:pPr marL="742950" lvl="1" indent="-285750">
              <a:buFont typeface="Arial" panose="020B0604020202020204" pitchFamily="34" charset="0"/>
              <a:buChar char="•"/>
            </a:pPr>
            <a:r>
              <a:rPr lang="en-IN" dirty="0"/>
              <a:t>Building multilingual chat applications.</a:t>
            </a:r>
          </a:p>
          <a:p>
            <a:pPr>
              <a:buFont typeface="Arial" panose="020B0604020202020204" pitchFamily="34" charset="0"/>
              <a:buChar char="•"/>
            </a:pPr>
            <a:r>
              <a:rPr lang="en-IN" b="1" dirty="0"/>
              <a:t>Models Used</a:t>
            </a:r>
            <a:r>
              <a:rPr lang="en-IN" dirty="0"/>
              <a:t>: </a:t>
            </a:r>
            <a:r>
              <a:rPr lang="en-IN" dirty="0" err="1"/>
              <a:t>MarianMT</a:t>
            </a:r>
            <a:r>
              <a:rPr lang="en-IN" dirty="0"/>
              <a:t>, </a:t>
            </a:r>
            <a:r>
              <a:rPr lang="en-IN" dirty="0" err="1"/>
              <a:t>mBART</a:t>
            </a:r>
            <a:r>
              <a:rPr lang="en-IN" dirty="0"/>
              <a:t>, and others designed for multilingual tasks.</a:t>
            </a:r>
          </a:p>
          <a:p>
            <a:r>
              <a:rPr lang="en-IN" b="1" dirty="0"/>
              <a:t>3. Question Answering</a:t>
            </a:r>
          </a:p>
          <a:p>
            <a:pPr>
              <a:buFont typeface="Arial" panose="020B0604020202020204" pitchFamily="34" charset="0"/>
              <a:buChar char="•"/>
            </a:pPr>
            <a:r>
              <a:rPr lang="en-IN" b="1" dirty="0"/>
              <a:t>Definition</a:t>
            </a:r>
            <a:r>
              <a:rPr lang="en-IN" dirty="0"/>
              <a:t>: Extracting or generating answers to questions based on a given context or passage.</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Answering questions about a document or web page (e.g., FAQs).</a:t>
            </a:r>
          </a:p>
          <a:p>
            <a:pPr marL="742950" lvl="1" indent="-285750">
              <a:buFont typeface="Arial" panose="020B0604020202020204" pitchFamily="34" charset="0"/>
              <a:buChar char="•"/>
            </a:pPr>
            <a:r>
              <a:rPr lang="en-IN" dirty="0"/>
              <a:t>Open-domain question answering like </a:t>
            </a:r>
            <a:r>
              <a:rPr lang="en-IN" dirty="0" err="1"/>
              <a:t>SQuAD</a:t>
            </a:r>
            <a:r>
              <a:rPr lang="en-IN" dirty="0"/>
              <a:t> (Stanford Question Answering Dataset).</a:t>
            </a:r>
          </a:p>
          <a:p>
            <a:pPr>
              <a:buFont typeface="Arial" panose="020B0604020202020204" pitchFamily="34" charset="0"/>
              <a:buChar char="•"/>
            </a:pPr>
            <a:r>
              <a:rPr lang="en-IN" b="1" dirty="0"/>
              <a:t>Models Used</a:t>
            </a:r>
            <a:r>
              <a:rPr lang="en-IN" dirty="0"/>
              <a:t>: BERT, </a:t>
            </a:r>
            <a:r>
              <a:rPr lang="en-IN" dirty="0" err="1"/>
              <a:t>RoBERTa</a:t>
            </a:r>
            <a:r>
              <a:rPr lang="en-IN" dirty="0"/>
              <a:t>, </a:t>
            </a:r>
            <a:r>
              <a:rPr lang="en-IN" dirty="0" err="1"/>
              <a:t>DistilBERT</a:t>
            </a:r>
            <a:r>
              <a:rPr lang="en-IN" dirty="0"/>
              <a:t> fine-tuned for question answering.</a:t>
            </a:r>
          </a:p>
          <a:p>
            <a:r>
              <a:rPr lang="en-IN" b="1" dirty="0"/>
              <a:t>4. Summarization</a:t>
            </a:r>
          </a:p>
          <a:p>
            <a:pPr>
              <a:buFont typeface="Arial" panose="020B0604020202020204" pitchFamily="34" charset="0"/>
              <a:buChar char="•"/>
            </a:pPr>
            <a:r>
              <a:rPr lang="en-IN" b="1" dirty="0"/>
              <a:t>Definition</a:t>
            </a:r>
            <a:r>
              <a:rPr lang="en-IN" dirty="0"/>
              <a:t>: Creating concise summaries of longer texts while preserving the core meaning.</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Summarizing news articles or research papers.</a:t>
            </a:r>
          </a:p>
          <a:p>
            <a:pPr marL="742950" lvl="1" indent="-285750">
              <a:buFont typeface="Arial" panose="020B0604020202020204" pitchFamily="34" charset="0"/>
              <a:buChar char="•"/>
            </a:pPr>
            <a:r>
              <a:rPr lang="en-IN" dirty="0"/>
              <a:t>Generating meeting or lecture notes automatically.</a:t>
            </a:r>
          </a:p>
          <a:p>
            <a:pPr>
              <a:buFont typeface="Arial" panose="020B0604020202020204" pitchFamily="34" charset="0"/>
              <a:buChar char="•"/>
            </a:pPr>
            <a:r>
              <a:rPr lang="en-IN" b="1" dirty="0"/>
              <a:t>Models Used</a:t>
            </a:r>
            <a:r>
              <a:rPr lang="en-IN" dirty="0"/>
              <a:t>: BART, T5 (Text-to-Text Transfer Transformer).</a:t>
            </a:r>
          </a:p>
          <a:p>
            <a:r>
              <a:rPr lang="en-IN" b="1" dirty="0"/>
              <a:t>5. Image Classification</a:t>
            </a:r>
          </a:p>
          <a:p>
            <a:pPr>
              <a:buFont typeface="Arial" panose="020B0604020202020204" pitchFamily="34" charset="0"/>
              <a:buChar char="•"/>
            </a:pPr>
            <a:r>
              <a:rPr lang="en-IN" b="1" dirty="0"/>
              <a:t>Definition</a:t>
            </a:r>
            <a:r>
              <a:rPr lang="en-IN" dirty="0"/>
              <a:t>: Classifying images into predefined categories.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Identifying objects in images (e.g., cat, dog, car).</a:t>
            </a:r>
          </a:p>
          <a:p>
            <a:pPr marL="742950" lvl="1" indent="-285750">
              <a:buFont typeface="Arial" panose="020B0604020202020204" pitchFamily="34" charset="0"/>
              <a:buChar char="•"/>
            </a:pPr>
            <a:r>
              <a:rPr lang="en-IN" dirty="0"/>
              <a:t>Recognizing medical conditions from X-ray images.</a:t>
            </a:r>
          </a:p>
          <a:p>
            <a:pPr>
              <a:buFont typeface="Arial" panose="020B0604020202020204" pitchFamily="34" charset="0"/>
              <a:buChar char="•"/>
            </a:pPr>
            <a:r>
              <a:rPr lang="en-IN" b="1" dirty="0"/>
              <a:t>Models Used</a:t>
            </a:r>
            <a:r>
              <a:rPr lang="en-IN" dirty="0"/>
              <a:t>: Vision transformers (</a:t>
            </a:r>
            <a:r>
              <a:rPr lang="en-IN" dirty="0" err="1"/>
              <a:t>ViT</a:t>
            </a:r>
            <a:r>
              <a:rPr lang="en-IN" dirty="0"/>
              <a:t>), </a:t>
            </a:r>
            <a:r>
              <a:rPr lang="en-IN" dirty="0" err="1"/>
              <a:t>ResNet</a:t>
            </a:r>
            <a:r>
              <a:rPr lang="en-IN" dirty="0"/>
              <a:t>.</a:t>
            </a:r>
          </a:p>
          <a:p>
            <a:r>
              <a:rPr lang="en-IN" b="1" dirty="0"/>
              <a:t>6. Speech Recognition</a:t>
            </a:r>
          </a:p>
          <a:p>
            <a:pPr>
              <a:buFont typeface="Arial" panose="020B0604020202020204" pitchFamily="34" charset="0"/>
              <a:buChar char="•"/>
            </a:pPr>
            <a:r>
              <a:rPr lang="en-IN" b="1" dirty="0"/>
              <a:t>Definition</a:t>
            </a:r>
            <a:r>
              <a:rPr lang="en-IN" dirty="0"/>
              <a:t>: Converting spoken language into written text.</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Transcribing audio recordings or live speech.</a:t>
            </a:r>
          </a:p>
          <a:p>
            <a:pPr marL="742950" lvl="1" indent="-285750">
              <a:buFont typeface="Arial" panose="020B0604020202020204" pitchFamily="34" charset="0"/>
              <a:buChar char="•"/>
            </a:pPr>
            <a:r>
              <a:rPr lang="en-IN" dirty="0"/>
              <a:t>Enabling voice-to-text functionality in mobile applications.</a:t>
            </a:r>
          </a:p>
          <a:p>
            <a:pPr>
              <a:buFont typeface="Arial" panose="020B0604020202020204" pitchFamily="34" charset="0"/>
              <a:buChar char="•"/>
            </a:pPr>
            <a:r>
              <a:rPr lang="en-IN" b="1" dirty="0"/>
              <a:t>Models Used</a:t>
            </a:r>
            <a:r>
              <a:rPr lang="en-IN" dirty="0"/>
              <a:t>: Whisper, Wav2Vec.</a:t>
            </a:r>
          </a:p>
          <a:p>
            <a:r>
              <a:rPr lang="en-IN" b="1" dirty="0"/>
              <a:t>7. Object Detection</a:t>
            </a:r>
          </a:p>
          <a:p>
            <a:pPr>
              <a:buFont typeface="Arial" panose="020B0604020202020204" pitchFamily="34" charset="0"/>
              <a:buChar char="•"/>
            </a:pPr>
            <a:r>
              <a:rPr lang="en-IN" b="1" dirty="0"/>
              <a:t>Definition</a:t>
            </a:r>
            <a:r>
              <a:rPr lang="en-IN" dirty="0"/>
              <a:t>: Identifying and locating specific objects within an image.</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Detecting vehicles and pedestrians for autonomous driving.</a:t>
            </a:r>
          </a:p>
          <a:p>
            <a:pPr marL="742950" lvl="1" indent="-285750">
              <a:buFont typeface="Arial" panose="020B0604020202020204" pitchFamily="34" charset="0"/>
              <a:buChar char="•"/>
            </a:pPr>
            <a:r>
              <a:rPr lang="en-IN" dirty="0"/>
              <a:t>Recognizing products on retail shelves.</a:t>
            </a:r>
          </a:p>
          <a:p>
            <a:pPr>
              <a:buFont typeface="Arial" panose="020B0604020202020204" pitchFamily="34" charset="0"/>
              <a:buChar char="•"/>
            </a:pPr>
            <a:r>
              <a:rPr lang="en-IN" b="1" dirty="0"/>
              <a:t>Models Used</a:t>
            </a:r>
            <a:r>
              <a:rPr lang="en-IN" dirty="0"/>
              <a:t>: DETR (</a:t>
            </a:r>
            <a:r>
              <a:rPr lang="en-IN" dirty="0" err="1"/>
              <a:t>DEtection</a:t>
            </a:r>
            <a:r>
              <a:rPr lang="en-IN" dirty="0"/>
              <a:t> </a:t>
            </a:r>
            <a:r>
              <a:rPr lang="en-IN" dirty="0" err="1"/>
              <a:t>TRansformer</a:t>
            </a:r>
            <a:r>
              <a:rPr lang="en-IN" dirty="0"/>
              <a:t>), YOLO (You Only Look Once).</a:t>
            </a:r>
          </a:p>
          <a:p>
            <a:r>
              <a:rPr lang="en-IN" b="1" dirty="0"/>
              <a:t>8. Key Takeaway</a:t>
            </a:r>
          </a:p>
          <a:p>
            <a:pPr>
              <a:buFont typeface="Arial" panose="020B0604020202020204" pitchFamily="34" charset="0"/>
              <a:buChar char="•"/>
            </a:pPr>
            <a:r>
              <a:rPr lang="en-IN" dirty="0"/>
              <a:t>Hugging Face provides an </a:t>
            </a:r>
            <a:r>
              <a:rPr lang="en-IN" b="1" dirty="0"/>
              <a:t>extensive library of pre-built models</a:t>
            </a:r>
            <a:r>
              <a:rPr lang="en-IN" dirty="0"/>
              <a:t> tailored for each of these tasks, allowing developers to quickly adopt state-of-the-art AI solutions without starting from scratch.</a:t>
            </a:r>
          </a:p>
          <a:p>
            <a:pPr>
              <a:buFont typeface="Arial" panose="020B0604020202020204" pitchFamily="34" charset="0"/>
              <a:buChar char="•"/>
            </a:pPr>
            <a:r>
              <a:rPr lang="en-IN" dirty="0"/>
              <a:t>These models can be easily fine-tuned for specific use cases, making them versatile across industries.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21</a:t>
            </a:fld>
            <a:endParaRPr lang="en-IN" altLang="en-US"/>
          </a:p>
        </p:txBody>
      </p:sp>
    </p:spTree>
    <p:extLst>
      <p:ext uri="{BB962C8B-B14F-4D97-AF65-F5344CB8AC3E}">
        <p14:creationId xmlns:p14="http://schemas.microsoft.com/office/powerpoint/2010/main" val="1270446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focuses on </a:t>
            </a:r>
            <a:r>
              <a:rPr lang="en-IN" b="1" dirty="0"/>
              <a:t>models</a:t>
            </a:r>
            <a:r>
              <a:rPr lang="en-IN" dirty="0"/>
              <a:t> in Hugging Face, explaining their types and roles in solving machine learning tasks. Here’s a detailed explanation of the slide’s content:</a:t>
            </a:r>
          </a:p>
          <a:p>
            <a:r>
              <a:rPr lang="en-IN" b="1" dirty="0"/>
              <a:t>1. Definition of Models in Hugging Face</a:t>
            </a:r>
          </a:p>
          <a:p>
            <a:pPr>
              <a:buFont typeface="Arial" panose="020B0604020202020204" pitchFamily="34" charset="0"/>
              <a:buChar char="•"/>
            </a:pPr>
            <a:r>
              <a:rPr lang="en-IN" b="1" dirty="0"/>
              <a:t>Models</a:t>
            </a:r>
            <a:r>
              <a:rPr lang="en-IN" dirty="0"/>
              <a:t> refer to machine learning algorithms that are pre-trained or fine-tuned to solve specific AI tasks such as text classification, translation, question answering, and more.</a:t>
            </a:r>
          </a:p>
          <a:p>
            <a:pPr>
              <a:buFont typeface="Arial" panose="020B0604020202020204" pitchFamily="34" charset="0"/>
              <a:buChar char="•"/>
            </a:pPr>
            <a:r>
              <a:rPr lang="en-IN" dirty="0"/>
              <a:t>Hugging Face provides a large repository of pre-trained models for easy and quick use in various applications.</a:t>
            </a:r>
          </a:p>
          <a:p>
            <a:r>
              <a:rPr lang="en-IN" b="1" dirty="0"/>
              <a:t>2. Types of Models</a:t>
            </a:r>
          </a:p>
          <a:p>
            <a:r>
              <a:rPr lang="en-IN" b="1" dirty="0"/>
              <a:t>1. Pre-trained Models</a:t>
            </a:r>
          </a:p>
          <a:p>
            <a:pPr>
              <a:buFont typeface="Arial" panose="020B0604020202020204" pitchFamily="34" charset="0"/>
              <a:buChar char="•"/>
            </a:pPr>
            <a:r>
              <a:rPr lang="en-IN" b="1" dirty="0"/>
              <a:t>Definition</a:t>
            </a:r>
            <a:r>
              <a:rPr lang="en-IN" dirty="0"/>
              <a:t>: These are models that have been trained on large datasets for general tasks.</a:t>
            </a:r>
          </a:p>
          <a:p>
            <a:pPr>
              <a:buFont typeface="Arial" panose="020B0604020202020204" pitchFamily="34" charset="0"/>
              <a:buChar char="•"/>
            </a:pPr>
            <a:r>
              <a:rPr lang="en-IN" b="1" dirty="0"/>
              <a:t>Characteristics</a:t>
            </a:r>
            <a:r>
              <a:rPr lang="en-IN" dirty="0"/>
              <a:t>:</a:t>
            </a:r>
          </a:p>
          <a:p>
            <a:pPr marL="742950" lvl="1" indent="-285750">
              <a:buFont typeface="Arial" panose="020B0604020202020204" pitchFamily="34" charset="0"/>
              <a:buChar char="•"/>
            </a:pPr>
            <a:r>
              <a:rPr lang="en-IN" dirty="0"/>
              <a:t>Ready to use out of the box for generic applications.</a:t>
            </a:r>
          </a:p>
          <a:p>
            <a:pPr marL="742950" lvl="1" indent="-285750">
              <a:buFont typeface="Arial" panose="020B0604020202020204" pitchFamily="34" charset="0"/>
              <a:buChar char="•"/>
            </a:pPr>
            <a:r>
              <a:rPr lang="en-IN" dirty="0"/>
              <a:t>Provide foundational knowledge for solving standard problems.</a:t>
            </a:r>
          </a:p>
          <a:p>
            <a:pPr marL="742950" lvl="1" indent="-285750">
              <a:buFont typeface="Arial" panose="020B0604020202020204" pitchFamily="34" charset="0"/>
              <a:buChar char="•"/>
            </a:pPr>
            <a:r>
              <a:rPr lang="en-IN" dirty="0"/>
              <a:t>Examples:</a:t>
            </a:r>
          </a:p>
          <a:p>
            <a:pPr marL="1143000" lvl="2" indent="-228600">
              <a:buFont typeface="Arial" panose="020B0604020202020204" pitchFamily="34" charset="0"/>
              <a:buChar char="•"/>
            </a:pPr>
            <a:r>
              <a:rPr lang="en-IN" b="1" dirty="0"/>
              <a:t>Language </a:t>
            </a:r>
            <a:r>
              <a:rPr lang="en-IN" b="1" dirty="0" err="1"/>
              <a:t>Modeling</a:t>
            </a:r>
            <a:r>
              <a:rPr lang="en-IN" dirty="0"/>
              <a:t>: GPT, BERT.</a:t>
            </a:r>
          </a:p>
          <a:p>
            <a:pPr marL="1143000" lvl="2" indent="-228600">
              <a:buFont typeface="Arial" panose="020B0604020202020204" pitchFamily="34" charset="0"/>
              <a:buChar char="•"/>
            </a:pPr>
            <a:r>
              <a:rPr lang="en-IN" b="1" dirty="0"/>
              <a:t>Text Classification</a:t>
            </a:r>
            <a:r>
              <a:rPr lang="en-IN" dirty="0"/>
              <a:t>: Models trained on datasets like IMDB or Yelp.</a:t>
            </a:r>
          </a:p>
          <a:p>
            <a:pPr marL="1143000" lvl="2" indent="-228600">
              <a:buFont typeface="Arial" panose="020B0604020202020204" pitchFamily="34" charset="0"/>
              <a:buChar char="•"/>
            </a:pPr>
            <a:r>
              <a:rPr lang="en-IN" b="1" dirty="0"/>
              <a:t>Machine Translation</a:t>
            </a:r>
            <a:r>
              <a:rPr lang="en-IN" dirty="0"/>
              <a:t>: </a:t>
            </a:r>
            <a:r>
              <a:rPr lang="en-IN" dirty="0" err="1"/>
              <a:t>MarianMT</a:t>
            </a:r>
            <a:r>
              <a:rPr lang="en-IN" dirty="0"/>
              <a:t> for multilingual translation.</a:t>
            </a:r>
          </a:p>
          <a:p>
            <a:pPr>
              <a:buFont typeface="Arial" panose="020B0604020202020204" pitchFamily="34" charset="0"/>
              <a:buChar char="•"/>
            </a:pPr>
            <a:r>
              <a:rPr lang="en-IN" b="1" dirty="0"/>
              <a:t>Advantages</a:t>
            </a:r>
            <a:r>
              <a:rPr lang="en-IN" dirty="0"/>
              <a:t>:</a:t>
            </a:r>
          </a:p>
          <a:p>
            <a:pPr marL="742950" lvl="1" indent="-285750">
              <a:buFont typeface="Arial" panose="020B0604020202020204" pitchFamily="34" charset="0"/>
              <a:buChar char="•"/>
            </a:pPr>
            <a:r>
              <a:rPr lang="en-IN" dirty="0"/>
              <a:t>Saves significant time and computational resources.</a:t>
            </a:r>
          </a:p>
          <a:p>
            <a:pPr marL="742950" lvl="1" indent="-285750">
              <a:buFont typeface="Arial" panose="020B0604020202020204" pitchFamily="34" charset="0"/>
              <a:buChar char="•"/>
            </a:pPr>
            <a:r>
              <a:rPr lang="en-IN" dirty="0"/>
              <a:t>Reduces the need for large-scale training datasets.</a:t>
            </a:r>
          </a:p>
          <a:p>
            <a:r>
              <a:rPr lang="en-IN" b="1" dirty="0"/>
              <a:t>2. Fine-tuned Models</a:t>
            </a:r>
          </a:p>
          <a:p>
            <a:pPr>
              <a:buFont typeface="Arial" panose="020B0604020202020204" pitchFamily="34" charset="0"/>
              <a:buChar char="•"/>
            </a:pPr>
            <a:r>
              <a:rPr lang="en-IN" b="1" dirty="0"/>
              <a:t>Definition</a:t>
            </a:r>
            <a:r>
              <a:rPr lang="en-IN" dirty="0"/>
              <a:t>: These are pre-trained models that have been further trained (fine-tuned) on a smaller, domain-specific dataset to adapt to specific tasks.</a:t>
            </a:r>
          </a:p>
          <a:p>
            <a:pPr>
              <a:buFont typeface="Arial" panose="020B0604020202020204" pitchFamily="34" charset="0"/>
              <a:buChar char="•"/>
            </a:pPr>
            <a:r>
              <a:rPr lang="en-IN" b="1" dirty="0"/>
              <a:t>Characteristics</a:t>
            </a:r>
            <a:r>
              <a:rPr lang="en-IN" dirty="0"/>
              <a:t>:</a:t>
            </a:r>
          </a:p>
          <a:p>
            <a:pPr marL="742950" lvl="1" indent="-285750">
              <a:buFont typeface="Arial" panose="020B0604020202020204" pitchFamily="34" charset="0"/>
              <a:buChar char="•"/>
            </a:pPr>
            <a:r>
              <a:rPr lang="en-IN" dirty="0"/>
              <a:t>Customized for a narrow or specialized application.</a:t>
            </a:r>
          </a:p>
          <a:p>
            <a:pPr marL="742950" lvl="1" indent="-285750">
              <a:buFont typeface="Arial" panose="020B0604020202020204" pitchFamily="34" charset="0"/>
              <a:buChar char="•"/>
            </a:pPr>
            <a:r>
              <a:rPr lang="en-IN" dirty="0"/>
              <a:t>Require a smaller dataset and fewer resources compared to training from scratch.</a:t>
            </a:r>
          </a:p>
          <a:p>
            <a:pPr marL="742950" lvl="1" indent="-285750">
              <a:buFont typeface="Arial" panose="020B0604020202020204" pitchFamily="34" charset="0"/>
              <a:buChar char="•"/>
            </a:pPr>
            <a:r>
              <a:rPr lang="en-IN" dirty="0"/>
              <a:t>Examples:</a:t>
            </a:r>
          </a:p>
          <a:p>
            <a:pPr marL="1143000" lvl="2" indent="-228600">
              <a:buFont typeface="Arial" panose="020B0604020202020204" pitchFamily="34" charset="0"/>
              <a:buChar char="•"/>
            </a:pPr>
            <a:r>
              <a:rPr lang="en-IN" b="1" dirty="0"/>
              <a:t>Medical Text Analysis</a:t>
            </a:r>
            <a:r>
              <a:rPr lang="en-IN" dirty="0"/>
              <a:t>: Fine-tuning BERT on clinical notes datasets.</a:t>
            </a:r>
          </a:p>
          <a:p>
            <a:pPr marL="1143000" lvl="2" indent="-228600">
              <a:buFont typeface="Arial" panose="020B0604020202020204" pitchFamily="34" charset="0"/>
              <a:buChar char="•"/>
            </a:pPr>
            <a:r>
              <a:rPr lang="en-IN" b="1" dirty="0"/>
              <a:t>E-commerce Sentiment Analysis</a:t>
            </a:r>
            <a:r>
              <a:rPr lang="en-IN" dirty="0"/>
              <a:t>: Fine-tuning GPT for product review analysis.</a:t>
            </a:r>
          </a:p>
          <a:p>
            <a:pPr>
              <a:buFont typeface="Arial" panose="020B0604020202020204" pitchFamily="34" charset="0"/>
              <a:buChar char="•"/>
            </a:pPr>
            <a:r>
              <a:rPr lang="en-IN" b="1" dirty="0"/>
              <a:t>Advantages</a:t>
            </a:r>
            <a:r>
              <a:rPr lang="en-IN" dirty="0"/>
              <a:t>:</a:t>
            </a:r>
          </a:p>
          <a:p>
            <a:pPr marL="742950" lvl="1" indent="-285750">
              <a:buFont typeface="Arial" panose="020B0604020202020204" pitchFamily="34" charset="0"/>
              <a:buChar char="•"/>
            </a:pPr>
            <a:r>
              <a:rPr lang="en-IN" dirty="0"/>
              <a:t>High performance on specific tasks.</a:t>
            </a:r>
          </a:p>
          <a:p>
            <a:pPr marL="742950" lvl="1" indent="-285750">
              <a:buFont typeface="Arial" panose="020B0604020202020204" pitchFamily="34" charset="0"/>
              <a:buChar char="•"/>
            </a:pPr>
            <a:r>
              <a:rPr lang="en-IN" dirty="0"/>
              <a:t>Flexibility to tailor models for unique use cases.</a:t>
            </a:r>
          </a:p>
          <a:p>
            <a:r>
              <a:rPr lang="en-IN" b="1" dirty="0"/>
              <a:t>3. Key Takeaways</a:t>
            </a:r>
          </a:p>
          <a:p>
            <a:pPr>
              <a:buFont typeface="Arial" panose="020B0604020202020204" pitchFamily="34" charset="0"/>
              <a:buChar char="•"/>
            </a:pPr>
            <a:r>
              <a:rPr lang="en-IN" b="1" dirty="0"/>
              <a:t>Pre-trained Models</a:t>
            </a:r>
            <a:r>
              <a:rPr lang="en-IN" dirty="0"/>
              <a:t> serve as a strong baseline and are excellent for general tasks.</a:t>
            </a:r>
          </a:p>
          <a:p>
            <a:pPr>
              <a:buFont typeface="Arial" panose="020B0604020202020204" pitchFamily="34" charset="0"/>
              <a:buChar char="•"/>
            </a:pPr>
            <a:r>
              <a:rPr lang="en-IN" b="1" dirty="0"/>
              <a:t>Fine-tuned Models</a:t>
            </a:r>
            <a:r>
              <a:rPr lang="en-IN" dirty="0"/>
              <a:t> provide additional flexibility and precision for solving domain-specific problems.</a:t>
            </a:r>
          </a:p>
          <a:p>
            <a:pPr>
              <a:buFont typeface="Arial" panose="020B0604020202020204" pitchFamily="34" charset="0"/>
              <a:buChar char="•"/>
            </a:pPr>
            <a:r>
              <a:rPr lang="en-IN" dirty="0"/>
              <a:t>Hugging Face supports both pre-trained and fine-tuned models, making it a versatile tool for machine learning practitioners.</a:t>
            </a:r>
          </a:p>
          <a:p>
            <a:r>
              <a:rPr lang="en-IN" b="1" dirty="0"/>
              <a:t>4. Practical Applications</a:t>
            </a:r>
          </a:p>
          <a:p>
            <a:pPr>
              <a:buFont typeface="Arial" panose="020B0604020202020204" pitchFamily="34" charset="0"/>
              <a:buChar char="•"/>
            </a:pPr>
            <a:r>
              <a:rPr lang="en-IN" b="1" dirty="0"/>
              <a:t>Pre-trained Models</a:t>
            </a:r>
            <a:r>
              <a:rPr lang="en-IN" dirty="0"/>
              <a:t>:</a:t>
            </a:r>
          </a:p>
          <a:p>
            <a:pPr marL="742950" lvl="1" indent="-285750">
              <a:buFont typeface="Arial" panose="020B0604020202020204" pitchFamily="34" charset="0"/>
              <a:buChar char="•"/>
            </a:pPr>
            <a:r>
              <a:rPr lang="en-IN" dirty="0"/>
              <a:t>Text summarization of generic content like news articles.</a:t>
            </a:r>
          </a:p>
          <a:p>
            <a:pPr marL="742950" lvl="1" indent="-285750">
              <a:buFont typeface="Arial" panose="020B0604020202020204" pitchFamily="34" charset="0"/>
              <a:buChar char="•"/>
            </a:pPr>
            <a:r>
              <a:rPr lang="en-IN" dirty="0"/>
              <a:t>Image classification using large datasets like ImageNet.</a:t>
            </a:r>
          </a:p>
          <a:p>
            <a:pPr>
              <a:buFont typeface="Arial" panose="020B0604020202020204" pitchFamily="34" charset="0"/>
              <a:buChar char="•"/>
            </a:pPr>
            <a:r>
              <a:rPr lang="en-IN" b="1" dirty="0"/>
              <a:t>Fine-tuned Models</a:t>
            </a:r>
            <a:r>
              <a:rPr lang="en-IN" dirty="0"/>
              <a:t>:</a:t>
            </a:r>
          </a:p>
          <a:p>
            <a:pPr marL="742950" lvl="1" indent="-285750">
              <a:buFont typeface="Arial" panose="020B0604020202020204" pitchFamily="34" charset="0"/>
              <a:buChar char="•"/>
            </a:pPr>
            <a:r>
              <a:rPr lang="en-IN" dirty="0"/>
              <a:t>Legal document summarization.</a:t>
            </a:r>
          </a:p>
          <a:p>
            <a:pPr marL="742950" lvl="1" indent="-285750">
              <a:buFont typeface="Arial" panose="020B0604020202020204" pitchFamily="34" charset="0"/>
              <a:buChar char="•"/>
            </a:pPr>
            <a:r>
              <a:rPr lang="en-IN" dirty="0"/>
              <a:t>Product recommendation systems.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22</a:t>
            </a:fld>
            <a:endParaRPr lang="en-IN" altLang="en-US"/>
          </a:p>
        </p:txBody>
      </p:sp>
    </p:spTree>
    <p:extLst>
      <p:ext uri="{BB962C8B-B14F-4D97-AF65-F5344CB8AC3E}">
        <p14:creationId xmlns:p14="http://schemas.microsoft.com/office/powerpoint/2010/main" val="4184004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a:extLst>
              <a:ext uri="{FF2B5EF4-FFF2-40B4-BE49-F238E27FC236}">
                <a16:creationId xmlns:a16="http://schemas.microsoft.com/office/drawing/2014/main" id="{32590680-B31D-BE1D-E36A-0D35D890A79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6" name="Notes Placeholder 2">
            <a:extLst>
              <a:ext uri="{FF2B5EF4-FFF2-40B4-BE49-F238E27FC236}">
                <a16:creationId xmlns:a16="http://schemas.microsoft.com/office/drawing/2014/main" id="{68E0BD81-04F1-CBE1-73A2-750C0236712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The slide presents an </a:t>
            </a:r>
            <a:r>
              <a:rPr lang="en-IN" altLang="en-US" b="1"/>
              <a:t>Agenda</a:t>
            </a:r>
            <a:r>
              <a:rPr lang="en-IN" altLang="en-US"/>
              <a:t> for a session or workshop titled </a:t>
            </a:r>
            <a:r>
              <a:rPr lang="en-IN" altLang="en-US" b="1"/>
              <a:t>"AI and Cognitive Services"</a:t>
            </a:r>
            <a:r>
              <a:rPr lang="en-IN" altLang="en-US"/>
              <a:t>. It is structured into </a:t>
            </a:r>
            <a:r>
              <a:rPr lang="en-IN" altLang="en-US" b="1"/>
              <a:t>Part-A: Basic APIs for AI Applications</a:t>
            </a:r>
            <a:r>
              <a:rPr lang="en-IN" altLang="en-US"/>
              <a:t> and highlights the following key components:</a:t>
            </a:r>
          </a:p>
          <a:p>
            <a:pPr>
              <a:buFont typeface="Calibri Light" panose="020F0302020204030204" pitchFamily="34" charset="0"/>
              <a:buAutoNum type="arabicPeriod"/>
            </a:pPr>
            <a:r>
              <a:rPr lang="en-IN" altLang="en-US" b="1"/>
              <a:t>Hugging Face APIs</a:t>
            </a:r>
            <a:endParaRPr lang="en-IN" altLang="en-US"/>
          </a:p>
          <a:p>
            <a:pPr marL="742950" lvl="1" indent="-285750">
              <a:buFont typeface="Calibri Light" panose="020F0302020204030204" pitchFamily="34" charset="0"/>
              <a:buAutoNum type="arabicPeriod"/>
            </a:pPr>
            <a:r>
              <a:rPr lang="en-IN" altLang="en-US"/>
              <a:t>Hugging Face provides a library and tools for state-of-the-art machine learning models, primarily in Natural Language Processing (NLP). It includes pre-trained models like Transformers.</a:t>
            </a:r>
          </a:p>
          <a:p>
            <a:pPr>
              <a:buFont typeface="Calibri Light" panose="020F0302020204030204" pitchFamily="34" charset="0"/>
              <a:buAutoNum type="arabicPeriod"/>
            </a:pPr>
            <a:r>
              <a:rPr lang="en-IN" altLang="en-US" b="1"/>
              <a:t>Natural Language Processing (NLP) APIs</a:t>
            </a:r>
            <a:endParaRPr lang="en-IN" altLang="en-US"/>
          </a:p>
          <a:p>
            <a:pPr marL="742950" lvl="1" indent="-285750">
              <a:buFont typeface="Calibri Light" panose="020F0302020204030204" pitchFamily="34" charset="0"/>
              <a:buAutoNum type="arabicPeriod"/>
            </a:pPr>
            <a:r>
              <a:rPr lang="en-IN" altLang="en-US"/>
              <a:t>APIs for NLP include tools for sentiment analysis, text classification, language translation, summarization, and chatbot development (e.g., OpenAI GPT, Google Cloud NLP).</a:t>
            </a:r>
          </a:p>
          <a:p>
            <a:pPr>
              <a:buFont typeface="Calibri Light" panose="020F0302020204030204" pitchFamily="34" charset="0"/>
              <a:buAutoNum type="arabicPeriod"/>
            </a:pPr>
            <a:r>
              <a:rPr lang="en-IN" altLang="en-US" b="1"/>
              <a:t>Computer Vision APIs</a:t>
            </a:r>
            <a:endParaRPr lang="en-IN" altLang="en-US"/>
          </a:p>
          <a:p>
            <a:pPr marL="742950" lvl="1" indent="-285750">
              <a:buFont typeface="Calibri Light" panose="020F0302020204030204" pitchFamily="34" charset="0"/>
              <a:buAutoNum type="arabicPeriod"/>
            </a:pPr>
            <a:r>
              <a:rPr lang="en-IN" altLang="en-US"/>
              <a:t>These APIs enable applications to analyze and understand visual data, such as image recognition, object detection, and facial recognition (e.g., Microsoft Azure Computer Vision, Google Cloud Vision).</a:t>
            </a:r>
          </a:p>
          <a:p>
            <a:pPr>
              <a:buFont typeface="Calibri Light" panose="020F0302020204030204" pitchFamily="34" charset="0"/>
              <a:buAutoNum type="arabicPeriod"/>
            </a:pPr>
            <a:r>
              <a:rPr lang="en-IN" altLang="en-US" b="1"/>
              <a:t>Speech Recognition APIs</a:t>
            </a:r>
            <a:endParaRPr lang="en-IN" altLang="en-US"/>
          </a:p>
          <a:p>
            <a:pPr marL="742950" lvl="1" indent="-285750">
              <a:buFont typeface="Calibri Light" panose="020F0302020204030204" pitchFamily="34" charset="0"/>
              <a:buAutoNum type="arabicPeriod"/>
            </a:pPr>
            <a:r>
              <a:rPr lang="en-IN" altLang="en-US"/>
              <a:t>APIs that convert spoken language into text, enabling speech-to-text capabilities. These are commonly used in virtual assistants and transcription tools (e.g., Google Speech-to-Text, IBM Watson).</a:t>
            </a:r>
          </a:p>
          <a:p>
            <a:pPr>
              <a:buFont typeface="Calibri Light" panose="020F0302020204030204" pitchFamily="34" charset="0"/>
              <a:buAutoNum type="arabicPeriod"/>
            </a:pPr>
            <a:r>
              <a:rPr lang="en-IN" altLang="en-US" b="1"/>
              <a:t>Case Study: API usage in AI Applications</a:t>
            </a:r>
            <a:endParaRPr lang="en-IN" altLang="en-US"/>
          </a:p>
          <a:p>
            <a:pPr marL="742950" lvl="1" indent="-285750">
              <a:buFont typeface="Calibri Light" panose="020F0302020204030204" pitchFamily="34" charset="0"/>
              <a:buAutoNum type="arabicPeriod"/>
            </a:pPr>
            <a:r>
              <a:rPr lang="en-IN" altLang="en-US"/>
              <a:t>A practical example or real-world use case demonstrating how the discussed APIs are integrated into AI applications.</a:t>
            </a:r>
          </a:p>
          <a:p>
            <a:r>
              <a:rPr lang="en-IN" altLang="en-US"/>
              <a:t>The session is likely aimed at familiarizing participants with foundational APIs used in AI development and showcasing practical implementations.</a:t>
            </a:r>
          </a:p>
          <a:p>
            <a:endParaRPr lang="en-US" altLang="en-US"/>
          </a:p>
        </p:txBody>
      </p:sp>
      <p:sp>
        <p:nvSpPr>
          <p:cNvPr id="93187" name="Slide Number Placeholder 3">
            <a:extLst>
              <a:ext uri="{FF2B5EF4-FFF2-40B4-BE49-F238E27FC236}">
                <a16:creationId xmlns:a16="http://schemas.microsoft.com/office/drawing/2014/main" id="{82CB25BF-3811-0327-5AE0-DDD360E6D5B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7F9C2C2-E79D-7846-82D7-2F55EBD6F4B0}" type="slidenum">
              <a:rPr lang="en-IN" altLang="en-US" smtClean="0"/>
              <a:pPr/>
              <a:t>4</a:t>
            </a:fld>
            <a:endParaRPr lang="en-I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a:t>
            </a:r>
            <a:r>
              <a:rPr lang="en-IN" b="1" dirty="0"/>
              <a:t>common model types</a:t>
            </a:r>
            <a:r>
              <a:rPr lang="en-IN" dirty="0"/>
              <a:t> supported by Hugging Face, focusing on transformer-based architectures that excel in natural language processing (NLP) and other AI tasks. Here's a detailed explanation of the content:</a:t>
            </a:r>
          </a:p>
          <a:p>
            <a:r>
              <a:rPr lang="en-IN" b="1" dirty="0"/>
              <a:t>1. Transformer-Based Models</a:t>
            </a:r>
          </a:p>
          <a:p>
            <a:pPr>
              <a:buFont typeface="Arial" panose="020B0604020202020204" pitchFamily="34" charset="0"/>
              <a:buChar char="•"/>
            </a:pPr>
            <a:r>
              <a:rPr lang="en-IN" dirty="0"/>
              <a:t>Hugging Face is renowned for its support of </a:t>
            </a:r>
            <a:r>
              <a:rPr lang="en-IN" b="1" dirty="0"/>
              <a:t>transformer architectures</a:t>
            </a:r>
            <a:r>
              <a:rPr lang="en-IN" dirty="0"/>
              <a:t>, which have revolutionized the field of NLP by enabling models to process and understand language efficiently.</a:t>
            </a:r>
          </a:p>
          <a:p>
            <a:pPr>
              <a:buFont typeface="Arial" panose="020B0604020202020204" pitchFamily="34" charset="0"/>
              <a:buChar char="•"/>
            </a:pPr>
            <a:r>
              <a:rPr lang="en-IN" b="1" dirty="0"/>
              <a:t>Transformers</a:t>
            </a:r>
            <a:r>
              <a:rPr lang="en-IN" dirty="0"/>
              <a:t> are deep learning models designed for tasks involving sequential data, such as text and speech.</a:t>
            </a:r>
          </a:p>
          <a:p>
            <a:r>
              <a:rPr lang="en-IN" b="1" dirty="0"/>
              <a:t>2. Popular Transformer Models</a:t>
            </a:r>
          </a:p>
          <a:p>
            <a:r>
              <a:rPr lang="en-IN" b="1" dirty="0"/>
              <a:t>BERT (Bidirectional Encoder Representations from Transformers)</a:t>
            </a:r>
          </a:p>
          <a:p>
            <a:pPr>
              <a:buFont typeface="Arial" panose="020B0604020202020204" pitchFamily="34" charset="0"/>
              <a:buChar char="•"/>
            </a:pPr>
            <a:r>
              <a:rPr lang="en-IN" b="1" dirty="0"/>
              <a:t>Purpose</a:t>
            </a:r>
            <a:r>
              <a:rPr lang="en-IN" dirty="0"/>
              <a:t>: Used for tasks like text classification, Named Entity Recognition (NER), and question answering.</a:t>
            </a:r>
          </a:p>
          <a:p>
            <a:pPr>
              <a:buFont typeface="Arial" panose="020B0604020202020204" pitchFamily="34" charset="0"/>
              <a:buChar char="•"/>
            </a:pPr>
            <a:r>
              <a:rPr lang="en-IN" b="1" dirty="0"/>
              <a:t>Key Features</a:t>
            </a:r>
            <a:r>
              <a:rPr lang="en-IN" dirty="0"/>
              <a:t>:</a:t>
            </a:r>
          </a:p>
          <a:p>
            <a:pPr marL="742950" lvl="1" indent="-285750">
              <a:buFont typeface="Arial" panose="020B0604020202020204" pitchFamily="34" charset="0"/>
              <a:buChar char="•"/>
            </a:pPr>
            <a:r>
              <a:rPr lang="en-IN" dirty="0"/>
              <a:t>Processes text bidirectionally, considering the context from both left and right sides of a word.</a:t>
            </a:r>
          </a:p>
          <a:p>
            <a:pPr marL="742950" lvl="1" indent="-285750">
              <a:buFont typeface="Arial" panose="020B0604020202020204" pitchFamily="34" charset="0"/>
              <a:buChar char="•"/>
            </a:pPr>
            <a:r>
              <a:rPr lang="en-IN" dirty="0"/>
              <a:t>Ideal for tasks requiring deep language understanding.</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Sentiment analysis.</a:t>
            </a:r>
          </a:p>
          <a:p>
            <a:pPr marL="742950" lvl="1" indent="-285750">
              <a:buFont typeface="Arial" panose="020B0604020202020204" pitchFamily="34" charset="0"/>
              <a:buChar char="•"/>
            </a:pPr>
            <a:r>
              <a:rPr lang="en-IN" dirty="0"/>
              <a:t>Extractive question answering (e.g., </a:t>
            </a:r>
            <a:r>
              <a:rPr lang="en-IN" dirty="0" err="1"/>
              <a:t>SQuAD</a:t>
            </a:r>
            <a:r>
              <a:rPr lang="en-IN" dirty="0"/>
              <a:t> dataset).</a:t>
            </a:r>
          </a:p>
          <a:p>
            <a:r>
              <a:rPr lang="en-IN" b="1" dirty="0"/>
              <a:t>GPT (Generative Pre-trained Transformer)</a:t>
            </a:r>
          </a:p>
          <a:p>
            <a:pPr>
              <a:buFont typeface="Arial" panose="020B0604020202020204" pitchFamily="34" charset="0"/>
              <a:buChar char="•"/>
            </a:pPr>
            <a:r>
              <a:rPr lang="en-IN" b="1" dirty="0"/>
              <a:t>Purpose</a:t>
            </a:r>
            <a:r>
              <a:rPr lang="en-IN" dirty="0"/>
              <a:t>: Used for text generation and completion tasks.</a:t>
            </a:r>
          </a:p>
          <a:p>
            <a:pPr>
              <a:buFont typeface="Arial" panose="020B0604020202020204" pitchFamily="34" charset="0"/>
              <a:buChar char="•"/>
            </a:pPr>
            <a:r>
              <a:rPr lang="en-IN" b="1" dirty="0"/>
              <a:t>Key Features</a:t>
            </a:r>
            <a:r>
              <a:rPr lang="en-IN" dirty="0"/>
              <a:t>:</a:t>
            </a:r>
          </a:p>
          <a:p>
            <a:pPr marL="742950" lvl="1" indent="-285750">
              <a:buFont typeface="Arial" panose="020B0604020202020204" pitchFamily="34" charset="0"/>
              <a:buChar char="•"/>
            </a:pPr>
            <a:r>
              <a:rPr lang="en-IN" dirty="0"/>
              <a:t>Generates coherent and contextually relevant text.</a:t>
            </a:r>
          </a:p>
          <a:p>
            <a:pPr marL="742950" lvl="1" indent="-285750">
              <a:buFont typeface="Arial" panose="020B0604020202020204" pitchFamily="34" charset="0"/>
              <a:buChar char="•"/>
            </a:pPr>
            <a:r>
              <a:rPr lang="en-IN" dirty="0"/>
              <a:t>Pre-trained on vast amounts of text data.</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Content creation (e.g., blog posts, emails).</a:t>
            </a:r>
          </a:p>
          <a:p>
            <a:pPr marL="742950" lvl="1" indent="-285750">
              <a:buFont typeface="Arial" panose="020B0604020202020204" pitchFamily="34" charset="0"/>
              <a:buChar char="•"/>
            </a:pPr>
            <a:r>
              <a:rPr lang="en-IN" dirty="0"/>
              <a:t>Conversational AI (chatbots).</a:t>
            </a:r>
          </a:p>
          <a:p>
            <a:r>
              <a:rPr lang="en-IN" b="1" dirty="0"/>
              <a:t>T5 (Text-To-Text Transfer Transformer)</a:t>
            </a:r>
          </a:p>
          <a:p>
            <a:pPr>
              <a:buFont typeface="Arial" panose="020B0604020202020204" pitchFamily="34" charset="0"/>
              <a:buChar char="•"/>
            </a:pPr>
            <a:r>
              <a:rPr lang="en-IN" b="1" dirty="0"/>
              <a:t>Purpose</a:t>
            </a:r>
            <a:r>
              <a:rPr lang="en-IN" dirty="0"/>
              <a:t>: A versatile model for framing NLP problems as a </a:t>
            </a:r>
            <a:r>
              <a:rPr lang="en-IN" b="1" dirty="0"/>
              <a:t>text-to-text task</a:t>
            </a:r>
            <a:r>
              <a:rPr lang="en-IN" dirty="0"/>
              <a:t>.</a:t>
            </a:r>
          </a:p>
          <a:p>
            <a:pPr>
              <a:buFont typeface="Arial" panose="020B0604020202020204" pitchFamily="34" charset="0"/>
              <a:buChar char="•"/>
            </a:pPr>
            <a:r>
              <a:rPr lang="en-IN" b="1" dirty="0"/>
              <a:t>Key Features</a:t>
            </a:r>
            <a:r>
              <a:rPr lang="en-IN" dirty="0"/>
              <a:t>:</a:t>
            </a:r>
          </a:p>
          <a:p>
            <a:pPr marL="742950" lvl="1" indent="-285750">
              <a:buFont typeface="Arial" panose="020B0604020202020204" pitchFamily="34" charset="0"/>
              <a:buChar char="•"/>
            </a:pPr>
            <a:r>
              <a:rPr lang="en-IN" dirty="0"/>
              <a:t>Treats all tasks (e.g., translation, summarization) as input-output text problems.</a:t>
            </a:r>
          </a:p>
          <a:p>
            <a:pPr marL="742950" lvl="1" indent="-285750">
              <a:buFont typeface="Arial" panose="020B0604020202020204" pitchFamily="34" charset="0"/>
              <a:buChar char="•"/>
            </a:pPr>
            <a:r>
              <a:rPr lang="en-IN" dirty="0"/>
              <a:t>Highly flexible and effective for multi-task learning.</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Summarization of long texts.</a:t>
            </a:r>
          </a:p>
          <a:p>
            <a:pPr marL="742950" lvl="1" indent="-285750">
              <a:buFont typeface="Arial" panose="020B0604020202020204" pitchFamily="34" charset="0"/>
              <a:buChar char="•"/>
            </a:pPr>
            <a:r>
              <a:rPr lang="en-IN" dirty="0"/>
              <a:t>Translating text between languages.</a:t>
            </a:r>
          </a:p>
          <a:p>
            <a:r>
              <a:rPr lang="en-IN" b="1" dirty="0" err="1"/>
              <a:t>DistilBERT</a:t>
            </a:r>
            <a:endParaRPr lang="en-IN" b="1" dirty="0"/>
          </a:p>
          <a:p>
            <a:pPr>
              <a:buFont typeface="Arial" panose="020B0604020202020204" pitchFamily="34" charset="0"/>
              <a:buChar char="•"/>
            </a:pPr>
            <a:r>
              <a:rPr lang="en-IN" b="1" dirty="0"/>
              <a:t>Purpose</a:t>
            </a:r>
            <a:r>
              <a:rPr lang="en-IN" dirty="0"/>
              <a:t>: A smaller, faster version of BERT designed to reduce computational requirements.</a:t>
            </a:r>
          </a:p>
          <a:p>
            <a:pPr>
              <a:buFont typeface="Arial" panose="020B0604020202020204" pitchFamily="34" charset="0"/>
              <a:buChar char="•"/>
            </a:pPr>
            <a:r>
              <a:rPr lang="en-IN" b="1" dirty="0"/>
              <a:t>Key Features</a:t>
            </a:r>
            <a:r>
              <a:rPr lang="en-IN" dirty="0"/>
              <a:t>:</a:t>
            </a:r>
          </a:p>
          <a:p>
            <a:pPr marL="742950" lvl="1" indent="-285750">
              <a:buFont typeface="Arial" panose="020B0604020202020204" pitchFamily="34" charset="0"/>
              <a:buChar char="•"/>
            </a:pPr>
            <a:r>
              <a:rPr lang="en-IN" dirty="0"/>
              <a:t>Maintains most of BERT's capabilities but is lighter and more efficient.</a:t>
            </a:r>
          </a:p>
          <a:p>
            <a:pPr marL="742950" lvl="1" indent="-285750">
              <a:buFont typeface="Arial" panose="020B0604020202020204" pitchFamily="34" charset="0"/>
              <a:buChar char="•"/>
            </a:pPr>
            <a:r>
              <a:rPr lang="en-IN" dirty="0"/>
              <a:t>Suitable for edge devices or scenarios with limited computational resources.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Lightweight NLP tasks in real-time systems.</a:t>
            </a:r>
          </a:p>
          <a:p>
            <a:r>
              <a:rPr lang="en-IN" b="1" dirty="0"/>
              <a:t>Other Models</a:t>
            </a:r>
          </a:p>
          <a:p>
            <a:pPr>
              <a:buFont typeface="Arial" panose="020B0604020202020204" pitchFamily="34" charset="0"/>
              <a:buChar char="•"/>
            </a:pPr>
            <a:r>
              <a:rPr lang="en-IN" b="1" dirty="0" err="1"/>
              <a:t>RoBERTa</a:t>
            </a:r>
            <a:r>
              <a:rPr lang="en-IN" b="1" dirty="0"/>
              <a:t> (Robustly Optimized BERT)</a:t>
            </a:r>
            <a:r>
              <a:rPr lang="en-IN" dirty="0"/>
              <a:t>:</a:t>
            </a:r>
          </a:p>
          <a:p>
            <a:pPr marL="742950" lvl="1" indent="-285750">
              <a:buFont typeface="Arial" panose="020B0604020202020204" pitchFamily="34" charset="0"/>
              <a:buChar char="•"/>
            </a:pPr>
            <a:r>
              <a:rPr lang="en-IN" dirty="0"/>
              <a:t>An improved version of BERT with better training techniques for higher accuracy.</a:t>
            </a:r>
          </a:p>
          <a:p>
            <a:pPr>
              <a:buFont typeface="Arial" panose="020B0604020202020204" pitchFamily="34" charset="0"/>
              <a:buChar char="•"/>
            </a:pPr>
            <a:r>
              <a:rPr lang="en-IN" b="1" dirty="0" err="1"/>
              <a:t>XLNet</a:t>
            </a:r>
            <a:r>
              <a:rPr lang="en-IN" dirty="0"/>
              <a:t>:</a:t>
            </a:r>
          </a:p>
          <a:p>
            <a:pPr marL="742950" lvl="1" indent="-285750">
              <a:buFont typeface="Arial" panose="020B0604020202020204" pitchFamily="34" charset="0"/>
              <a:buChar char="•"/>
            </a:pPr>
            <a:r>
              <a:rPr lang="en-IN" dirty="0"/>
              <a:t>A transformer model that improves upon BERT by considering all permutations of word order during training.</a:t>
            </a:r>
          </a:p>
          <a:p>
            <a:pPr>
              <a:buFont typeface="Arial" panose="020B0604020202020204" pitchFamily="34" charset="0"/>
              <a:buChar char="•"/>
            </a:pPr>
            <a:r>
              <a:rPr lang="en-IN" b="1" dirty="0"/>
              <a:t>ALBERT (A Lite BERT)</a:t>
            </a:r>
            <a:r>
              <a:rPr lang="en-IN" dirty="0"/>
              <a:t>:</a:t>
            </a:r>
          </a:p>
          <a:p>
            <a:pPr marL="742950" lvl="1" indent="-285750">
              <a:buFont typeface="Arial" panose="020B0604020202020204" pitchFamily="34" charset="0"/>
              <a:buChar char="•"/>
            </a:pPr>
            <a:r>
              <a:rPr lang="en-IN" dirty="0"/>
              <a:t>A lightweight variant of BERT optimized for efficiency and scalability.</a:t>
            </a:r>
          </a:p>
          <a:p>
            <a:r>
              <a:rPr lang="en-IN" b="1" dirty="0"/>
              <a:t>3. Key Takeaways</a:t>
            </a:r>
          </a:p>
          <a:p>
            <a:pPr>
              <a:buFont typeface="Arial" panose="020B0604020202020204" pitchFamily="34" charset="0"/>
              <a:buChar char="•"/>
            </a:pPr>
            <a:r>
              <a:rPr lang="en-IN" dirty="0"/>
              <a:t>Hugging Face supports a wide variety of </a:t>
            </a:r>
            <a:r>
              <a:rPr lang="en-IN" b="1" dirty="0"/>
              <a:t>state-of-the-art models</a:t>
            </a:r>
            <a:r>
              <a:rPr lang="en-IN" dirty="0"/>
              <a:t>, enabling developers to handle diverse tasks such as text classification, text generation, translation, and more.</a:t>
            </a:r>
          </a:p>
          <a:p>
            <a:pPr>
              <a:buFont typeface="Arial" panose="020B0604020202020204" pitchFamily="34" charset="0"/>
              <a:buChar char="•"/>
            </a:pPr>
            <a:r>
              <a:rPr lang="en-IN" dirty="0"/>
              <a:t>These models are pre-trained and can be fine-tuned for specific applications, making them powerful tools for AI development.</a:t>
            </a:r>
          </a:p>
          <a:p>
            <a:r>
              <a:rPr lang="en-IN" b="1" dirty="0"/>
              <a:t>4. Practical Applications</a:t>
            </a:r>
          </a:p>
          <a:p>
            <a:pPr>
              <a:buFont typeface="Arial" panose="020B0604020202020204" pitchFamily="34" charset="0"/>
              <a:buChar char="•"/>
            </a:pPr>
            <a:r>
              <a:rPr lang="en-IN" b="1" dirty="0"/>
              <a:t>BERT</a:t>
            </a:r>
            <a:r>
              <a:rPr lang="en-IN" dirty="0"/>
              <a:t>: Sentiment analysis and contextual word embeddings.</a:t>
            </a:r>
          </a:p>
          <a:p>
            <a:pPr>
              <a:buFont typeface="Arial" panose="020B0604020202020204" pitchFamily="34" charset="0"/>
              <a:buChar char="•"/>
            </a:pPr>
            <a:r>
              <a:rPr lang="en-IN" b="1" dirty="0"/>
              <a:t>GPT</a:t>
            </a:r>
            <a:r>
              <a:rPr lang="en-IN" dirty="0"/>
              <a:t>: Generating dialogue for conversational AI.</a:t>
            </a:r>
          </a:p>
          <a:p>
            <a:pPr>
              <a:buFont typeface="Arial" panose="020B0604020202020204" pitchFamily="34" charset="0"/>
              <a:buChar char="•"/>
            </a:pPr>
            <a:r>
              <a:rPr lang="en-IN" b="1" dirty="0"/>
              <a:t>T5</a:t>
            </a:r>
            <a:r>
              <a:rPr lang="en-IN" dirty="0"/>
              <a:t>: Summarizing complex legal or technical documents.</a:t>
            </a:r>
          </a:p>
          <a:p>
            <a:pPr>
              <a:buFont typeface="Arial" panose="020B0604020202020204" pitchFamily="34" charset="0"/>
              <a:buChar char="•"/>
            </a:pPr>
            <a:r>
              <a:rPr lang="en-IN" b="1" dirty="0" err="1"/>
              <a:t>DistilBERT</a:t>
            </a:r>
            <a:r>
              <a:rPr lang="en-IN" dirty="0"/>
              <a:t>: Deploying NLP models in mobile or IoT environments.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23</a:t>
            </a:fld>
            <a:endParaRPr lang="en-IN" altLang="en-US"/>
          </a:p>
        </p:txBody>
      </p:sp>
    </p:spTree>
    <p:extLst>
      <p:ext uri="{BB962C8B-B14F-4D97-AF65-F5344CB8AC3E}">
        <p14:creationId xmlns:p14="http://schemas.microsoft.com/office/powerpoint/2010/main" val="587418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a:t>
            </a:r>
            <a:r>
              <a:rPr lang="en-IN" b="1" dirty="0"/>
              <a:t>datasets</a:t>
            </a:r>
            <a:r>
              <a:rPr lang="en-IN" dirty="0"/>
              <a:t> in the Hugging Face ecosystem, emphasizing their importance and accessibility for machine learning tasks. Below is a detailed explanation:</a:t>
            </a:r>
          </a:p>
          <a:p>
            <a:r>
              <a:rPr lang="en-IN" b="1" dirty="0"/>
              <a:t>1. Datasets in Hugging Face</a:t>
            </a:r>
          </a:p>
          <a:p>
            <a:pPr>
              <a:buFont typeface="Arial" panose="020B0604020202020204" pitchFamily="34" charset="0"/>
              <a:buChar char="•"/>
            </a:pPr>
            <a:r>
              <a:rPr lang="en-IN" b="1" dirty="0"/>
              <a:t>Definition</a:t>
            </a:r>
            <a:r>
              <a:rPr lang="en-IN" dirty="0"/>
              <a:t>:</a:t>
            </a:r>
          </a:p>
          <a:p>
            <a:pPr marL="742950" lvl="1" indent="-285750">
              <a:buFont typeface="Arial" panose="020B0604020202020204" pitchFamily="34" charset="0"/>
              <a:buChar char="•"/>
            </a:pPr>
            <a:r>
              <a:rPr lang="en-IN" dirty="0"/>
              <a:t>Datasets in Hugging Face are curated collections of data used for various machine learning purposes such as training, fine-tuning, or evaluating models.</a:t>
            </a:r>
          </a:p>
          <a:p>
            <a:pPr marL="742950" lvl="1" indent="-285750">
              <a:buFont typeface="Arial" panose="020B0604020202020204" pitchFamily="34" charset="0"/>
              <a:buChar char="•"/>
            </a:pPr>
            <a:r>
              <a:rPr lang="en-IN" dirty="0"/>
              <a:t>These datasets are optimized for tasks in NLP, computer vision, and speech processing.</a:t>
            </a:r>
          </a:p>
          <a:p>
            <a:r>
              <a:rPr lang="en-IN" b="1" dirty="0"/>
              <a:t>2. Hugging Face Datasets Library</a:t>
            </a:r>
          </a:p>
          <a:p>
            <a:pPr>
              <a:buFont typeface="Arial" panose="020B0604020202020204" pitchFamily="34" charset="0"/>
              <a:buChar char="•"/>
            </a:pPr>
            <a:r>
              <a:rPr lang="en-IN" b="1" dirty="0"/>
              <a:t>Extensive Dataset Hub</a:t>
            </a:r>
            <a:r>
              <a:rPr lang="en-IN" dirty="0"/>
              <a:t>:</a:t>
            </a:r>
          </a:p>
          <a:p>
            <a:pPr marL="742950" lvl="1" indent="-285750">
              <a:buFont typeface="Arial" panose="020B0604020202020204" pitchFamily="34" charset="0"/>
              <a:buChar char="•"/>
            </a:pPr>
            <a:r>
              <a:rPr lang="en-IN" dirty="0"/>
              <a:t>Hugging Face hosts a wide range of datasets, covering diverse domains and applications.</a:t>
            </a:r>
          </a:p>
          <a:p>
            <a:pPr marL="742950" lvl="1" indent="-285750">
              <a:buFont typeface="Arial" panose="020B0604020202020204" pitchFamily="34" charset="0"/>
              <a:buChar char="•"/>
            </a:pPr>
            <a:r>
              <a:rPr lang="en-IN" dirty="0"/>
              <a:t>Examples of available datasets:</a:t>
            </a:r>
          </a:p>
          <a:p>
            <a:pPr marL="1143000" lvl="2" indent="-228600">
              <a:buFont typeface="Arial" panose="020B0604020202020204" pitchFamily="34" charset="0"/>
              <a:buChar char="•"/>
            </a:pPr>
            <a:r>
              <a:rPr lang="en-IN" b="1" dirty="0"/>
              <a:t>Text</a:t>
            </a:r>
            <a:r>
              <a:rPr lang="en-IN" dirty="0"/>
              <a:t>: Sentiment analysis datasets like IMDB or SST.</a:t>
            </a:r>
          </a:p>
          <a:p>
            <a:pPr marL="1143000" lvl="2" indent="-228600">
              <a:buFont typeface="Arial" panose="020B0604020202020204" pitchFamily="34" charset="0"/>
              <a:buChar char="•"/>
            </a:pPr>
            <a:r>
              <a:rPr lang="en-IN" b="1" dirty="0"/>
              <a:t>Images</a:t>
            </a:r>
            <a:r>
              <a:rPr lang="en-IN" dirty="0"/>
              <a:t>: Datasets for image classification and object detection.</a:t>
            </a:r>
          </a:p>
          <a:p>
            <a:pPr marL="1143000" lvl="2" indent="-228600">
              <a:buFont typeface="Arial" panose="020B0604020202020204" pitchFamily="34" charset="0"/>
              <a:buChar char="•"/>
            </a:pPr>
            <a:r>
              <a:rPr lang="en-IN" b="1" dirty="0"/>
              <a:t>Speech</a:t>
            </a:r>
            <a:r>
              <a:rPr lang="en-IN" dirty="0"/>
              <a:t>: Audio datasets for speech-to-text and speech recognition tasks.</a:t>
            </a:r>
          </a:p>
          <a:p>
            <a:pPr marL="742950" lvl="1" indent="-285750">
              <a:buFont typeface="Arial" panose="020B0604020202020204" pitchFamily="34" charset="0"/>
              <a:buChar char="•"/>
            </a:pPr>
            <a:r>
              <a:rPr lang="en-IN" dirty="0"/>
              <a:t>These datasets are continuously updated and enriched by the Hugging Face community.</a:t>
            </a:r>
          </a:p>
          <a:p>
            <a:pPr>
              <a:buFont typeface="Arial" panose="020B0604020202020204" pitchFamily="34" charset="0"/>
              <a:buChar char="•"/>
            </a:pPr>
            <a:r>
              <a:rPr lang="en-IN" b="1" dirty="0"/>
              <a:t>Tasks Covered</a:t>
            </a:r>
            <a:r>
              <a:rPr lang="en-IN" dirty="0"/>
              <a:t>:</a:t>
            </a:r>
          </a:p>
          <a:p>
            <a:pPr marL="742950" lvl="1" indent="-285750">
              <a:buFont typeface="Arial" panose="020B0604020202020204" pitchFamily="34" charset="0"/>
              <a:buChar char="•"/>
            </a:pPr>
            <a:r>
              <a:rPr lang="en-IN" dirty="0"/>
              <a:t>Sentiment analysis, question answering, text summarization, and translation.</a:t>
            </a:r>
          </a:p>
          <a:p>
            <a:pPr marL="742950" lvl="1" indent="-285750">
              <a:buFont typeface="Arial" panose="020B0604020202020204" pitchFamily="34" charset="0"/>
              <a:buChar char="•"/>
            </a:pPr>
            <a:r>
              <a:rPr lang="en-IN" dirty="0"/>
              <a:t>Image classification and object detection.</a:t>
            </a:r>
          </a:p>
          <a:p>
            <a:pPr marL="742950" lvl="1" indent="-285750">
              <a:buFont typeface="Arial" panose="020B0604020202020204" pitchFamily="34" charset="0"/>
              <a:buChar char="•"/>
            </a:pPr>
            <a:r>
              <a:rPr lang="en-IN" dirty="0"/>
              <a:t>Speech transcription and audio classification.</a:t>
            </a:r>
          </a:p>
          <a:p>
            <a:pPr>
              <a:buFont typeface="Arial" panose="020B0604020202020204" pitchFamily="34" charset="0"/>
              <a:buChar char="•"/>
            </a:pPr>
            <a:r>
              <a:rPr lang="en-IN" b="1" dirty="0"/>
              <a:t>Ease of Access</a:t>
            </a:r>
            <a:r>
              <a:rPr lang="en-IN" dirty="0"/>
              <a:t>:</a:t>
            </a:r>
          </a:p>
          <a:p>
            <a:pPr marL="742950" lvl="1" indent="-285750">
              <a:buFont typeface="Arial" panose="020B0604020202020204" pitchFamily="34" charset="0"/>
              <a:buChar char="•"/>
            </a:pPr>
            <a:r>
              <a:rPr lang="en-IN" dirty="0"/>
              <a:t>The Hugging Face Datasets library allows developers to load datasets with minimal effort, often requiring only a few lines of Python code.</a:t>
            </a:r>
          </a:p>
          <a:p>
            <a:r>
              <a:rPr lang="en-IN" b="1" dirty="0"/>
              <a:t>3. How to Access</a:t>
            </a:r>
          </a:p>
          <a:p>
            <a:pPr>
              <a:buFont typeface="Arial" panose="020B0604020202020204" pitchFamily="34" charset="0"/>
              <a:buChar char="•"/>
            </a:pPr>
            <a:r>
              <a:rPr lang="en-IN" dirty="0"/>
              <a:t>Hugging Face provides a dedicated </a:t>
            </a:r>
            <a:r>
              <a:rPr lang="en-IN" b="1" dirty="0"/>
              <a:t>Datasets library</a:t>
            </a:r>
            <a:r>
              <a:rPr lang="en-IN" dirty="0"/>
              <a:t> that simplifies dataset retrieval and manipulation.</a:t>
            </a:r>
          </a:p>
          <a:p>
            <a:pPr>
              <a:buFont typeface="Arial" panose="020B0604020202020204" pitchFamily="34" charset="0"/>
              <a:buChar char="•"/>
            </a:pPr>
            <a:r>
              <a:rPr lang="en-IN" dirty="0"/>
              <a:t>Developers can:</a:t>
            </a:r>
          </a:p>
          <a:p>
            <a:pPr marL="742950" lvl="1" indent="-285750">
              <a:buFont typeface="Arial" panose="020B0604020202020204" pitchFamily="34" charset="0"/>
              <a:buChar char="•"/>
            </a:pPr>
            <a:r>
              <a:rPr lang="en-IN" dirty="0"/>
              <a:t>Download datasets directly from the library.</a:t>
            </a:r>
          </a:p>
          <a:p>
            <a:pPr marL="742950" lvl="1" indent="-285750">
              <a:buFont typeface="Arial" panose="020B0604020202020204" pitchFamily="34" charset="0"/>
              <a:buChar char="•"/>
            </a:pPr>
            <a:r>
              <a:rPr lang="en-IN" dirty="0"/>
              <a:t>Preprocess and split datasets into training, validation, and test sets.</a:t>
            </a:r>
          </a:p>
          <a:p>
            <a:pPr marL="742950" lvl="1" indent="-285750">
              <a:buFont typeface="Arial" panose="020B0604020202020204" pitchFamily="34" charset="0"/>
              <a:buChar char="•"/>
            </a:pPr>
            <a:r>
              <a:rPr lang="en-IN" dirty="0"/>
              <a:t>Integrate datasets seamlessly with Hugging Face models for training and evaluation.</a:t>
            </a:r>
          </a:p>
          <a:p>
            <a:r>
              <a:rPr lang="en-IN" b="1" dirty="0"/>
              <a:t>4. Key Takeaways</a:t>
            </a:r>
          </a:p>
          <a:p>
            <a:pPr>
              <a:buFont typeface="Arial" panose="020B0604020202020204" pitchFamily="34" charset="0"/>
              <a:buChar char="•"/>
            </a:pPr>
            <a:r>
              <a:rPr lang="en-IN" dirty="0"/>
              <a:t>Hugging Face datasets streamline the development of AI applications by providing ready-to-use data for training and fine-tuning models.</a:t>
            </a:r>
          </a:p>
          <a:p>
            <a:pPr>
              <a:buFont typeface="Arial" panose="020B0604020202020204" pitchFamily="34" charset="0"/>
              <a:buChar char="•"/>
            </a:pPr>
            <a:r>
              <a:rPr lang="en-IN" dirty="0"/>
              <a:t>By offering a centralized hub for diverse datasets, Hugging Face reduces the effort required to source and preprocess data.</a:t>
            </a:r>
          </a:p>
          <a:p>
            <a:r>
              <a:rPr lang="en-IN" b="1" dirty="0"/>
              <a:t>5. Practical Examples</a:t>
            </a:r>
          </a:p>
          <a:p>
            <a:pPr>
              <a:buFont typeface="Arial" panose="020B0604020202020204" pitchFamily="34" charset="0"/>
              <a:buChar char="•"/>
            </a:pPr>
            <a:r>
              <a:rPr lang="en-IN" b="1" dirty="0"/>
              <a:t>Sentiment Analysis</a:t>
            </a:r>
            <a:r>
              <a:rPr lang="en-IN" dirty="0"/>
              <a:t>:</a:t>
            </a:r>
          </a:p>
          <a:p>
            <a:pPr marL="742950" lvl="1" indent="-285750">
              <a:buFont typeface="Arial" panose="020B0604020202020204" pitchFamily="34" charset="0"/>
              <a:buChar char="•"/>
            </a:pPr>
            <a:r>
              <a:rPr lang="en-IN" dirty="0"/>
              <a:t>Dataset: IMDB for movie reviews.</a:t>
            </a:r>
          </a:p>
          <a:p>
            <a:pPr marL="742950" lvl="1" indent="-285750">
              <a:buFont typeface="Arial" panose="020B0604020202020204" pitchFamily="34" charset="0"/>
              <a:buChar char="•"/>
            </a:pPr>
            <a:r>
              <a:rPr lang="en-IN" dirty="0"/>
              <a:t>Task: Classifying reviews as positive or negative.</a:t>
            </a:r>
          </a:p>
          <a:p>
            <a:pPr>
              <a:buFont typeface="Arial" panose="020B0604020202020204" pitchFamily="34" charset="0"/>
              <a:buChar char="•"/>
            </a:pPr>
            <a:r>
              <a:rPr lang="en-IN" b="1" dirty="0"/>
              <a:t>Question Answering</a:t>
            </a:r>
            <a:r>
              <a:rPr lang="en-IN" dirty="0"/>
              <a:t>:</a:t>
            </a:r>
          </a:p>
          <a:p>
            <a:pPr marL="742950" lvl="1" indent="-285750">
              <a:buFont typeface="Arial" panose="020B0604020202020204" pitchFamily="34" charset="0"/>
              <a:buChar char="•"/>
            </a:pPr>
            <a:r>
              <a:rPr lang="en-IN" dirty="0"/>
              <a:t>Dataset: </a:t>
            </a:r>
            <a:r>
              <a:rPr lang="en-IN" dirty="0" err="1"/>
              <a:t>SQuAD</a:t>
            </a:r>
            <a:r>
              <a:rPr lang="en-IN" dirty="0"/>
              <a:t> (Stanford Question Answering Dataset).</a:t>
            </a:r>
          </a:p>
          <a:p>
            <a:pPr marL="742950" lvl="1" indent="-285750">
              <a:buFont typeface="Arial" panose="020B0604020202020204" pitchFamily="34" charset="0"/>
              <a:buChar char="•"/>
            </a:pPr>
            <a:r>
              <a:rPr lang="en-IN" dirty="0"/>
              <a:t>Task: Extracting answers from a given passage.</a:t>
            </a:r>
          </a:p>
          <a:p>
            <a:pPr>
              <a:buFont typeface="Arial" panose="020B0604020202020204" pitchFamily="34" charset="0"/>
              <a:buChar char="•"/>
            </a:pPr>
            <a:r>
              <a:rPr lang="en-IN" b="1" dirty="0"/>
              <a:t>Speech Recognition</a:t>
            </a:r>
            <a:r>
              <a:rPr lang="en-IN" dirty="0"/>
              <a:t>:</a:t>
            </a:r>
          </a:p>
          <a:p>
            <a:pPr marL="742950" lvl="1" indent="-285750">
              <a:buFont typeface="Arial" panose="020B0604020202020204" pitchFamily="34" charset="0"/>
              <a:buChar char="•"/>
            </a:pPr>
            <a:r>
              <a:rPr lang="en-IN" dirty="0"/>
              <a:t>Dataset: </a:t>
            </a:r>
            <a:r>
              <a:rPr lang="en-IN" dirty="0" err="1"/>
              <a:t>LibriSpeech</a:t>
            </a:r>
            <a:r>
              <a:rPr lang="en-IN" dirty="0"/>
              <a:t>.</a:t>
            </a:r>
          </a:p>
          <a:p>
            <a:pPr marL="742950" lvl="1" indent="-285750">
              <a:buFont typeface="Arial" panose="020B0604020202020204" pitchFamily="34" charset="0"/>
              <a:buChar char="•"/>
            </a:pPr>
            <a:r>
              <a:rPr lang="en-IN" dirty="0"/>
              <a:t>Task: Transcribing audio recordings into text.</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24</a:t>
            </a:fld>
            <a:endParaRPr lang="en-IN" altLang="en-US"/>
          </a:p>
        </p:txBody>
      </p:sp>
    </p:spTree>
    <p:extLst>
      <p:ext uri="{BB962C8B-B14F-4D97-AF65-F5344CB8AC3E}">
        <p14:creationId xmlns:p14="http://schemas.microsoft.com/office/powerpoint/2010/main" val="42747136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the </a:t>
            </a:r>
            <a:r>
              <a:rPr lang="en-IN" b="1" dirty="0"/>
              <a:t>features of datasets</a:t>
            </a:r>
            <a:r>
              <a:rPr lang="en-IN" dirty="0"/>
              <a:t> in Hugging Face, categorizing them into </a:t>
            </a:r>
            <a:r>
              <a:rPr lang="en-IN" b="1" dirty="0"/>
              <a:t>pre-defined datasets</a:t>
            </a:r>
            <a:r>
              <a:rPr lang="en-IN" dirty="0"/>
              <a:t> and </a:t>
            </a:r>
            <a:r>
              <a:rPr lang="en-IN" b="1" dirty="0"/>
              <a:t>custom datasets</a:t>
            </a:r>
            <a:r>
              <a:rPr lang="en-IN" dirty="0"/>
              <a:t>. It highlights popular datasets available on the platform and the flexibility to upload custom datasets. Below is a detailed explanation:</a:t>
            </a:r>
          </a:p>
          <a:p>
            <a:r>
              <a:rPr lang="en-IN" b="1" dirty="0"/>
              <a:t>1. Pre-defined Datasets</a:t>
            </a:r>
          </a:p>
          <a:p>
            <a:r>
              <a:rPr lang="en-IN" dirty="0"/>
              <a:t>Hugging Face offers a rich repository of pre-defined datasets optimized for various machine learning tasks across NLP, computer vision, and speech recognition. Some notable datasets include:</a:t>
            </a:r>
          </a:p>
          <a:p>
            <a:r>
              <a:rPr lang="en-IN" b="1" dirty="0" err="1"/>
              <a:t>SQuAD</a:t>
            </a:r>
            <a:r>
              <a:rPr lang="en-IN" b="1" dirty="0"/>
              <a:t> (Stanford Question Answering Dataset)</a:t>
            </a:r>
          </a:p>
          <a:p>
            <a:pPr>
              <a:buFont typeface="Arial" panose="020B0604020202020204" pitchFamily="34" charset="0"/>
              <a:buChar char="•"/>
            </a:pPr>
            <a:r>
              <a:rPr lang="en-IN" b="1" dirty="0"/>
              <a:t>Purpose</a:t>
            </a:r>
            <a:r>
              <a:rPr lang="en-IN" dirty="0"/>
              <a:t>: Used for question-answering tasks.</a:t>
            </a:r>
          </a:p>
          <a:p>
            <a:pPr>
              <a:buFont typeface="Arial" panose="020B0604020202020204" pitchFamily="34" charset="0"/>
              <a:buChar char="•"/>
            </a:pPr>
            <a:r>
              <a:rPr lang="en-IN" b="1" dirty="0"/>
              <a:t>Example Use Case</a:t>
            </a:r>
            <a:r>
              <a:rPr lang="en-IN" dirty="0"/>
              <a:t>: Extracting specific answers from a passage of text based on a query.</a:t>
            </a:r>
          </a:p>
          <a:p>
            <a:pPr>
              <a:buFont typeface="Arial" panose="020B0604020202020204" pitchFamily="34" charset="0"/>
              <a:buChar char="•"/>
            </a:pPr>
            <a:r>
              <a:rPr lang="en-IN" b="1" dirty="0"/>
              <a:t>Application</a:t>
            </a:r>
            <a:r>
              <a:rPr lang="en-IN" dirty="0"/>
              <a:t>: Building conversational AI systems or information retrieval tools.</a:t>
            </a:r>
          </a:p>
          <a:p>
            <a:r>
              <a:rPr lang="en-IN" b="1" dirty="0"/>
              <a:t>GLUE (General Language Understanding Evaluation)</a:t>
            </a:r>
          </a:p>
          <a:p>
            <a:pPr>
              <a:buFont typeface="Arial" panose="020B0604020202020204" pitchFamily="34" charset="0"/>
              <a:buChar char="•"/>
            </a:pPr>
            <a:r>
              <a:rPr lang="en-IN" b="1" dirty="0"/>
              <a:t>Purpose</a:t>
            </a:r>
            <a:r>
              <a:rPr lang="en-IN" dirty="0"/>
              <a:t>: A benchmark collection of datasets to evaluate NLP models on a variety of tasks.</a:t>
            </a:r>
          </a:p>
          <a:p>
            <a:pPr>
              <a:buFont typeface="Arial" panose="020B0604020202020204" pitchFamily="34" charset="0"/>
              <a:buChar char="•"/>
            </a:pPr>
            <a:r>
              <a:rPr lang="en-IN" b="1" dirty="0"/>
              <a:t>Tasks Covered</a:t>
            </a:r>
            <a:r>
              <a:rPr lang="en-IN" dirty="0"/>
              <a:t>:</a:t>
            </a:r>
          </a:p>
          <a:p>
            <a:pPr marL="742950" lvl="1" indent="-285750">
              <a:buFont typeface="Arial" panose="020B0604020202020204" pitchFamily="34" charset="0"/>
              <a:buChar char="•"/>
            </a:pPr>
            <a:r>
              <a:rPr lang="en-IN" dirty="0"/>
              <a:t>Text classification.</a:t>
            </a:r>
          </a:p>
          <a:p>
            <a:pPr marL="742950" lvl="1" indent="-285750">
              <a:buFont typeface="Arial" panose="020B0604020202020204" pitchFamily="34" charset="0"/>
              <a:buChar char="•"/>
            </a:pPr>
            <a:r>
              <a:rPr lang="en-IN" dirty="0"/>
              <a:t>Sentence similarity.</a:t>
            </a:r>
          </a:p>
          <a:p>
            <a:pPr marL="742950" lvl="1" indent="-285750">
              <a:buFont typeface="Arial" panose="020B0604020202020204" pitchFamily="34" charset="0"/>
              <a:buChar char="•"/>
            </a:pPr>
            <a:r>
              <a:rPr lang="en-IN" dirty="0"/>
              <a:t>Natural language inference.</a:t>
            </a:r>
          </a:p>
          <a:p>
            <a:pPr>
              <a:buFont typeface="Arial" panose="020B0604020202020204" pitchFamily="34" charset="0"/>
              <a:buChar char="•"/>
            </a:pPr>
            <a:r>
              <a:rPr lang="en-IN" b="1" dirty="0"/>
              <a:t>Application</a:t>
            </a:r>
            <a:r>
              <a:rPr lang="en-IN" dirty="0"/>
              <a:t>: Testing and comparing model performance across diverse NLP tasks.</a:t>
            </a:r>
          </a:p>
          <a:p>
            <a:r>
              <a:rPr lang="en-IN" b="1" dirty="0"/>
              <a:t>IMDB</a:t>
            </a:r>
          </a:p>
          <a:p>
            <a:pPr>
              <a:buFont typeface="Arial" panose="020B0604020202020204" pitchFamily="34" charset="0"/>
              <a:buChar char="•"/>
            </a:pPr>
            <a:r>
              <a:rPr lang="en-IN" b="1" dirty="0"/>
              <a:t>Purpose</a:t>
            </a:r>
            <a:r>
              <a:rPr lang="en-IN" dirty="0"/>
              <a:t>: A dataset used for sentiment analysis of movie reviews.</a:t>
            </a:r>
          </a:p>
          <a:p>
            <a:pPr>
              <a:buFont typeface="Arial" panose="020B0604020202020204" pitchFamily="34" charset="0"/>
              <a:buChar char="•"/>
            </a:pPr>
            <a:r>
              <a:rPr lang="en-IN" b="1" dirty="0"/>
              <a:t>Example Use Case</a:t>
            </a:r>
            <a:r>
              <a:rPr lang="en-IN" dirty="0"/>
              <a:t>: Classifying reviews as positive or negative.</a:t>
            </a:r>
          </a:p>
          <a:p>
            <a:pPr>
              <a:buFont typeface="Arial" panose="020B0604020202020204" pitchFamily="34" charset="0"/>
              <a:buChar char="•"/>
            </a:pPr>
            <a:r>
              <a:rPr lang="en-IN" b="1" dirty="0"/>
              <a:t>Application</a:t>
            </a:r>
            <a:r>
              <a:rPr lang="en-IN" dirty="0"/>
              <a:t>: Understanding customer feedback or building sentiment analysis tools.</a:t>
            </a:r>
          </a:p>
          <a:p>
            <a:r>
              <a:rPr lang="en-IN" b="1" dirty="0"/>
              <a:t>COCO (Common Objects in Context)</a:t>
            </a:r>
          </a:p>
          <a:p>
            <a:pPr>
              <a:buFont typeface="Arial" panose="020B0604020202020204" pitchFamily="34" charset="0"/>
              <a:buChar char="•"/>
            </a:pPr>
            <a:r>
              <a:rPr lang="en-IN" b="1" dirty="0"/>
              <a:t>Purpose</a:t>
            </a:r>
            <a:r>
              <a:rPr lang="en-IN" dirty="0"/>
              <a:t>: An image dataset for classification and object detection tasks.</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Annotated images with objects in various contexts.</a:t>
            </a:r>
          </a:p>
          <a:p>
            <a:pPr marL="742950" lvl="1" indent="-285750">
              <a:buFont typeface="Arial" panose="020B0604020202020204" pitchFamily="34" charset="0"/>
              <a:buChar char="•"/>
            </a:pPr>
            <a:r>
              <a:rPr lang="en-IN" dirty="0"/>
              <a:t>Popular for training and evaluating models for computer vision.</a:t>
            </a:r>
          </a:p>
          <a:p>
            <a:pPr>
              <a:buFont typeface="Arial" panose="020B0604020202020204" pitchFamily="34" charset="0"/>
              <a:buChar char="•"/>
            </a:pPr>
            <a:r>
              <a:rPr lang="en-IN" b="1" dirty="0"/>
              <a:t>Application</a:t>
            </a:r>
            <a:r>
              <a:rPr lang="en-IN" dirty="0"/>
              <a:t>: Autonomous driving, visual recognition systems, and robotics.</a:t>
            </a:r>
          </a:p>
          <a:p>
            <a:r>
              <a:rPr lang="en-IN" b="1" dirty="0" err="1"/>
              <a:t>LibriSpeech</a:t>
            </a:r>
            <a:endParaRPr lang="en-IN" b="1" dirty="0"/>
          </a:p>
          <a:p>
            <a:pPr>
              <a:buFont typeface="Arial" panose="020B0604020202020204" pitchFamily="34" charset="0"/>
              <a:buChar char="•"/>
            </a:pPr>
            <a:r>
              <a:rPr lang="en-IN" b="1" dirty="0"/>
              <a:t>Purpose</a:t>
            </a:r>
            <a:r>
              <a:rPr lang="en-IN" dirty="0"/>
              <a:t>: A dataset for speech recognition tasks.</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Contains audio recordings with corresponding transcriptions.</a:t>
            </a:r>
          </a:p>
          <a:p>
            <a:pPr marL="742950" lvl="1" indent="-285750">
              <a:buFont typeface="Arial" panose="020B0604020202020204" pitchFamily="34" charset="0"/>
              <a:buChar char="•"/>
            </a:pPr>
            <a:r>
              <a:rPr lang="en-IN" dirty="0"/>
              <a:t>Supports training and evaluating automatic speech recognition (ASR) models.</a:t>
            </a:r>
          </a:p>
          <a:p>
            <a:pPr>
              <a:buFont typeface="Arial" panose="020B0604020202020204" pitchFamily="34" charset="0"/>
              <a:buChar char="•"/>
            </a:pPr>
            <a:r>
              <a:rPr lang="en-IN" b="1" dirty="0"/>
              <a:t>Application</a:t>
            </a:r>
            <a:r>
              <a:rPr lang="en-IN" dirty="0"/>
              <a:t>: Voice assistants, transcription services, and accessibility tools.</a:t>
            </a:r>
          </a:p>
          <a:p>
            <a:r>
              <a:rPr lang="en-IN" b="1" dirty="0"/>
              <a:t>2. Custom Datasets</a:t>
            </a:r>
          </a:p>
          <a:p>
            <a:pPr>
              <a:buFont typeface="Arial" panose="020B0604020202020204" pitchFamily="34" charset="0"/>
              <a:buChar char="•"/>
            </a:pPr>
            <a:r>
              <a:rPr lang="en-IN" b="1" dirty="0"/>
              <a:t>Flexibility</a:t>
            </a:r>
            <a:r>
              <a:rPr lang="en-IN" dirty="0"/>
              <a:t>:</a:t>
            </a:r>
          </a:p>
          <a:p>
            <a:pPr marL="742950" lvl="1" indent="-285750">
              <a:buFont typeface="Arial" panose="020B0604020202020204" pitchFamily="34" charset="0"/>
              <a:buChar char="•"/>
            </a:pPr>
            <a:r>
              <a:rPr lang="en-IN" dirty="0"/>
              <a:t>Hugging Face allows users to upload and share their custom datasets.</a:t>
            </a:r>
          </a:p>
          <a:p>
            <a:pPr marL="742950" lvl="1" indent="-285750">
              <a:buFont typeface="Arial" panose="020B0604020202020204" pitchFamily="34" charset="0"/>
              <a:buChar char="•"/>
            </a:pPr>
            <a:r>
              <a:rPr lang="en-IN" dirty="0"/>
              <a:t>Custom datasets can be used to fine-tune pre-trained models for domain-specific tasks.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Fine-tuning models on proprietary or niche datasets for specialized use cases (e.g., legal, medical, or industry-specific data).</a:t>
            </a:r>
          </a:p>
          <a:p>
            <a:r>
              <a:rPr lang="en-IN" b="1" dirty="0"/>
              <a:t>3. Key Takeaways</a:t>
            </a:r>
          </a:p>
          <a:p>
            <a:pPr>
              <a:buFont typeface="Arial" panose="020B0604020202020204" pitchFamily="34" charset="0"/>
              <a:buChar char="•"/>
            </a:pPr>
            <a:r>
              <a:rPr lang="en-IN" b="1" dirty="0"/>
              <a:t>Rich Pre-defined Datasets</a:t>
            </a:r>
            <a:r>
              <a:rPr lang="en-IN" dirty="0"/>
              <a:t>: Hugging Face provides access to widely used datasets across domains, simplifying the process of model training and evaluation.</a:t>
            </a:r>
          </a:p>
          <a:p>
            <a:pPr>
              <a:buFont typeface="Arial" panose="020B0604020202020204" pitchFamily="34" charset="0"/>
              <a:buChar char="•"/>
            </a:pPr>
            <a:r>
              <a:rPr lang="en-IN" b="1" dirty="0"/>
              <a:t>Customizability</a:t>
            </a:r>
            <a:r>
              <a:rPr lang="en-IN" dirty="0"/>
              <a:t>: Users can leverage their unique datasets to adapt models to specific needs.</a:t>
            </a:r>
          </a:p>
          <a:p>
            <a:pPr>
              <a:buFont typeface="Arial" panose="020B0604020202020204" pitchFamily="34" charset="0"/>
              <a:buChar char="•"/>
            </a:pPr>
            <a:r>
              <a:rPr lang="en-IN" b="1" dirty="0"/>
              <a:t>Collaboration</a:t>
            </a:r>
            <a:r>
              <a:rPr lang="en-IN" dirty="0"/>
              <a:t>: Datasets shared on the platform foster a collaborative and community-driven approach to AI development.</a:t>
            </a:r>
          </a:p>
          <a:p>
            <a:r>
              <a:rPr lang="en-IN" b="1" dirty="0"/>
              <a:t>4. Practical Applications</a:t>
            </a:r>
          </a:p>
          <a:p>
            <a:pPr>
              <a:buFont typeface="Arial" panose="020B0604020202020204" pitchFamily="34" charset="0"/>
              <a:buChar char="•"/>
            </a:pPr>
            <a:r>
              <a:rPr lang="en-IN" b="1" dirty="0" err="1"/>
              <a:t>SQuAD</a:t>
            </a:r>
            <a:r>
              <a:rPr lang="en-IN" dirty="0"/>
              <a:t>: Building a knowledge-based chatbot.</a:t>
            </a:r>
          </a:p>
          <a:p>
            <a:pPr>
              <a:buFont typeface="Arial" panose="020B0604020202020204" pitchFamily="34" charset="0"/>
              <a:buChar char="•"/>
            </a:pPr>
            <a:r>
              <a:rPr lang="en-IN" b="1" dirty="0"/>
              <a:t>IMDB</a:t>
            </a:r>
            <a:r>
              <a:rPr lang="en-IN" dirty="0"/>
              <a:t>: </a:t>
            </a:r>
            <a:r>
              <a:rPr lang="en-IN" dirty="0" err="1"/>
              <a:t>Analyzing</a:t>
            </a:r>
            <a:r>
              <a:rPr lang="en-IN" dirty="0"/>
              <a:t> customer sentiments in e-commerce reviews.</a:t>
            </a:r>
          </a:p>
          <a:p>
            <a:pPr>
              <a:buFont typeface="Arial" panose="020B0604020202020204" pitchFamily="34" charset="0"/>
              <a:buChar char="•"/>
            </a:pPr>
            <a:r>
              <a:rPr lang="en-IN" b="1" dirty="0"/>
              <a:t>COCO</a:t>
            </a:r>
            <a:r>
              <a:rPr lang="en-IN" dirty="0"/>
              <a:t>: Training models for object detection in surveillance systems.</a:t>
            </a:r>
          </a:p>
          <a:p>
            <a:pPr>
              <a:buFont typeface="Arial" panose="020B0604020202020204" pitchFamily="34" charset="0"/>
              <a:buChar char="•"/>
            </a:pPr>
            <a:r>
              <a:rPr lang="en-IN" b="1" dirty="0" err="1"/>
              <a:t>LibriSpeech</a:t>
            </a:r>
            <a:r>
              <a:rPr lang="en-IN" dirty="0"/>
              <a:t>: Developing ASR for transcription services.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25</a:t>
            </a:fld>
            <a:endParaRPr lang="en-IN" altLang="en-US"/>
          </a:p>
        </p:txBody>
      </p:sp>
    </p:spTree>
    <p:extLst>
      <p:ext uri="{BB962C8B-B14F-4D97-AF65-F5344CB8AC3E}">
        <p14:creationId xmlns:p14="http://schemas.microsoft.com/office/powerpoint/2010/main" val="2439976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explains the interaction between </a:t>
            </a:r>
            <a:r>
              <a:rPr lang="en-IN" b="1" dirty="0"/>
              <a:t>tasks</a:t>
            </a:r>
            <a:r>
              <a:rPr lang="en-IN" dirty="0"/>
              <a:t>, </a:t>
            </a:r>
            <a:r>
              <a:rPr lang="en-IN" b="1" dirty="0"/>
              <a:t>models</a:t>
            </a:r>
            <a:r>
              <a:rPr lang="en-IN" dirty="0"/>
              <a:t>, and </a:t>
            </a:r>
            <a:r>
              <a:rPr lang="en-IN" b="1" dirty="0"/>
              <a:t>datasets</a:t>
            </a:r>
            <a:r>
              <a:rPr lang="en-IN" dirty="0"/>
              <a:t> in the Hugging Face ecosystem, emphasizing how these components work together to enable machine learning workflows. Below is a detailed breakdown:</a:t>
            </a:r>
          </a:p>
          <a:p>
            <a:r>
              <a:rPr lang="en-IN" b="1" dirty="0"/>
              <a:t>1. Tasks</a:t>
            </a:r>
          </a:p>
          <a:p>
            <a:pPr>
              <a:buFont typeface="Arial" panose="020B0604020202020204" pitchFamily="34" charset="0"/>
              <a:buChar char="•"/>
            </a:pPr>
            <a:r>
              <a:rPr lang="en-IN" b="1" dirty="0"/>
              <a:t>Definition</a:t>
            </a:r>
            <a:r>
              <a:rPr lang="en-IN" dirty="0"/>
              <a:t>: Tasks represent the </a:t>
            </a:r>
            <a:r>
              <a:rPr lang="en-IN" b="1" dirty="0"/>
              <a:t>objective or problem</a:t>
            </a:r>
            <a:r>
              <a:rPr lang="en-IN" dirty="0"/>
              <a:t> you aim to solve using machine learning.</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Text Classification</a:t>
            </a:r>
            <a:r>
              <a:rPr lang="en-IN" dirty="0"/>
              <a:t>: Categorizing text into predefined categories (e.g., spam detection, sentiment analysis).</a:t>
            </a:r>
          </a:p>
          <a:p>
            <a:pPr marL="742950" lvl="1" indent="-285750">
              <a:buFont typeface="Arial" panose="020B0604020202020204" pitchFamily="34" charset="0"/>
              <a:buChar char="•"/>
            </a:pPr>
            <a:r>
              <a:rPr lang="en-IN" b="1" dirty="0"/>
              <a:t>Translation</a:t>
            </a:r>
            <a:r>
              <a:rPr lang="en-IN" dirty="0"/>
              <a:t>: Converting text from one language to another.</a:t>
            </a:r>
          </a:p>
          <a:p>
            <a:pPr marL="742950" lvl="1" indent="-285750">
              <a:buFont typeface="Arial" panose="020B0604020202020204" pitchFamily="34" charset="0"/>
              <a:buChar char="•"/>
            </a:pPr>
            <a:r>
              <a:rPr lang="en-IN" b="1" dirty="0"/>
              <a:t>Speech Recognition</a:t>
            </a:r>
            <a:r>
              <a:rPr lang="en-IN" dirty="0"/>
              <a:t>: Converting spoken language into written text.</a:t>
            </a:r>
          </a:p>
          <a:p>
            <a:pPr>
              <a:buFont typeface="Arial" panose="020B0604020202020204" pitchFamily="34" charset="0"/>
              <a:buChar char="•"/>
            </a:pPr>
            <a:r>
              <a:rPr lang="en-IN" b="1" dirty="0"/>
              <a:t>Role</a:t>
            </a:r>
            <a:r>
              <a:rPr lang="en-IN" dirty="0"/>
              <a:t>:</a:t>
            </a:r>
          </a:p>
          <a:p>
            <a:pPr marL="742950" lvl="1" indent="-285750">
              <a:buFont typeface="Arial" panose="020B0604020202020204" pitchFamily="34" charset="0"/>
              <a:buChar char="•"/>
            </a:pPr>
            <a:r>
              <a:rPr lang="en-IN" dirty="0"/>
              <a:t>Tasks define the goal and guide the choice of model and dataset.</a:t>
            </a:r>
          </a:p>
          <a:p>
            <a:r>
              <a:rPr lang="en-IN" b="1" dirty="0"/>
              <a:t>2. Models</a:t>
            </a:r>
          </a:p>
          <a:p>
            <a:pPr>
              <a:buFont typeface="Arial" panose="020B0604020202020204" pitchFamily="34" charset="0"/>
              <a:buChar char="•"/>
            </a:pPr>
            <a:r>
              <a:rPr lang="en-IN" b="1" dirty="0"/>
              <a:t>Definition</a:t>
            </a:r>
            <a:r>
              <a:rPr lang="en-IN" dirty="0"/>
              <a:t>: Models are the </a:t>
            </a:r>
            <a:r>
              <a:rPr lang="en-IN" b="1" dirty="0"/>
              <a:t>algorithms</a:t>
            </a:r>
            <a:r>
              <a:rPr lang="en-IN" dirty="0"/>
              <a:t>—either pre-trained or fine-tuned—that perform the tasks.</a:t>
            </a:r>
          </a:p>
          <a:p>
            <a:pPr>
              <a:buFont typeface="Arial" panose="020B0604020202020204" pitchFamily="34" charset="0"/>
              <a:buChar char="•"/>
            </a:pPr>
            <a:r>
              <a:rPr lang="en-IN" b="1" dirty="0"/>
              <a:t>Types</a:t>
            </a:r>
            <a:r>
              <a:rPr lang="en-IN" dirty="0"/>
              <a:t>:</a:t>
            </a:r>
          </a:p>
          <a:p>
            <a:pPr marL="742950" lvl="1" indent="-285750">
              <a:buFont typeface="Arial" panose="020B0604020202020204" pitchFamily="34" charset="0"/>
              <a:buChar char="•"/>
            </a:pPr>
            <a:r>
              <a:rPr lang="en-IN" b="1" dirty="0"/>
              <a:t>Pre-trained Models</a:t>
            </a:r>
            <a:r>
              <a:rPr lang="en-IN" dirty="0"/>
              <a:t>: General-purpose models trained on large datasets (e.g., BERT, GPT).</a:t>
            </a:r>
          </a:p>
          <a:p>
            <a:pPr marL="742950" lvl="1" indent="-285750">
              <a:buFont typeface="Arial" panose="020B0604020202020204" pitchFamily="34" charset="0"/>
              <a:buChar char="•"/>
            </a:pPr>
            <a:r>
              <a:rPr lang="en-IN" b="1" dirty="0"/>
              <a:t>Fine-tuned Models</a:t>
            </a:r>
            <a:r>
              <a:rPr lang="en-IN" dirty="0"/>
              <a:t>: Adapted from pre-trained models to handle specific tasks or domains using additional training on specialized datasets.</a:t>
            </a:r>
          </a:p>
          <a:p>
            <a:pPr>
              <a:buFont typeface="Arial" panose="020B0604020202020204" pitchFamily="34" charset="0"/>
              <a:buChar char="•"/>
            </a:pPr>
            <a:r>
              <a:rPr lang="en-IN" b="1" dirty="0"/>
              <a:t>Role</a:t>
            </a:r>
            <a:r>
              <a:rPr lang="en-IN" dirty="0"/>
              <a:t>:</a:t>
            </a:r>
          </a:p>
          <a:p>
            <a:pPr marL="742950" lvl="1" indent="-285750">
              <a:buFont typeface="Arial" panose="020B0604020202020204" pitchFamily="34" charset="0"/>
              <a:buChar char="•"/>
            </a:pPr>
            <a:r>
              <a:rPr lang="en-IN" dirty="0"/>
              <a:t>Models process the input data and generate predictions or outputs tailored to the task.</a:t>
            </a:r>
          </a:p>
          <a:p>
            <a:r>
              <a:rPr lang="en-IN" b="1" dirty="0"/>
              <a:t>3. Datasets</a:t>
            </a:r>
          </a:p>
          <a:p>
            <a:pPr>
              <a:buFont typeface="Arial" panose="020B0604020202020204" pitchFamily="34" charset="0"/>
              <a:buChar char="•"/>
            </a:pPr>
            <a:r>
              <a:rPr lang="en-IN" b="1" dirty="0"/>
              <a:t>Definition</a:t>
            </a:r>
            <a:r>
              <a:rPr lang="en-IN" dirty="0"/>
              <a:t>: Datasets provide the </a:t>
            </a:r>
            <a:r>
              <a:rPr lang="en-IN" b="1" dirty="0"/>
              <a:t>training and evaluation data</a:t>
            </a:r>
            <a:r>
              <a:rPr lang="en-IN" dirty="0"/>
              <a:t> required for models to learn or validate their performance.</a:t>
            </a:r>
          </a:p>
          <a:p>
            <a:pPr>
              <a:buFont typeface="Arial" panose="020B0604020202020204" pitchFamily="34" charset="0"/>
              <a:buChar char="•"/>
            </a:pPr>
            <a:r>
              <a:rPr lang="en-IN" b="1" dirty="0"/>
              <a:t>Types</a:t>
            </a:r>
            <a:r>
              <a:rPr lang="en-IN" dirty="0"/>
              <a:t>:</a:t>
            </a:r>
          </a:p>
          <a:p>
            <a:pPr marL="742950" lvl="1" indent="-285750">
              <a:buFont typeface="Arial" panose="020B0604020202020204" pitchFamily="34" charset="0"/>
              <a:buChar char="•"/>
            </a:pPr>
            <a:r>
              <a:rPr lang="en-IN" b="1" dirty="0"/>
              <a:t>Training Data</a:t>
            </a:r>
            <a:r>
              <a:rPr lang="en-IN" dirty="0"/>
              <a:t>: Used to train the model.</a:t>
            </a:r>
          </a:p>
          <a:p>
            <a:pPr marL="742950" lvl="1" indent="-285750">
              <a:buFont typeface="Arial" panose="020B0604020202020204" pitchFamily="34" charset="0"/>
              <a:buChar char="•"/>
            </a:pPr>
            <a:r>
              <a:rPr lang="en-IN" b="1" dirty="0"/>
              <a:t>Validation Data</a:t>
            </a:r>
            <a:r>
              <a:rPr lang="en-IN" dirty="0"/>
              <a:t>: Used to fine-tune and optimize the model.</a:t>
            </a:r>
          </a:p>
          <a:p>
            <a:pPr marL="742950" lvl="1" indent="-285750">
              <a:buFont typeface="Arial" panose="020B0604020202020204" pitchFamily="34" charset="0"/>
              <a:buChar char="•"/>
            </a:pPr>
            <a:r>
              <a:rPr lang="en-IN" b="1" dirty="0"/>
              <a:t>Test Data</a:t>
            </a:r>
            <a:r>
              <a:rPr lang="en-IN" dirty="0"/>
              <a:t>: Used to evaluate the model's accuracy and generalization.</a:t>
            </a:r>
          </a:p>
          <a:p>
            <a:pPr>
              <a:buFont typeface="Arial" panose="020B0604020202020204" pitchFamily="34" charset="0"/>
              <a:buChar char="•"/>
            </a:pPr>
            <a:r>
              <a:rPr lang="en-IN" b="1" dirty="0"/>
              <a:t>Role</a:t>
            </a:r>
            <a:r>
              <a:rPr lang="en-IN" dirty="0"/>
              <a:t>:</a:t>
            </a:r>
          </a:p>
          <a:p>
            <a:pPr marL="742950" lvl="1" indent="-285750">
              <a:buFont typeface="Arial" panose="020B0604020202020204" pitchFamily="34" charset="0"/>
              <a:buChar char="•"/>
            </a:pPr>
            <a:r>
              <a:rPr lang="en-IN" dirty="0"/>
              <a:t>Datasets supply the examples and labels necessary for models to learn patterns and relationships.</a:t>
            </a:r>
          </a:p>
          <a:p>
            <a:r>
              <a:rPr lang="en-IN" b="1" dirty="0"/>
              <a:t>4. Interaction Between Components</a:t>
            </a:r>
          </a:p>
          <a:p>
            <a:pPr>
              <a:buFont typeface="Arial" panose="020B0604020202020204" pitchFamily="34" charset="0"/>
              <a:buChar char="•"/>
            </a:pPr>
            <a:r>
              <a:rPr lang="en-IN" b="1" dirty="0"/>
              <a:t>Step 1</a:t>
            </a:r>
            <a:r>
              <a:rPr lang="en-IN" dirty="0"/>
              <a:t>: Define the </a:t>
            </a:r>
            <a:r>
              <a:rPr lang="en-IN" b="1" dirty="0"/>
              <a:t>Task</a:t>
            </a:r>
            <a:r>
              <a:rPr lang="en-IN" dirty="0"/>
              <a:t> (e.g., "Translate English text to French").</a:t>
            </a:r>
          </a:p>
          <a:p>
            <a:pPr>
              <a:buFont typeface="Arial" panose="020B0604020202020204" pitchFamily="34" charset="0"/>
              <a:buChar char="•"/>
            </a:pPr>
            <a:r>
              <a:rPr lang="en-IN" b="1" dirty="0"/>
              <a:t>Step 2</a:t>
            </a:r>
            <a:r>
              <a:rPr lang="en-IN" dirty="0"/>
              <a:t>: Select or fine-tune a suitable </a:t>
            </a:r>
            <a:r>
              <a:rPr lang="en-IN" b="1" dirty="0"/>
              <a:t>Model</a:t>
            </a:r>
            <a:r>
              <a:rPr lang="en-IN" dirty="0"/>
              <a:t> (e.g., </a:t>
            </a:r>
            <a:r>
              <a:rPr lang="en-IN" dirty="0" err="1"/>
              <a:t>MarianMT</a:t>
            </a:r>
            <a:r>
              <a:rPr lang="en-IN" dirty="0"/>
              <a:t> for translation).</a:t>
            </a:r>
          </a:p>
          <a:p>
            <a:pPr>
              <a:buFont typeface="Arial" panose="020B0604020202020204" pitchFamily="34" charset="0"/>
              <a:buChar char="•"/>
            </a:pPr>
            <a:r>
              <a:rPr lang="en-IN" b="1" dirty="0"/>
              <a:t>Step 3</a:t>
            </a:r>
            <a:r>
              <a:rPr lang="en-IN" dirty="0"/>
              <a:t>: Provide the appropriate </a:t>
            </a:r>
            <a:r>
              <a:rPr lang="en-IN" b="1" dirty="0"/>
              <a:t>Dataset</a:t>
            </a:r>
            <a:r>
              <a:rPr lang="en-IN" dirty="0"/>
              <a:t> (e.g., a parallel corpus of English-French text) for training, fine-tuning, or evaluation.</a:t>
            </a:r>
          </a:p>
          <a:p>
            <a:r>
              <a:rPr lang="en-IN" b="1" dirty="0"/>
              <a:t>5. Practical Workflow Example</a:t>
            </a:r>
          </a:p>
          <a:p>
            <a:pPr>
              <a:buFont typeface="Arial" panose="020B0604020202020204" pitchFamily="34" charset="0"/>
              <a:buChar char="•"/>
            </a:pPr>
            <a:r>
              <a:rPr lang="en-IN" b="1" dirty="0"/>
              <a:t>Task</a:t>
            </a:r>
            <a:r>
              <a:rPr lang="en-IN" dirty="0"/>
              <a:t>: Sentiment Analysis (categorizing text as positive or negative).</a:t>
            </a:r>
          </a:p>
          <a:p>
            <a:pPr>
              <a:buFont typeface="Arial" panose="020B0604020202020204" pitchFamily="34" charset="0"/>
              <a:buChar char="•"/>
            </a:pPr>
            <a:r>
              <a:rPr lang="en-IN" b="1" dirty="0"/>
              <a:t>Model</a:t>
            </a:r>
            <a:r>
              <a:rPr lang="en-IN" dirty="0"/>
              <a:t>: BERT fine-tuned on sentiment datasets.</a:t>
            </a:r>
          </a:p>
          <a:p>
            <a:pPr>
              <a:buFont typeface="Arial" panose="020B0604020202020204" pitchFamily="34" charset="0"/>
              <a:buChar char="•"/>
            </a:pPr>
            <a:r>
              <a:rPr lang="en-IN" b="1" dirty="0"/>
              <a:t>Dataset</a:t>
            </a:r>
            <a:r>
              <a:rPr lang="en-IN" dirty="0"/>
              <a:t>: IMDB reviews </a:t>
            </a:r>
            <a:r>
              <a:rPr lang="en-IN" dirty="0" err="1"/>
              <a:t>labeled</a:t>
            </a:r>
            <a:r>
              <a:rPr lang="en-IN" dirty="0"/>
              <a:t> as positive or negative.</a:t>
            </a:r>
          </a:p>
          <a:p>
            <a:pPr>
              <a:buFont typeface="Arial" panose="020B0604020202020204" pitchFamily="34" charset="0"/>
              <a:buChar char="•"/>
            </a:pPr>
            <a:r>
              <a:rPr lang="en-IN" b="1" dirty="0"/>
              <a:t>Interaction</a:t>
            </a:r>
            <a:r>
              <a:rPr lang="en-IN" dirty="0"/>
              <a:t>:</a:t>
            </a:r>
          </a:p>
          <a:p>
            <a:pPr marL="742950" lvl="1" indent="-285750">
              <a:buFont typeface="Arial" panose="020B0604020202020204" pitchFamily="34" charset="0"/>
              <a:buChar char="•"/>
            </a:pPr>
            <a:r>
              <a:rPr lang="en-IN" dirty="0"/>
              <a:t>The task determines the model and dataset requirements.</a:t>
            </a:r>
          </a:p>
          <a:p>
            <a:pPr marL="742950" lvl="1" indent="-285750">
              <a:buFont typeface="Arial" panose="020B0604020202020204" pitchFamily="34" charset="0"/>
              <a:buChar char="•"/>
            </a:pPr>
            <a:r>
              <a:rPr lang="en-IN" dirty="0"/>
              <a:t>The dataset trains or fine-tunes the model to understand and predict sentiments.</a:t>
            </a:r>
          </a:p>
          <a:p>
            <a:pPr marL="742950" lvl="1" indent="-285750">
              <a:buFont typeface="Arial" panose="020B0604020202020204" pitchFamily="34" charset="0"/>
              <a:buChar char="•"/>
            </a:pPr>
            <a:r>
              <a:rPr lang="en-IN" dirty="0"/>
              <a:t>The model evaluates new inputs and provides outputs (e.g., "Positive" sentiment).</a:t>
            </a:r>
          </a:p>
          <a:p>
            <a:r>
              <a:rPr lang="en-IN" b="1" dirty="0"/>
              <a:t>Key Takeaway</a:t>
            </a:r>
          </a:p>
          <a:p>
            <a:pPr>
              <a:buFont typeface="Arial" panose="020B0604020202020204" pitchFamily="34" charset="0"/>
              <a:buChar char="•"/>
            </a:pPr>
            <a:r>
              <a:rPr lang="en-IN" dirty="0"/>
              <a:t>Tasks define the problem, models execute the solution, and datasets provide the foundation for learning and evaluation.</a:t>
            </a:r>
          </a:p>
          <a:p>
            <a:pPr>
              <a:buFont typeface="Arial" panose="020B0604020202020204" pitchFamily="34" charset="0"/>
              <a:buChar char="•"/>
            </a:pPr>
            <a:r>
              <a:rPr lang="en-IN" dirty="0"/>
              <a:t>A seamless interaction between these components is critical for efficient machine learning development.</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26</a:t>
            </a:fld>
            <a:endParaRPr lang="en-IN" altLang="en-US"/>
          </a:p>
        </p:txBody>
      </p:sp>
    </p:spTree>
    <p:extLst>
      <p:ext uri="{BB962C8B-B14F-4D97-AF65-F5344CB8AC3E}">
        <p14:creationId xmlns:p14="http://schemas.microsoft.com/office/powerpoint/2010/main" val="100786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outlines a simple </a:t>
            </a:r>
            <a:r>
              <a:rPr lang="en-IN" b="1" dirty="0"/>
              <a:t>workflow example</a:t>
            </a:r>
            <a:r>
              <a:rPr lang="en-IN" dirty="0"/>
              <a:t> using Hugging Face's ecosystem, highlighting the step-by-step process of solving a machine learning problem. Below is a detailed breakdown of each step:</a:t>
            </a:r>
          </a:p>
          <a:p>
            <a:r>
              <a:rPr lang="en-IN" b="1" dirty="0"/>
              <a:t>1. Task Selection</a:t>
            </a:r>
          </a:p>
          <a:p>
            <a:pPr>
              <a:buFont typeface="Arial" panose="020B0604020202020204" pitchFamily="34" charset="0"/>
              <a:buChar char="•"/>
            </a:pPr>
            <a:r>
              <a:rPr lang="en-IN" b="1" dirty="0"/>
              <a:t>Definition</a:t>
            </a:r>
            <a:r>
              <a:rPr lang="en-IN" dirty="0"/>
              <a:t>: Identify the task you want to perform.</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Task: </a:t>
            </a:r>
            <a:r>
              <a:rPr lang="en-IN" b="1" dirty="0"/>
              <a:t>Sentiment Analysis</a:t>
            </a:r>
            <a:r>
              <a:rPr lang="en-IN" dirty="0"/>
              <a:t>.</a:t>
            </a:r>
          </a:p>
          <a:p>
            <a:pPr marL="742950" lvl="1" indent="-285750">
              <a:buFont typeface="Arial" panose="020B0604020202020204" pitchFamily="34" charset="0"/>
              <a:buChar char="•"/>
            </a:pPr>
            <a:r>
              <a:rPr lang="en-IN" dirty="0"/>
              <a:t>Objective: Classify text (e.g., movie reviews) as positive or negative.</a:t>
            </a:r>
          </a:p>
          <a:p>
            <a:pPr>
              <a:buFont typeface="Arial" panose="020B0604020202020204" pitchFamily="34" charset="0"/>
              <a:buChar char="•"/>
            </a:pPr>
            <a:r>
              <a:rPr lang="en-IN" b="1" dirty="0"/>
              <a:t>Significance</a:t>
            </a:r>
            <a:r>
              <a:rPr lang="en-IN" dirty="0"/>
              <a:t>: Clearly defining the task guides the choice of models and datasets.</a:t>
            </a:r>
          </a:p>
          <a:p>
            <a:r>
              <a:rPr lang="en-IN" b="1" dirty="0"/>
              <a:t>2. Model Selection</a:t>
            </a:r>
          </a:p>
          <a:p>
            <a:pPr>
              <a:buFont typeface="Arial" panose="020B0604020202020204" pitchFamily="34" charset="0"/>
              <a:buChar char="•"/>
            </a:pPr>
            <a:r>
              <a:rPr lang="en-IN" b="1" dirty="0"/>
              <a:t>Definition</a:t>
            </a:r>
            <a:r>
              <a:rPr lang="en-IN" dirty="0"/>
              <a:t>: Choose a pre-trained or fine-tuned model from the Hugging Face Hub that is suitable for your task.</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Model: </a:t>
            </a:r>
            <a:r>
              <a:rPr lang="en-IN" b="1" dirty="0"/>
              <a:t>BERT</a:t>
            </a:r>
            <a:r>
              <a:rPr lang="en-IN" dirty="0"/>
              <a:t> (fine-tuned for sentiment analysis).</a:t>
            </a:r>
          </a:p>
          <a:p>
            <a:pPr marL="742950" lvl="1" indent="-285750">
              <a:buFont typeface="Arial" panose="020B0604020202020204" pitchFamily="34" charset="0"/>
              <a:buChar char="•"/>
            </a:pPr>
            <a:r>
              <a:rPr lang="en-IN" dirty="0"/>
              <a:t>Why BERT? It is well-suited for understanding the context of text and classifying it accurately.</a:t>
            </a:r>
          </a:p>
          <a:p>
            <a:pPr>
              <a:buFont typeface="Arial" panose="020B0604020202020204" pitchFamily="34" charset="0"/>
              <a:buChar char="•"/>
            </a:pPr>
            <a:r>
              <a:rPr lang="en-IN" b="1" dirty="0"/>
              <a:t>Significance</a:t>
            </a:r>
            <a:r>
              <a:rPr lang="en-IN" dirty="0"/>
              <a:t>: Using pre-trained models saves time and computational resources by leveraging prior training on large datasets.</a:t>
            </a:r>
          </a:p>
          <a:p>
            <a:r>
              <a:rPr lang="en-IN" b="1" dirty="0"/>
              <a:t>3. Dataset Selection</a:t>
            </a:r>
          </a:p>
          <a:p>
            <a:pPr>
              <a:buFont typeface="Arial" panose="020B0604020202020204" pitchFamily="34" charset="0"/>
              <a:buChar char="•"/>
            </a:pPr>
            <a:r>
              <a:rPr lang="en-IN" b="1" dirty="0"/>
              <a:t>Definition</a:t>
            </a:r>
            <a:r>
              <a:rPr lang="en-IN" dirty="0"/>
              <a:t>: Select a relevant dataset to train, fine-tune, or evaluate your model.</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Dataset: </a:t>
            </a:r>
            <a:r>
              <a:rPr lang="en-IN" b="1" dirty="0"/>
              <a:t>IMDB movie reviews dataset</a:t>
            </a:r>
            <a:r>
              <a:rPr lang="en-IN" dirty="0"/>
              <a:t>.</a:t>
            </a:r>
          </a:p>
          <a:p>
            <a:pPr marL="742950" lvl="1" indent="-285750">
              <a:buFont typeface="Arial" panose="020B0604020202020204" pitchFamily="34" charset="0"/>
              <a:buChar char="•"/>
            </a:pPr>
            <a:r>
              <a:rPr lang="en-IN" dirty="0"/>
              <a:t>Features: </a:t>
            </a:r>
            <a:r>
              <a:rPr lang="en-IN" dirty="0" err="1"/>
              <a:t>Labeled</a:t>
            </a:r>
            <a:r>
              <a:rPr lang="en-IN" dirty="0"/>
              <a:t> reviews (positive/negative sentiment) for training and evaluation.</a:t>
            </a:r>
          </a:p>
          <a:p>
            <a:pPr>
              <a:buFont typeface="Arial" panose="020B0604020202020204" pitchFamily="34" charset="0"/>
              <a:buChar char="•"/>
            </a:pPr>
            <a:r>
              <a:rPr lang="en-IN" b="1" dirty="0"/>
              <a:t>Significance</a:t>
            </a:r>
            <a:r>
              <a:rPr lang="en-IN" dirty="0"/>
              <a:t>: The quality and relevance of the dataset directly impact the model’s performance.</a:t>
            </a:r>
          </a:p>
          <a:p>
            <a:r>
              <a:rPr lang="en-IN" b="1" dirty="0"/>
              <a:t>4. Training or Inference</a:t>
            </a:r>
          </a:p>
          <a:p>
            <a:pPr>
              <a:buFont typeface="Arial" panose="020B0604020202020204" pitchFamily="34" charset="0"/>
              <a:buChar char="•"/>
            </a:pPr>
            <a:r>
              <a:rPr lang="en-IN" b="1" dirty="0"/>
              <a:t>Training</a:t>
            </a:r>
            <a:r>
              <a:rPr lang="en-IN" dirty="0"/>
              <a:t>:</a:t>
            </a:r>
          </a:p>
          <a:p>
            <a:pPr marL="742950" lvl="1" indent="-285750">
              <a:buFont typeface="Arial" panose="020B0604020202020204" pitchFamily="34" charset="0"/>
              <a:buChar char="•"/>
            </a:pPr>
            <a:r>
              <a:rPr lang="en-IN" dirty="0"/>
              <a:t>Fine-tune the pre-trained model using the selected dataset to adapt it for the specific task.</a:t>
            </a:r>
          </a:p>
          <a:p>
            <a:pPr marL="742950" lvl="1" indent="-285750">
              <a:buFont typeface="Arial" panose="020B0604020202020204" pitchFamily="34" charset="0"/>
              <a:buChar char="•"/>
            </a:pPr>
            <a:r>
              <a:rPr lang="en-IN" dirty="0"/>
              <a:t>Example: Train BERT on the IMDB dataset for better performance on sentiment analysis.</a:t>
            </a:r>
          </a:p>
          <a:p>
            <a:pPr>
              <a:buFont typeface="Arial" panose="020B0604020202020204" pitchFamily="34" charset="0"/>
              <a:buChar char="•"/>
            </a:pPr>
            <a:r>
              <a:rPr lang="en-IN" b="1" dirty="0"/>
              <a:t>Inference</a:t>
            </a:r>
            <a:r>
              <a:rPr lang="en-IN" dirty="0"/>
              <a:t>:</a:t>
            </a:r>
          </a:p>
          <a:p>
            <a:pPr marL="742950" lvl="1" indent="-285750">
              <a:buFont typeface="Arial" panose="020B0604020202020204" pitchFamily="34" charset="0"/>
              <a:buChar char="•"/>
            </a:pPr>
            <a:r>
              <a:rPr lang="en-IN" dirty="0"/>
              <a:t>Use the trained model to make predictions on new, unseen data.</a:t>
            </a:r>
          </a:p>
          <a:p>
            <a:pPr marL="742950" lvl="1" indent="-285750">
              <a:buFont typeface="Arial" panose="020B0604020202020204" pitchFamily="34" charset="0"/>
              <a:buChar char="•"/>
            </a:pPr>
            <a:r>
              <a:rPr lang="en-IN" dirty="0"/>
              <a:t>Example: Predict whether a movie review is positive or negative based on its content.</a:t>
            </a:r>
          </a:p>
          <a:p>
            <a:pPr>
              <a:buFont typeface="Arial" panose="020B0604020202020204" pitchFamily="34" charset="0"/>
              <a:buChar char="•"/>
            </a:pPr>
            <a:r>
              <a:rPr lang="en-IN" b="1" dirty="0"/>
              <a:t>Significance</a:t>
            </a:r>
            <a:r>
              <a:rPr lang="en-IN" dirty="0"/>
              <a:t>: This step operationalizes the model, making it usable for real-world applications.</a:t>
            </a:r>
          </a:p>
          <a:p>
            <a:r>
              <a:rPr lang="en-IN" b="1" dirty="0"/>
              <a:t>Practical Workflow</a:t>
            </a:r>
          </a:p>
          <a:p>
            <a:pPr>
              <a:buFont typeface="Arial" panose="020B0604020202020204" pitchFamily="34" charset="0"/>
              <a:buChar char="•"/>
            </a:pPr>
            <a:r>
              <a:rPr lang="en-IN" b="1" dirty="0"/>
              <a:t>Scenario</a:t>
            </a:r>
            <a:r>
              <a:rPr lang="en-IN" dirty="0"/>
              <a:t>: You want to build a sentiment analysis tool for product reviews.</a:t>
            </a:r>
          </a:p>
          <a:p>
            <a:pPr>
              <a:buFont typeface="+mj-lt"/>
              <a:buAutoNum type="arabicPeriod"/>
            </a:pPr>
            <a:r>
              <a:rPr lang="en-IN" b="1" dirty="0"/>
              <a:t>Task Selection</a:t>
            </a:r>
            <a:r>
              <a:rPr lang="en-IN" dirty="0"/>
              <a:t>: Choose the task of sentiment classification.</a:t>
            </a:r>
          </a:p>
          <a:p>
            <a:pPr>
              <a:buFont typeface="+mj-lt"/>
              <a:buAutoNum type="arabicPeriod"/>
            </a:pPr>
            <a:r>
              <a:rPr lang="en-IN" b="1" dirty="0"/>
              <a:t>Model Selection</a:t>
            </a:r>
            <a:r>
              <a:rPr lang="en-IN" dirty="0"/>
              <a:t>: Select a fine-tuned BERT model for sentiment analysis from Hugging Face Hub.</a:t>
            </a:r>
          </a:p>
          <a:p>
            <a:pPr>
              <a:buFont typeface="+mj-lt"/>
              <a:buAutoNum type="arabicPeriod"/>
            </a:pPr>
            <a:r>
              <a:rPr lang="en-IN" b="1" dirty="0"/>
              <a:t>Dataset Selection</a:t>
            </a:r>
            <a:r>
              <a:rPr lang="en-IN" dirty="0"/>
              <a:t>: Use a dataset like Amazon Reviews or IMDB for training or testing.</a:t>
            </a:r>
          </a:p>
          <a:p>
            <a:pPr>
              <a:buFont typeface="+mj-lt"/>
              <a:buAutoNum type="arabicPeriod"/>
            </a:pPr>
            <a:r>
              <a:rPr lang="en-IN" b="1" dirty="0"/>
              <a:t>Training/Inference</a:t>
            </a:r>
            <a:r>
              <a:rPr lang="en-IN" dirty="0"/>
              <a:t>:</a:t>
            </a:r>
          </a:p>
          <a:p>
            <a:pPr marL="742950" lvl="1" indent="-285750">
              <a:buFont typeface="+mj-lt"/>
              <a:buAutoNum type="arabicPeriod"/>
            </a:pPr>
            <a:r>
              <a:rPr lang="en-IN" dirty="0"/>
              <a:t>Fine-tune the BERT model on your dataset.</a:t>
            </a:r>
          </a:p>
          <a:p>
            <a:pPr marL="742950" lvl="1" indent="-285750">
              <a:buFont typeface="+mj-lt"/>
              <a:buAutoNum type="arabicPeriod"/>
            </a:pPr>
            <a:r>
              <a:rPr lang="en-IN" dirty="0"/>
              <a:t>Deploy the model to classify new reviews as positive or negative.</a:t>
            </a:r>
          </a:p>
          <a:p>
            <a:r>
              <a:rPr lang="en-IN" b="1" dirty="0"/>
              <a:t>Key Takeaways</a:t>
            </a:r>
          </a:p>
          <a:p>
            <a:pPr>
              <a:buFont typeface="Arial" panose="020B0604020202020204" pitchFamily="34" charset="0"/>
              <a:buChar char="•"/>
            </a:pPr>
            <a:r>
              <a:rPr lang="en-IN" dirty="0"/>
              <a:t>This workflow demonstrates how Hugging Face simplifies the development process by providing pre-built components for tasks, models, and datasets.</a:t>
            </a:r>
          </a:p>
          <a:p>
            <a:pPr>
              <a:buFont typeface="Arial" panose="020B0604020202020204" pitchFamily="34" charset="0"/>
              <a:buChar char="•"/>
            </a:pPr>
            <a:r>
              <a:rPr lang="en-IN" dirty="0"/>
              <a:t>Each step is modular, allowing flexibility in choosing tools and resources.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27</a:t>
            </a:fld>
            <a:endParaRPr lang="en-IN" altLang="en-US"/>
          </a:p>
        </p:txBody>
      </p:sp>
    </p:spTree>
    <p:extLst>
      <p:ext uri="{BB962C8B-B14F-4D97-AF65-F5344CB8AC3E}">
        <p14:creationId xmlns:p14="http://schemas.microsoft.com/office/powerpoint/2010/main" val="358324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explains the concept of a </a:t>
            </a:r>
            <a:r>
              <a:rPr lang="en-IN" b="1" dirty="0"/>
              <a:t>Hugging Face Model Card</a:t>
            </a:r>
            <a:r>
              <a:rPr lang="en-IN" dirty="0"/>
              <a:t>, which is a documentation tool aimed at providing detailed and transparent information about machine learning models. Below is an explanation of the content:</a:t>
            </a:r>
          </a:p>
          <a:p>
            <a:r>
              <a:rPr lang="en-IN" b="1" dirty="0"/>
              <a:t>1. What is a Model Card?</a:t>
            </a:r>
          </a:p>
          <a:p>
            <a:pPr>
              <a:buFont typeface="Arial" panose="020B0604020202020204" pitchFamily="34" charset="0"/>
              <a:buChar char="•"/>
            </a:pPr>
            <a:r>
              <a:rPr lang="en-IN" dirty="0"/>
              <a:t>A </a:t>
            </a:r>
            <a:r>
              <a:rPr lang="en-IN" b="1" dirty="0"/>
              <a:t>model card</a:t>
            </a:r>
            <a:r>
              <a:rPr lang="en-IN" dirty="0"/>
              <a:t> in Hugging Face is a structured document associated with a specific machine learning model hosted on the Hugging Face Hub.</a:t>
            </a:r>
          </a:p>
          <a:p>
            <a:pPr>
              <a:buFont typeface="Arial" panose="020B0604020202020204" pitchFamily="34" charset="0"/>
              <a:buChar char="•"/>
            </a:pPr>
            <a:r>
              <a:rPr lang="en-IN" dirty="0"/>
              <a:t>It includes critical metadata and detailed descriptions about the model to help users understand its capabilities and constraints.</a:t>
            </a:r>
          </a:p>
          <a:p>
            <a:r>
              <a:rPr lang="en-IN" b="1" dirty="0"/>
              <a:t>2. Purpose of Model Cards</a:t>
            </a:r>
          </a:p>
          <a:p>
            <a:pPr>
              <a:buFont typeface="Arial" panose="020B0604020202020204" pitchFamily="34" charset="0"/>
              <a:buChar char="•"/>
            </a:pPr>
            <a:r>
              <a:rPr lang="en-IN" b="1" dirty="0"/>
              <a:t>Transparency</a:t>
            </a:r>
            <a:r>
              <a:rPr lang="en-IN" dirty="0"/>
              <a:t>:</a:t>
            </a:r>
          </a:p>
          <a:p>
            <a:pPr marL="742950" lvl="1" indent="-285750">
              <a:buFont typeface="Arial" panose="020B0604020202020204" pitchFamily="34" charset="0"/>
              <a:buChar char="•"/>
            </a:pPr>
            <a:r>
              <a:rPr lang="en-IN" dirty="0"/>
              <a:t>They provide insights into a model's </a:t>
            </a:r>
            <a:r>
              <a:rPr lang="en-IN" dirty="0" err="1"/>
              <a:t>behavior</a:t>
            </a:r>
            <a:r>
              <a:rPr lang="en-IN" dirty="0"/>
              <a:t>, training process, and evaluation metrics.</a:t>
            </a:r>
          </a:p>
          <a:p>
            <a:pPr marL="742950" lvl="1" indent="-285750">
              <a:buFont typeface="Arial" panose="020B0604020202020204" pitchFamily="34" charset="0"/>
              <a:buChar char="•"/>
            </a:pPr>
            <a:r>
              <a:rPr lang="en-IN" dirty="0"/>
              <a:t>Enhance user trust and understanding of the model's strengths and limitations.</a:t>
            </a:r>
          </a:p>
          <a:p>
            <a:pPr>
              <a:buFont typeface="Arial" panose="020B0604020202020204" pitchFamily="34" charset="0"/>
              <a:buChar char="•"/>
            </a:pPr>
            <a:r>
              <a:rPr lang="en-IN" b="1" dirty="0"/>
              <a:t>Responsible AI Usage</a:t>
            </a:r>
            <a:r>
              <a:rPr lang="en-IN" dirty="0"/>
              <a:t>:</a:t>
            </a:r>
          </a:p>
          <a:p>
            <a:pPr marL="742950" lvl="1" indent="-285750">
              <a:buFont typeface="Arial" panose="020B0604020202020204" pitchFamily="34" charset="0"/>
              <a:buChar char="•"/>
            </a:pPr>
            <a:r>
              <a:rPr lang="en-IN" dirty="0"/>
              <a:t>Encourage ethical and responsible deployment of machine learning models by clearly defining their appropriate use cases and potential risks.</a:t>
            </a:r>
          </a:p>
          <a:p>
            <a:r>
              <a:rPr lang="en-IN" b="1" dirty="0"/>
              <a:t>3. Information Included in Model Cards</a:t>
            </a:r>
          </a:p>
          <a:p>
            <a:r>
              <a:rPr lang="en-IN" dirty="0"/>
              <a:t>Model cards typically contain:</a:t>
            </a:r>
          </a:p>
          <a:p>
            <a:pPr>
              <a:buFont typeface="+mj-lt"/>
              <a:buAutoNum type="arabicPeriod"/>
            </a:pPr>
            <a:r>
              <a:rPr lang="en-IN" b="1" dirty="0"/>
              <a:t>Model Description</a:t>
            </a:r>
            <a:r>
              <a:rPr lang="en-IN" dirty="0"/>
              <a:t>:</a:t>
            </a:r>
          </a:p>
          <a:p>
            <a:pPr marL="742950" lvl="1" indent="-285750">
              <a:buFont typeface="+mj-lt"/>
              <a:buAutoNum type="arabicPeriod"/>
            </a:pPr>
            <a:r>
              <a:rPr lang="en-IN" dirty="0"/>
              <a:t>Overview of the model architecture (e.g., BERT, GPT, T5).</a:t>
            </a:r>
          </a:p>
          <a:p>
            <a:pPr marL="742950" lvl="1" indent="-285750">
              <a:buFont typeface="+mj-lt"/>
              <a:buAutoNum type="arabicPeriod"/>
            </a:pPr>
            <a:r>
              <a:rPr lang="en-IN" dirty="0"/>
              <a:t>Key features and intended applications.</a:t>
            </a:r>
          </a:p>
          <a:p>
            <a:pPr>
              <a:buFont typeface="+mj-lt"/>
              <a:buAutoNum type="arabicPeriod"/>
            </a:pPr>
            <a:r>
              <a:rPr lang="en-IN" b="1" dirty="0"/>
              <a:t>Training Data</a:t>
            </a:r>
            <a:r>
              <a:rPr lang="en-IN" dirty="0"/>
              <a:t>:</a:t>
            </a:r>
          </a:p>
          <a:p>
            <a:pPr marL="742950" lvl="1" indent="-285750">
              <a:buFont typeface="+mj-lt"/>
              <a:buAutoNum type="arabicPeriod"/>
            </a:pPr>
            <a:r>
              <a:rPr lang="en-IN" dirty="0"/>
              <a:t>Details about the datasets used for pre-training or fine-tuning the model.</a:t>
            </a:r>
          </a:p>
          <a:p>
            <a:pPr marL="742950" lvl="1" indent="-285750">
              <a:buFont typeface="+mj-lt"/>
              <a:buAutoNum type="arabicPeriod"/>
            </a:pPr>
            <a:r>
              <a:rPr lang="en-IN" dirty="0"/>
              <a:t>Biases or limitations present in the training data.</a:t>
            </a:r>
          </a:p>
          <a:p>
            <a:pPr>
              <a:buFont typeface="+mj-lt"/>
              <a:buAutoNum type="arabicPeriod"/>
            </a:pPr>
            <a:r>
              <a:rPr lang="en-IN" b="1" dirty="0"/>
              <a:t>Performance Metrics</a:t>
            </a:r>
            <a:r>
              <a:rPr lang="en-IN" dirty="0"/>
              <a:t>:</a:t>
            </a:r>
          </a:p>
          <a:p>
            <a:pPr marL="742950" lvl="1" indent="-285750">
              <a:buFont typeface="+mj-lt"/>
              <a:buAutoNum type="arabicPeriod"/>
            </a:pPr>
            <a:r>
              <a:rPr lang="en-IN" dirty="0"/>
              <a:t>Evaluation results on benchmark datasets.</a:t>
            </a:r>
          </a:p>
          <a:p>
            <a:pPr marL="742950" lvl="1" indent="-285750">
              <a:buFont typeface="+mj-lt"/>
              <a:buAutoNum type="arabicPeriod"/>
            </a:pPr>
            <a:r>
              <a:rPr lang="en-IN" dirty="0"/>
              <a:t>Metrics such as accuracy, F1 score, BLEU score (for translation), etc.</a:t>
            </a:r>
          </a:p>
          <a:p>
            <a:pPr>
              <a:buFont typeface="+mj-lt"/>
              <a:buAutoNum type="arabicPeriod"/>
            </a:pPr>
            <a:r>
              <a:rPr lang="en-IN" b="1" dirty="0"/>
              <a:t>Intended Use Cases</a:t>
            </a:r>
            <a:r>
              <a:rPr lang="en-IN" dirty="0"/>
              <a:t>:</a:t>
            </a:r>
          </a:p>
          <a:p>
            <a:pPr marL="742950" lvl="1" indent="-285750">
              <a:buFont typeface="+mj-lt"/>
              <a:buAutoNum type="arabicPeriod"/>
            </a:pPr>
            <a:r>
              <a:rPr lang="en-IN" dirty="0"/>
              <a:t>Tasks for which the model is designed, such as text classification, summarization, or translation.</a:t>
            </a:r>
          </a:p>
          <a:p>
            <a:pPr marL="742950" lvl="1" indent="-285750">
              <a:buFont typeface="+mj-lt"/>
              <a:buAutoNum type="arabicPeriod"/>
            </a:pPr>
            <a:r>
              <a:rPr lang="en-IN" dirty="0"/>
              <a:t>Example scenarios of proper usage.</a:t>
            </a:r>
          </a:p>
          <a:p>
            <a:pPr>
              <a:buFont typeface="+mj-lt"/>
              <a:buAutoNum type="arabicPeriod"/>
            </a:pPr>
            <a:r>
              <a:rPr lang="en-IN" b="1" dirty="0"/>
              <a:t>Limitations</a:t>
            </a:r>
            <a:r>
              <a:rPr lang="en-IN" dirty="0"/>
              <a:t>:</a:t>
            </a:r>
          </a:p>
          <a:p>
            <a:pPr marL="742950" lvl="1" indent="-285750">
              <a:buFont typeface="+mj-lt"/>
              <a:buAutoNum type="arabicPeriod"/>
            </a:pPr>
            <a:r>
              <a:rPr lang="en-IN" dirty="0"/>
              <a:t>Known weaknesses of the model (e.g., struggles with niche domains or specific languages).</a:t>
            </a:r>
          </a:p>
          <a:p>
            <a:pPr marL="742950" lvl="1" indent="-285750">
              <a:buFont typeface="+mj-lt"/>
              <a:buAutoNum type="arabicPeriod"/>
            </a:pPr>
            <a:r>
              <a:rPr lang="en-IN" dirty="0"/>
              <a:t>Potential risks in deployment (e.g., misuse or ethical concerns).</a:t>
            </a:r>
          </a:p>
          <a:p>
            <a:r>
              <a:rPr lang="en-IN" b="1" dirty="0"/>
              <a:t>4. Importance for Developers, Researchers, and Users</a:t>
            </a:r>
          </a:p>
          <a:p>
            <a:pPr>
              <a:buFont typeface="Arial" panose="020B0604020202020204" pitchFamily="34" charset="0"/>
              <a:buChar char="•"/>
            </a:pPr>
            <a:r>
              <a:rPr lang="en-IN" b="1" dirty="0"/>
              <a:t>Developers</a:t>
            </a:r>
            <a:r>
              <a:rPr lang="en-IN" dirty="0"/>
              <a:t>:</a:t>
            </a:r>
          </a:p>
          <a:p>
            <a:pPr marL="742950" lvl="1" indent="-285750">
              <a:buFont typeface="Arial" panose="020B0604020202020204" pitchFamily="34" charset="0"/>
              <a:buChar char="•"/>
            </a:pPr>
            <a:r>
              <a:rPr lang="en-IN" dirty="0"/>
              <a:t>Understand how to implement the model effectively in applications.</a:t>
            </a:r>
          </a:p>
          <a:p>
            <a:pPr marL="742950" lvl="1" indent="-285750">
              <a:buFont typeface="Arial" panose="020B0604020202020204" pitchFamily="34" charset="0"/>
              <a:buChar char="•"/>
            </a:pPr>
            <a:r>
              <a:rPr lang="en-IN" dirty="0"/>
              <a:t>Choose appropriate models for specific tasks.</a:t>
            </a:r>
          </a:p>
          <a:p>
            <a:pPr>
              <a:buFont typeface="Arial" panose="020B0604020202020204" pitchFamily="34" charset="0"/>
              <a:buChar char="•"/>
            </a:pPr>
            <a:r>
              <a:rPr lang="en-IN" b="1" dirty="0"/>
              <a:t>Researchers</a:t>
            </a:r>
            <a:r>
              <a:rPr lang="en-IN" dirty="0"/>
              <a:t>:</a:t>
            </a:r>
          </a:p>
          <a:p>
            <a:pPr marL="742950" lvl="1" indent="-285750">
              <a:buFont typeface="Arial" panose="020B0604020202020204" pitchFamily="34" charset="0"/>
              <a:buChar char="•"/>
            </a:pPr>
            <a:r>
              <a:rPr lang="en-IN" dirty="0"/>
              <a:t>Compare model performance on common benchmarks.</a:t>
            </a:r>
          </a:p>
          <a:p>
            <a:pPr marL="742950" lvl="1" indent="-285750">
              <a:buFont typeface="Arial" panose="020B0604020202020204" pitchFamily="34" charset="0"/>
              <a:buChar char="•"/>
            </a:pPr>
            <a:r>
              <a:rPr lang="en-IN" dirty="0"/>
              <a:t>Gain insights into areas for improvement or further study.</a:t>
            </a:r>
          </a:p>
          <a:p>
            <a:pPr>
              <a:buFont typeface="Arial" panose="020B0604020202020204" pitchFamily="34" charset="0"/>
              <a:buChar char="•"/>
            </a:pPr>
            <a:r>
              <a:rPr lang="en-IN" b="1" dirty="0"/>
              <a:t>End Users</a:t>
            </a:r>
            <a:r>
              <a:rPr lang="en-IN" dirty="0"/>
              <a:t>:</a:t>
            </a:r>
          </a:p>
          <a:p>
            <a:pPr marL="742950" lvl="1" indent="-285750">
              <a:buFont typeface="Arial" panose="020B0604020202020204" pitchFamily="34" charset="0"/>
              <a:buChar char="•"/>
            </a:pPr>
            <a:r>
              <a:rPr lang="en-IN" dirty="0"/>
              <a:t>Ensure ethical and correct use of models in real-world scenarios.</a:t>
            </a:r>
          </a:p>
          <a:p>
            <a:r>
              <a:rPr lang="en-IN" b="1" dirty="0"/>
              <a:t>5. Practical Example</a:t>
            </a:r>
          </a:p>
          <a:p>
            <a:r>
              <a:rPr lang="en-IN" dirty="0"/>
              <a:t>For a fine-tuned BERT model used for sentiment analysis:</a:t>
            </a:r>
          </a:p>
          <a:p>
            <a:pPr>
              <a:buFont typeface="Arial" panose="020B0604020202020204" pitchFamily="34" charset="0"/>
              <a:buChar char="•"/>
            </a:pPr>
            <a:r>
              <a:rPr lang="en-IN" b="1" dirty="0"/>
              <a:t>Model Description</a:t>
            </a:r>
            <a:r>
              <a:rPr lang="en-IN" dirty="0"/>
              <a:t>: Fine-tuned on the IMDB dataset for positive/negative classification.</a:t>
            </a:r>
          </a:p>
          <a:p>
            <a:pPr>
              <a:buFont typeface="Arial" panose="020B0604020202020204" pitchFamily="34" charset="0"/>
              <a:buChar char="•"/>
            </a:pPr>
            <a:r>
              <a:rPr lang="en-IN" b="1" dirty="0"/>
              <a:t>Training Data</a:t>
            </a:r>
            <a:r>
              <a:rPr lang="en-IN" dirty="0"/>
              <a:t>: Reviews primarily in English.</a:t>
            </a:r>
          </a:p>
          <a:p>
            <a:pPr>
              <a:buFont typeface="Arial" panose="020B0604020202020204" pitchFamily="34" charset="0"/>
              <a:buChar char="•"/>
            </a:pPr>
            <a:r>
              <a:rPr lang="en-IN" b="1" dirty="0"/>
              <a:t>Performance</a:t>
            </a:r>
            <a:r>
              <a:rPr lang="en-IN" dirty="0"/>
              <a:t>: Achieves 95% accuracy on test data.</a:t>
            </a:r>
          </a:p>
          <a:p>
            <a:pPr>
              <a:buFont typeface="Arial" panose="020B0604020202020204" pitchFamily="34" charset="0"/>
              <a:buChar char="•"/>
            </a:pPr>
            <a:r>
              <a:rPr lang="en-IN" b="1" dirty="0"/>
              <a:t>Intended Use Case</a:t>
            </a:r>
            <a:r>
              <a:rPr lang="en-IN" dirty="0"/>
              <a:t>: </a:t>
            </a:r>
            <a:r>
              <a:rPr lang="en-IN" dirty="0" err="1"/>
              <a:t>Analyzing</a:t>
            </a:r>
            <a:r>
              <a:rPr lang="en-IN" dirty="0"/>
              <a:t> sentiments in product reviews or feedback.</a:t>
            </a:r>
          </a:p>
          <a:p>
            <a:pPr>
              <a:buFont typeface="Arial" panose="020B0604020202020204" pitchFamily="34" charset="0"/>
              <a:buChar char="•"/>
            </a:pPr>
            <a:r>
              <a:rPr lang="en-IN" b="1" dirty="0"/>
              <a:t>Limitations</a:t>
            </a:r>
            <a:r>
              <a:rPr lang="en-IN" dirty="0"/>
              <a:t>: May not perform well on sarcastic or ambiguous text.</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28</a:t>
            </a:fld>
            <a:endParaRPr lang="en-IN" altLang="en-US"/>
          </a:p>
        </p:txBody>
      </p:sp>
    </p:spTree>
    <p:extLst>
      <p:ext uri="{BB962C8B-B14F-4D97-AF65-F5344CB8AC3E}">
        <p14:creationId xmlns:p14="http://schemas.microsoft.com/office/powerpoint/2010/main" val="1537388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presents a </a:t>
            </a:r>
            <a:r>
              <a:rPr lang="en-IN" b="1" dirty="0"/>
              <a:t>sample Hugging Face model card</a:t>
            </a:r>
            <a:r>
              <a:rPr lang="en-IN" dirty="0"/>
              <a:t> for a fine-tuned sentiment analysis model named "</a:t>
            </a:r>
            <a:r>
              <a:rPr lang="en-IN" dirty="0" err="1"/>
              <a:t>bert</a:t>
            </a:r>
            <a:r>
              <a:rPr lang="en-IN" dirty="0"/>
              <a:t>-base-uncased-sentiment". Below is a detailed breakdown of its elements:</a:t>
            </a:r>
          </a:p>
          <a:p>
            <a:r>
              <a:rPr lang="en-IN" b="1" dirty="0"/>
              <a:t>1. Model Name</a:t>
            </a:r>
          </a:p>
          <a:p>
            <a:pPr>
              <a:buFont typeface="Arial" panose="020B0604020202020204" pitchFamily="34" charset="0"/>
              <a:buChar char="•"/>
            </a:pPr>
            <a:r>
              <a:rPr lang="en-IN" b="1" dirty="0"/>
              <a:t>Name</a:t>
            </a:r>
            <a:r>
              <a:rPr lang="en-IN" dirty="0"/>
              <a:t>: "</a:t>
            </a:r>
            <a:r>
              <a:rPr lang="en-IN" dirty="0" err="1"/>
              <a:t>bert</a:t>
            </a:r>
            <a:r>
              <a:rPr lang="en-IN" dirty="0"/>
              <a:t>-base-uncased-sentiment"</a:t>
            </a:r>
          </a:p>
          <a:p>
            <a:pPr>
              <a:buFont typeface="Arial" panose="020B0604020202020204" pitchFamily="34" charset="0"/>
              <a:buChar char="•"/>
            </a:pPr>
            <a:r>
              <a:rPr lang="en-IN" b="1" dirty="0"/>
              <a:t>Significance</a:t>
            </a:r>
            <a:r>
              <a:rPr lang="en-IN" dirty="0"/>
              <a:t>: The name indicates:</a:t>
            </a:r>
          </a:p>
          <a:p>
            <a:pPr marL="742950" lvl="1" indent="-285750">
              <a:buFont typeface="Arial" panose="020B0604020202020204" pitchFamily="34" charset="0"/>
              <a:buChar char="•"/>
            </a:pPr>
            <a:r>
              <a:rPr lang="en-IN" dirty="0"/>
              <a:t>The base model is </a:t>
            </a:r>
            <a:r>
              <a:rPr lang="en-IN" b="1" dirty="0"/>
              <a:t>BERT</a:t>
            </a:r>
            <a:r>
              <a:rPr lang="en-IN" dirty="0"/>
              <a:t>.</a:t>
            </a:r>
          </a:p>
          <a:p>
            <a:pPr marL="742950" lvl="1" indent="-285750">
              <a:buFont typeface="Arial" panose="020B0604020202020204" pitchFamily="34" charset="0"/>
              <a:buChar char="•"/>
            </a:pPr>
            <a:r>
              <a:rPr lang="en-IN" dirty="0"/>
              <a:t>It is "uncased," meaning it ignores capitalization in text input.</a:t>
            </a:r>
          </a:p>
          <a:p>
            <a:pPr marL="742950" lvl="1" indent="-285750">
              <a:buFont typeface="Arial" panose="020B0604020202020204" pitchFamily="34" charset="0"/>
              <a:buChar char="•"/>
            </a:pPr>
            <a:r>
              <a:rPr lang="en-IN" dirty="0"/>
              <a:t>It is fine-tuned for </a:t>
            </a:r>
            <a:r>
              <a:rPr lang="en-IN" b="1" dirty="0"/>
              <a:t>sentiment analysis</a:t>
            </a:r>
            <a:r>
              <a:rPr lang="en-IN" dirty="0"/>
              <a:t>.</a:t>
            </a:r>
          </a:p>
          <a:p>
            <a:r>
              <a:rPr lang="en-IN" b="1" dirty="0"/>
              <a:t>2. Description</a:t>
            </a:r>
          </a:p>
          <a:p>
            <a:pPr>
              <a:buFont typeface="Arial" panose="020B0604020202020204" pitchFamily="34" charset="0"/>
              <a:buChar char="•"/>
            </a:pPr>
            <a:r>
              <a:rPr lang="en-IN" b="1" dirty="0"/>
              <a:t>Details</a:t>
            </a:r>
            <a:r>
              <a:rPr lang="en-IN" dirty="0"/>
              <a:t>:</a:t>
            </a:r>
          </a:p>
          <a:p>
            <a:pPr marL="742950" lvl="1" indent="-285750">
              <a:buFont typeface="Arial" panose="020B0604020202020204" pitchFamily="34" charset="0"/>
              <a:buChar char="•"/>
            </a:pPr>
            <a:r>
              <a:rPr lang="en-IN" dirty="0"/>
              <a:t>The model is a </a:t>
            </a:r>
            <a:r>
              <a:rPr lang="en-IN" b="1" dirty="0"/>
              <a:t>fine-tuned version of </a:t>
            </a:r>
            <a:r>
              <a:rPr lang="en-IN" b="1" dirty="0" err="1"/>
              <a:t>bert</a:t>
            </a:r>
            <a:r>
              <a:rPr lang="en-IN" b="1" dirty="0"/>
              <a:t>-base-uncased</a:t>
            </a:r>
            <a:r>
              <a:rPr lang="en-IN" dirty="0"/>
              <a:t>, specifically tailored for sentiment analysis.</a:t>
            </a:r>
          </a:p>
          <a:p>
            <a:pPr marL="742950" lvl="1" indent="-285750">
              <a:buFont typeface="Arial" panose="020B0604020202020204" pitchFamily="34" charset="0"/>
              <a:buChar char="•"/>
            </a:pPr>
            <a:r>
              <a:rPr lang="en-IN" dirty="0"/>
              <a:t>It classifies input text as either </a:t>
            </a:r>
            <a:r>
              <a:rPr lang="en-IN" b="1" dirty="0"/>
              <a:t>positive</a:t>
            </a:r>
            <a:r>
              <a:rPr lang="en-IN" dirty="0"/>
              <a:t> or </a:t>
            </a:r>
            <a:r>
              <a:rPr lang="en-IN" b="1" dirty="0"/>
              <a:t>negative</a:t>
            </a:r>
            <a:r>
              <a:rPr lang="en-IN" dirty="0"/>
              <a:t> in sentiment.</a:t>
            </a:r>
          </a:p>
          <a:p>
            <a:pPr marL="742950" lvl="1" indent="-285750">
              <a:buFont typeface="Arial" panose="020B0604020202020204" pitchFamily="34" charset="0"/>
              <a:buChar char="•"/>
            </a:pPr>
            <a:r>
              <a:rPr lang="en-IN" dirty="0"/>
              <a:t>The training was based on the </a:t>
            </a:r>
            <a:r>
              <a:rPr lang="en-IN" b="1" dirty="0"/>
              <a:t>IMDB movie reviews dataset</a:t>
            </a:r>
            <a:r>
              <a:rPr lang="en-IN" dirty="0"/>
              <a:t>, a standard benchmark for sentiment classification tasks.</a:t>
            </a:r>
          </a:p>
          <a:p>
            <a:r>
              <a:rPr lang="en-IN" b="1" dirty="0"/>
              <a:t>3. Intended Use</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Suitable for binary sentiment classification tasks on </a:t>
            </a:r>
            <a:r>
              <a:rPr lang="en-IN" b="1" dirty="0"/>
              <a:t>English-language text</a:t>
            </a:r>
            <a:r>
              <a:rPr lang="en-IN" dirty="0"/>
              <a:t>.</a:t>
            </a:r>
          </a:p>
          <a:p>
            <a:pPr marL="742950" lvl="1" indent="-285750">
              <a:buFont typeface="Arial" panose="020B0604020202020204" pitchFamily="34" charset="0"/>
              <a:buChar char="•"/>
            </a:pPr>
            <a:r>
              <a:rPr lang="en-IN" dirty="0"/>
              <a:t>Works well on:</a:t>
            </a:r>
          </a:p>
          <a:p>
            <a:pPr marL="1143000" lvl="2" indent="-228600">
              <a:buFont typeface="Arial" panose="020B0604020202020204" pitchFamily="34" charset="0"/>
              <a:buChar char="•"/>
            </a:pPr>
            <a:r>
              <a:rPr lang="en-IN" b="1" dirty="0"/>
              <a:t>Product reviews</a:t>
            </a:r>
            <a:r>
              <a:rPr lang="en-IN" dirty="0"/>
              <a:t>: </a:t>
            </a:r>
            <a:r>
              <a:rPr lang="en-IN" dirty="0" err="1"/>
              <a:t>Analyzing</a:t>
            </a:r>
            <a:r>
              <a:rPr lang="en-IN" dirty="0"/>
              <a:t> customer feedback on e-commerce platforms.</a:t>
            </a:r>
          </a:p>
          <a:p>
            <a:pPr marL="1143000" lvl="2" indent="-228600">
              <a:buFont typeface="Arial" panose="020B0604020202020204" pitchFamily="34" charset="0"/>
              <a:buChar char="•"/>
            </a:pPr>
            <a:r>
              <a:rPr lang="en-IN" b="1" dirty="0"/>
              <a:t>Social media posts</a:t>
            </a:r>
            <a:r>
              <a:rPr lang="en-IN" dirty="0"/>
              <a:t>: Understanding public sentiment on platforms like Twitter or Facebook.</a:t>
            </a:r>
          </a:p>
          <a:p>
            <a:pPr marL="1143000" lvl="2" indent="-228600">
              <a:buFont typeface="Arial" panose="020B0604020202020204" pitchFamily="34" charset="0"/>
              <a:buChar char="•"/>
            </a:pPr>
            <a:r>
              <a:rPr lang="en-IN" b="1" dirty="0"/>
              <a:t>User-generated content</a:t>
            </a:r>
            <a:r>
              <a:rPr lang="en-IN" dirty="0"/>
              <a:t>: Blogs, comments, and forums.</a:t>
            </a:r>
          </a:p>
          <a:p>
            <a:pPr>
              <a:buFont typeface="Arial" panose="020B0604020202020204" pitchFamily="34" charset="0"/>
              <a:buChar char="•"/>
            </a:pPr>
            <a:r>
              <a:rPr lang="en-IN" b="1" dirty="0"/>
              <a:t>Significance</a:t>
            </a:r>
            <a:r>
              <a:rPr lang="en-IN" dirty="0"/>
              <a:t>:</a:t>
            </a:r>
          </a:p>
          <a:p>
            <a:pPr marL="742950" lvl="1" indent="-285750">
              <a:buFont typeface="Arial" panose="020B0604020202020204" pitchFamily="34" charset="0"/>
              <a:buChar char="•"/>
            </a:pPr>
            <a:r>
              <a:rPr lang="en-IN" dirty="0"/>
              <a:t>Clearly outlines the contexts where the model is most effective, ensuring users deploy it in appropriate scenarios.</a:t>
            </a:r>
          </a:p>
          <a:p>
            <a:r>
              <a:rPr lang="en-IN" b="1" dirty="0"/>
              <a:t>4. Training Data</a:t>
            </a:r>
          </a:p>
          <a:p>
            <a:pPr>
              <a:buFont typeface="Arial" panose="020B0604020202020204" pitchFamily="34" charset="0"/>
              <a:buChar char="•"/>
            </a:pPr>
            <a:r>
              <a:rPr lang="en-IN" b="1" dirty="0"/>
              <a:t>Dataset</a:t>
            </a:r>
            <a:r>
              <a:rPr lang="en-IN" dirty="0"/>
              <a:t>: IMDB movie reviews.</a:t>
            </a:r>
          </a:p>
          <a:p>
            <a:pPr marL="742950" lvl="1" indent="-285750">
              <a:buFont typeface="Arial" panose="020B0604020202020204" pitchFamily="34" charset="0"/>
              <a:buChar char="•"/>
            </a:pPr>
            <a:r>
              <a:rPr lang="en-IN" dirty="0"/>
              <a:t>Contains </a:t>
            </a:r>
            <a:r>
              <a:rPr lang="en-IN" b="1" dirty="0"/>
              <a:t>50,000 </a:t>
            </a:r>
            <a:r>
              <a:rPr lang="en-IN" b="1" dirty="0" err="1"/>
              <a:t>labeled</a:t>
            </a:r>
            <a:r>
              <a:rPr lang="en-IN" b="1" dirty="0"/>
              <a:t> reviews</a:t>
            </a:r>
            <a:r>
              <a:rPr lang="en-IN" dirty="0"/>
              <a:t> (positive or negative sentiment).</a:t>
            </a:r>
          </a:p>
          <a:p>
            <a:pPr>
              <a:buFont typeface="Arial" panose="020B0604020202020204" pitchFamily="34" charset="0"/>
              <a:buChar char="•"/>
            </a:pPr>
            <a:r>
              <a:rPr lang="en-IN" b="1" dirty="0"/>
              <a:t>Details</a:t>
            </a:r>
            <a:r>
              <a:rPr lang="en-IN" dirty="0"/>
              <a:t>:</a:t>
            </a:r>
          </a:p>
          <a:p>
            <a:pPr marL="742950" lvl="1" indent="-285750">
              <a:buFont typeface="Arial" panose="020B0604020202020204" pitchFamily="34" charset="0"/>
              <a:buChar char="•"/>
            </a:pPr>
            <a:r>
              <a:rPr lang="en-IN" dirty="0"/>
              <a:t>The dataset is balanced, with an equal number of positive and negative samples, ensuring robust training.</a:t>
            </a:r>
          </a:p>
          <a:p>
            <a:pPr>
              <a:buFont typeface="Arial" panose="020B0604020202020204" pitchFamily="34" charset="0"/>
              <a:buChar char="•"/>
            </a:pPr>
            <a:r>
              <a:rPr lang="en-IN" b="1" dirty="0"/>
              <a:t>Importance</a:t>
            </a:r>
            <a:r>
              <a:rPr lang="en-IN" dirty="0"/>
              <a:t>:</a:t>
            </a:r>
          </a:p>
          <a:p>
            <a:pPr marL="742950" lvl="1" indent="-285750">
              <a:buFont typeface="Arial" panose="020B0604020202020204" pitchFamily="34" charset="0"/>
              <a:buChar char="•"/>
            </a:pPr>
            <a:r>
              <a:rPr lang="en-IN" dirty="0"/>
              <a:t>Transparency in training data provides insights into the model's biases and limitations, such as its reliance on movie reviews for sentiment detection.</a:t>
            </a:r>
          </a:p>
          <a:p>
            <a:r>
              <a:rPr lang="en-IN" b="1" dirty="0"/>
              <a:t>Key Takeaways</a:t>
            </a:r>
          </a:p>
          <a:p>
            <a:pPr>
              <a:buFont typeface="+mj-lt"/>
              <a:buAutoNum type="arabicPeriod"/>
            </a:pPr>
            <a:r>
              <a:rPr lang="en-IN" b="1" dirty="0"/>
              <a:t>Model Cards Enhance Usability</a:t>
            </a:r>
            <a:r>
              <a:rPr lang="en-IN" dirty="0"/>
              <a:t>:</a:t>
            </a:r>
          </a:p>
          <a:p>
            <a:pPr marL="742950" lvl="1" indent="-285750">
              <a:buFont typeface="+mj-lt"/>
              <a:buAutoNum type="arabicPeriod"/>
            </a:pPr>
            <a:r>
              <a:rPr lang="en-IN" dirty="0"/>
              <a:t>They provide users with essential details, ensuring responsible and effective use of models.</a:t>
            </a:r>
          </a:p>
          <a:p>
            <a:pPr>
              <a:buFont typeface="+mj-lt"/>
              <a:buAutoNum type="arabicPeriod"/>
            </a:pPr>
            <a:r>
              <a:rPr lang="en-IN" b="1" dirty="0"/>
              <a:t>This Model's Purpose</a:t>
            </a:r>
            <a:r>
              <a:rPr lang="en-IN" dirty="0"/>
              <a:t>:</a:t>
            </a:r>
          </a:p>
          <a:p>
            <a:pPr marL="742950" lvl="1" indent="-285750">
              <a:buFont typeface="+mj-lt"/>
              <a:buAutoNum type="arabicPeriod"/>
            </a:pPr>
            <a:r>
              <a:rPr lang="en-IN" dirty="0"/>
              <a:t>Designed for quick and accurate sentiment analysis in various textual data formats.</a:t>
            </a:r>
          </a:p>
          <a:p>
            <a:pPr>
              <a:buFont typeface="+mj-lt"/>
              <a:buAutoNum type="arabicPeriod"/>
            </a:pPr>
            <a:r>
              <a:rPr lang="en-IN" b="1" dirty="0"/>
              <a:t>Limitations</a:t>
            </a:r>
            <a:r>
              <a:rPr lang="en-IN" dirty="0"/>
              <a:t>:</a:t>
            </a:r>
          </a:p>
          <a:p>
            <a:pPr marL="742950" lvl="1" indent="-285750">
              <a:buFont typeface="+mj-lt"/>
              <a:buAutoNum type="arabicPeriod"/>
            </a:pPr>
            <a:r>
              <a:rPr lang="en-IN" dirty="0"/>
              <a:t>Likely optimized for general English usage but may not perform as well on domain-specific or multilingual data without further fine-tuning.</a:t>
            </a:r>
          </a:p>
          <a:p>
            <a:r>
              <a:rPr lang="en-IN" b="1" dirty="0"/>
              <a:t>Applications</a:t>
            </a:r>
          </a:p>
          <a:p>
            <a:pPr>
              <a:buFont typeface="Arial" panose="020B0604020202020204" pitchFamily="34" charset="0"/>
              <a:buChar char="•"/>
            </a:pPr>
            <a:r>
              <a:rPr lang="en-IN" b="1" dirty="0"/>
              <a:t>E-commerce</a:t>
            </a:r>
            <a:r>
              <a:rPr lang="en-IN" dirty="0"/>
              <a:t>: Classifying customer reviews as positive or negative to improve product recommendations.</a:t>
            </a:r>
          </a:p>
          <a:p>
            <a:pPr>
              <a:buFont typeface="Arial" panose="020B0604020202020204" pitchFamily="34" charset="0"/>
              <a:buChar char="•"/>
            </a:pPr>
            <a:r>
              <a:rPr lang="en-IN" b="1" dirty="0"/>
              <a:t>Marketing</a:t>
            </a:r>
            <a:r>
              <a:rPr lang="en-IN" dirty="0"/>
              <a:t>: </a:t>
            </a:r>
            <a:r>
              <a:rPr lang="en-IN" dirty="0" err="1"/>
              <a:t>Analyzing</a:t>
            </a:r>
            <a:r>
              <a:rPr lang="en-IN" dirty="0"/>
              <a:t> audience sentiment on social media campaigns.</a:t>
            </a:r>
          </a:p>
          <a:p>
            <a:pPr>
              <a:buFont typeface="Arial" panose="020B0604020202020204" pitchFamily="34" charset="0"/>
              <a:buChar char="•"/>
            </a:pPr>
            <a:r>
              <a:rPr lang="en-IN" b="1" dirty="0"/>
              <a:t>Research</a:t>
            </a:r>
            <a:r>
              <a:rPr lang="en-IN" dirty="0"/>
              <a:t>: Studying trends in public opinion across datasets.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29</a:t>
            </a:fld>
            <a:endParaRPr lang="en-IN" altLang="en-US"/>
          </a:p>
        </p:txBody>
      </p:sp>
    </p:spTree>
    <p:extLst>
      <p:ext uri="{BB962C8B-B14F-4D97-AF65-F5344CB8AC3E}">
        <p14:creationId xmlns:p14="http://schemas.microsoft.com/office/powerpoint/2010/main" val="429475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continues the </a:t>
            </a:r>
            <a:r>
              <a:rPr lang="en-IN" b="1" dirty="0"/>
              <a:t>sample Hugging Face model card</a:t>
            </a:r>
            <a:r>
              <a:rPr lang="en-IN" dirty="0"/>
              <a:t> for the "</a:t>
            </a:r>
            <a:r>
              <a:rPr lang="en-IN" dirty="0" err="1"/>
              <a:t>bert</a:t>
            </a:r>
            <a:r>
              <a:rPr lang="en-IN" dirty="0"/>
              <a:t>-base-uncased-sentiment" model by focusing on its </a:t>
            </a:r>
            <a:r>
              <a:rPr lang="en-IN" b="1" dirty="0"/>
              <a:t>evaluation metrics</a:t>
            </a:r>
            <a:r>
              <a:rPr lang="en-IN" dirty="0"/>
              <a:t> and </a:t>
            </a:r>
            <a:r>
              <a:rPr lang="en-IN" b="1" dirty="0"/>
              <a:t>limitations</a:t>
            </a:r>
            <a:r>
              <a:rPr lang="en-IN" dirty="0"/>
              <a:t>. Below is a detailed explanation:</a:t>
            </a:r>
          </a:p>
          <a:p>
            <a:r>
              <a:rPr lang="en-IN" b="1" dirty="0"/>
              <a:t>1. Evaluation</a:t>
            </a:r>
          </a:p>
          <a:p>
            <a:r>
              <a:rPr lang="en-IN" dirty="0"/>
              <a:t>The performance of the model is summarized using common metrics:</a:t>
            </a:r>
          </a:p>
          <a:p>
            <a:r>
              <a:rPr lang="en-IN" b="1" dirty="0"/>
              <a:t>Accuracy</a:t>
            </a:r>
          </a:p>
          <a:p>
            <a:pPr>
              <a:buFont typeface="Arial" panose="020B0604020202020204" pitchFamily="34" charset="0"/>
              <a:buChar char="•"/>
            </a:pPr>
            <a:r>
              <a:rPr lang="en-IN" b="1" dirty="0"/>
              <a:t>Value</a:t>
            </a:r>
            <a:r>
              <a:rPr lang="en-IN" dirty="0"/>
              <a:t>: </a:t>
            </a:r>
            <a:r>
              <a:rPr lang="en-IN" b="1" dirty="0"/>
              <a:t>94%</a:t>
            </a:r>
            <a:endParaRPr lang="en-IN" dirty="0"/>
          </a:p>
          <a:p>
            <a:pPr>
              <a:buFont typeface="Arial" panose="020B0604020202020204" pitchFamily="34" charset="0"/>
              <a:buChar char="•"/>
            </a:pPr>
            <a:r>
              <a:rPr lang="en-IN" b="1" dirty="0"/>
              <a:t>Meaning</a:t>
            </a:r>
            <a:r>
              <a:rPr lang="en-IN" dirty="0"/>
              <a:t>:</a:t>
            </a:r>
          </a:p>
          <a:p>
            <a:pPr marL="742950" lvl="1" indent="-285750">
              <a:buFont typeface="Arial" panose="020B0604020202020204" pitchFamily="34" charset="0"/>
              <a:buChar char="•"/>
            </a:pPr>
            <a:r>
              <a:rPr lang="en-IN" dirty="0"/>
              <a:t>Indicates that the model correctly classifies 94% of the input samples as either positive or negative.</a:t>
            </a:r>
          </a:p>
          <a:p>
            <a:pPr marL="742950" lvl="1" indent="-285750">
              <a:buFont typeface="Arial" panose="020B0604020202020204" pitchFamily="34" charset="0"/>
              <a:buChar char="•"/>
            </a:pPr>
            <a:r>
              <a:rPr lang="en-IN" dirty="0"/>
              <a:t>A high accuracy suggests strong performance on the dataset used for testing (e.g., IMDB movie reviews).</a:t>
            </a:r>
          </a:p>
          <a:p>
            <a:r>
              <a:rPr lang="en-IN" b="1" dirty="0"/>
              <a:t>F1-Score</a:t>
            </a:r>
          </a:p>
          <a:p>
            <a:pPr>
              <a:buFont typeface="Arial" panose="020B0604020202020204" pitchFamily="34" charset="0"/>
              <a:buChar char="•"/>
            </a:pPr>
            <a:r>
              <a:rPr lang="en-IN" b="1" dirty="0"/>
              <a:t>Value</a:t>
            </a:r>
            <a:r>
              <a:rPr lang="en-IN" dirty="0"/>
              <a:t>: </a:t>
            </a:r>
            <a:r>
              <a:rPr lang="en-IN" b="1" dirty="0"/>
              <a:t>0.93</a:t>
            </a:r>
            <a:endParaRPr lang="en-IN" dirty="0"/>
          </a:p>
          <a:p>
            <a:pPr>
              <a:buFont typeface="Arial" panose="020B0604020202020204" pitchFamily="34" charset="0"/>
              <a:buChar char="•"/>
            </a:pPr>
            <a:r>
              <a:rPr lang="en-IN" b="1" dirty="0"/>
              <a:t>Meaning</a:t>
            </a:r>
            <a:r>
              <a:rPr lang="en-IN" dirty="0"/>
              <a:t>:</a:t>
            </a:r>
          </a:p>
          <a:p>
            <a:pPr marL="742950" lvl="1" indent="-285750">
              <a:buFont typeface="Arial" panose="020B0604020202020204" pitchFamily="34" charset="0"/>
              <a:buChar char="•"/>
            </a:pPr>
            <a:r>
              <a:rPr lang="en-IN" dirty="0"/>
              <a:t>Combines precision and recall into a single metric, providing a balanced measure of the model’s performance.</a:t>
            </a:r>
          </a:p>
          <a:p>
            <a:pPr marL="742950" lvl="1" indent="-285750">
              <a:buFont typeface="Arial" panose="020B0604020202020204" pitchFamily="34" charset="0"/>
              <a:buChar char="•"/>
            </a:pPr>
            <a:r>
              <a:rPr lang="en-IN" dirty="0"/>
              <a:t>A high F1-score (close to 1) indicates that the model is effective at both correctly identifying positive/negative reviews and avoiding misclassification.</a:t>
            </a:r>
          </a:p>
          <a:p>
            <a:r>
              <a:rPr lang="en-IN" b="1" dirty="0"/>
              <a:t>2. Limitations</a:t>
            </a:r>
          </a:p>
          <a:p>
            <a:r>
              <a:rPr lang="en-IN" dirty="0"/>
              <a:t>The model card highlights potential shortcomings to ensure responsible use:</a:t>
            </a:r>
          </a:p>
          <a:p>
            <a:r>
              <a:rPr lang="en-IN" b="1" dirty="0"/>
              <a:t>Language Generalization</a:t>
            </a:r>
          </a:p>
          <a:p>
            <a:pPr>
              <a:buFont typeface="Arial" panose="020B0604020202020204" pitchFamily="34" charset="0"/>
              <a:buChar char="•"/>
            </a:pPr>
            <a:r>
              <a:rPr lang="en-IN" b="1" dirty="0"/>
              <a:t>Limitation</a:t>
            </a:r>
            <a:r>
              <a:rPr lang="en-IN" dirty="0"/>
              <a:t>:</a:t>
            </a:r>
          </a:p>
          <a:p>
            <a:pPr marL="742950" lvl="1" indent="-285750">
              <a:buFont typeface="Arial" panose="020B0604020202020204" pitchFamily="34" charset="0"/>
              <a:buChar char="•"/>
            </a:pPr>
            <a:r>
              <a:rPr lang="en-IN" dirty="0"/>
              <a:t>The model may not generalize well to </a:t>
            </a:r>
            <a:r>
              <a:rPr lang="en-IN" b="1" dirty="0"/>
              <a:t>languages other than English</a:t>
            </a:r>
            <a:r>
              <a:rPr lang="en-IN" dirty="0"/>
              <a:t>.</a:t>
            </a:r>
          </a:p>
          <a:p>
            <a:pPr>
              <a:buFont typeface="Arial" panose="020B0604020202020204" pitchFamily="34" charset="0"/>
              <a:buChar char="•"/>
            </a:pPr>
            <a:r>
              <a:rPr lang="en-IN" b="1" dirty="0"/>
              <a:t>Reason</a:t>
            </a:r>
            <a:r>
              <a:rPr lang="en-IN" dirty="0"/>
              <a:t>:</a:t>
            </a:r>
          </a:p>
          <a:p>
            <a:pPr marL="742950" lvl="1" indent="-285750">
              <a:buFont typeface="Arial" panose="020B0604020202020204" pitchFamily="34" charset="0"/>
              <a:buChar char="•"/>
            </a:pPr>
            <a:r>
              <a:rPr lang="en-IN" dirty="0"/>
              <a:t>It was trained and fine-tuned on an English-language dataset (IMDB reviews).</a:t>
            </a:r>
          </a:p>
          <a:p>
            <a:pPr>
              <a:buFont typeface="Arial" panose="020B0604020202020204" pitchFamily="34" charset="0"/>
              <a:buChar char="•"/>
            </a:pPr>
            <a:r>
              <a:rPr lang="en-IN" b="1" dirty="0"/>
              <a:t>Impact</a:t>
            </a:r>
            <a:r>
              <a:rPr lang="en-IN" dirty="0"/>
              <a:t>:</a:t>
            </a:r>
          </a:p>
          <a:p>
            <a:pPr marL="742950" lvl="1" indent="-285750">
              <a:buFont typeface="Arial" panose="020B0604020202020204" pitchFamily="34" charset="0"/>
              <a:buChar char="•"/>
            </a:pPr>
            <a:r>
              <a:rPr lang="en-IN" dirty="0"/>
              <a:t>May underperform on multilingual or non-English sentiment analysis tasks.</a:t>
            </a:r>
          </a:p>
          <a:p>
            <a:r>
              <a:rPr lang="en-IN" b="1" dirty="0"/>
              <a:t>Bias in Informal or Slang Language</a:t>
            </a:r>
          </a:p>
          <a:p>
            <a:pPr>
              <a:buFont typeface="Arial" panose="020B0604020202020204" pitchFamily="34" charset="0"/>
              <a:buChar char="•"/>
            </a:pPr>
            <a:r>
              <a:rPr lang="en-IN" b="1" dirty="0"/>
              <a:t>Limitation</a:t>
            </a:r>
            <a:r>
              <a:rPr lang="en-IN" dirty="0"/>
              <a:t>:</a:t>
            </a:r>
          </a:p>
          <a:p>
            <a:pPr marL="742950" lvl="1" indent="-285750">
              <a:buFont typeface="Arial" panose="020B0604020202020204" pitchFamily="34" charset="0"/>
              <a:buChar char="•"/>
            </a:pPr>
            <a:r>
              <a:rPr lang="en-IN" dirty="0"/>
              <a:t>The model might struggle with identifying sentiment in </a:t>
            </a:r>
            <a:r>
              <a:rPr lang="en-IN" b="1" dirty="0"/>
              <a:t>informal or slang-heavy text</a:t>
            </a:r>
            <a:r>
              <a:rPr lang="en-IN" dirty="0"/>
              <a:t>.</a:t>
            </a:r>
          </a:p>
          <a:p>
            <a:pPr>
              <a:buFont typeface="Arial" panose="020B0604020202020204" pitchFamily="34" charset="0"/>
              <a:buChar char="•"/>
            </a:pPr>
            <a:r>
              <a:rPr lang="en-IN" b="1" dirty="0"/>
              <a:t>Reason</a:t>
            </a:r>
            <a:r>
              <a:rPr lang="en-IN" dirty="0"/>
              <a:t>:</a:t>
            </a:r>
          </a:p>
          <a:p>
            <a:pPr marL="742950" lvl="1" indent="-285750">
              <a:buFont typeface="Arial" panose="020B0604020202020204" pitchFamily="34" charset="0"/>
              <a:buChar char="•"/>
            </a:pPr>
            <a:r>
              <a:rPr lang="en-IN" dirty="0"/>
              <a:t>Training data (movie reviews) may not represent informal language commonly found in social media or casual conversations.</a:t>
            </a:r>
          </a:p>
          <a:p>
            <a:pPr>
              <a:buFont typeface="Arial" panose="020B0604020202020204" pitchFamily="34" charset="0"/>
              <a:buChar char="•"/>
            </a:pPr>
            <a:r>
              <a:rPr lang="en-IN" b="1" dirty="0"/>
              <a:t>Impact</a:t>
            </a:r>
            <a:r>
              <a:rPr lang="en-IN" dirty="0"/>
              <a:t>:</a:t>
            </a:r>
          </a:p>
          <a:p>
            <a:pPr marL="742950" lvl="1" indent="-285750">
              <a:buFont typeface="Arial" panose="020B0604020202020204" pitchFamily="34" charset="0"/>
              <a:buChar char="•"/>
            </a:pPr>
            <a:r>
              <a:rPr lang="en-IN" dirty="0"/>
              <a:t>Reduced accuracy and reliability in informal text scenarios.</a:t>
            </a:r>
          </a:p>
          <a:p>
            <a:r>
              <a:rPr lang="en-IN" b="1" dirty="0"/>
              <a:t>Complex Sentiment Detection</a:t>
            </a:r>
          </a:p>
          <a:p>
            <a:pPr>
              <a:buFont typeface="Arial" panose="020B0604020202020204" pitchFamily="34" charset="0"/>
              <a:buChar char="•"/>
            </a:pPr>
            <a:r>
              <a:rPr lang="en-IN" b="1" dirty="0"/>
              <a:t>Limitation</a:t>
            </a:r>
            <a:r>
              <a:rPr lang="en-IN" dirty="0"/>
              <a:t>:</a:t>
            </a:r>
          </a:p>
          <a:p>
            <a:pPr marL="742950" lvl="1" indent="-285750">
              <a:buFont typeface="Arial" panose="020B0604020202020204" pitchFamily="34" charset="0"/>
              <a:buChar char="•"/>
            </a:pPr>
            <a:r>
              <a:rPr lang="en-IN" dirty="0"/>
              <a:t>Not suited for </a:t>
            </a:r>
            <a:r>
              <a:rPr lang="en-IN" b="1" dirty="0"/>
              <a:t>complex sentiment tasks</a:t>
            </a:r>
            <a:r>
              <a:rPr lang="en-IN" dirty="0"/>
              <a:t> like detecting sarcasm or irony.</a:t>
            </a:r>
          </a:p>
          <a:p>
            <a:pPr>
              <a:buFont typeface="Arial" panose="020B0604020202020204" pitchFamily="34" charset="0"/>
              <a:buChar char="•"/>
            </a:pPr>
            <a:r>
              <a:rPr lang="en-IN" b="1" dirty="0"/>
              <a:t>Reason</a:t>
            </a:r>
            <a:r>
              <a:rPr lang="en-IN" dirty="0"/>
              <a:t>:</a:t>
            </a:r>
          </a:p>
          <a:p>
            <a:pPr marL="742950" lvl="1" indent="-285750">
              <a:buFont typeface="Arial" panose="020B0604020202020204" pitchFamily="34" charset="0"/>
              <a:buChar char="•"/>
            </a:pPr>
            <a:r>
              <a:rPr lang="en-IN" dirty="0"/>
              <a:t>Models like this focus on explicit sentiment signals and often miss nuanced expressions.</a:t>
            </a:r>
          </a:p>
          <a:p>
            <a:pPr>
              <a:buFont typeface="Arial" panose="020B0604020202020204" pitchFamily="34" charset="0"/>
              <a:buChar char="•"/>
            </a:pPr>
            <a:r>
              <a:rPr lang="en-IN" b="1" dirty="0"/>
              <a:t>Impact</a:t>
            </a:r>
            <a:r>
              <a:rPr lang="en-IN" dirty="0"/>
              <a:t>:</a:t>
            </a:r>
          </a:p>
          <a:p>
            <a:pPr marL="742950" lvl="1" indent="-285750">
              <a:buFont typeface="Arial" panose="020B0604020202020204" pitchFamily="34" charset="0"/>
              <a:buChar char="•"/>
            </a:pPr>
            <a:r>
              <a:rPr lang="en-IN" dirty="0"/>
              <a:t>Ineffective in contexts requiring advanced understanding of subtle language features.</a:t>
            </a:r>
          </a:p>
          <a:p>
            <a:r>
              <a:rPr lang="en-IN" b="1" dirty="0"/>
              <a:t>3. Key Takeaways</a:t>
            </a:r>
          </a:p>
          <a:p>
            <a:pPr>
              <a:buFont typeface="Arial" panose="020B0604020202020204" pitchFamily="34" charset="0"/>
              <a:buChar char="•"/>
            </a:pPr>
            <a:r>
              <a:rPr lang="en-IN" b="1" dirty="0"/>
              <a:t>Strengths</a:t>
            </a:r>
            <a:r>
              <a:rPr lang="en-IN" dirty="0"/>
              <a:t>:</a:t>
            </a:r>
          </a:p>
          <a:p>
            <a:pPr marL="742950" lvl="1" indent="-285750">
              <a:buFont typeface="Arial" panose="020B0604020202020204" pitchFamily="34" charset="0"/>
              <a:buChar char="•"/>
            </a:pPr>
            <a:r>
              <a:rPr lang="en-IN" dirty="0"/>
              <a:t>High accuracy and F1-score make this model reliable for standard binary sentiment classification tasks.</a:t>
            </a:r>
          </a:p>
          <a:p>
            <a:pPr>
              <a:buFont typeface="Arial" panose="020B0604020202020204" pitchFamily="34" charset="0"/>
              <a:buChar char="•"/>
            </a:pPr>
            <a:r>
              <a:rPr lang="en-IN" b="1" dirty="0"/>
              <a:t>Caveats</a:t>
            </a:r>
            <a:r>
              <a:rPr lang="en-IN" dirty="0"/>
              <a:t>:</a:t>
            </a:r>
          </a:p>
          <a:p>
            <a:pPr marL="742950" lvl="1" indent="-285750">
              <a:buFont typeface="Arial" panose="020B0604020202020204" pitchFamily="34" charset="0"/>
              <a:buChar char="•"/>
            </a:pPr>
            <a:r>
              <a:rPr lang="en-IN" dirty="0"/>
              <a:t>Users should avoid deploying this model in scenarios involving multilingual data, informal/slang text, or nuanced sentiment detection.</a:t>
            </a:r>
          </a:p>
          <a:p>
            <a:pPr>
              <a:buFont typeface="Arial" panose="020B0604020202020204" pitchFamily="34" charset="0"/>
              <a:buChar char="•"/>
            </a:pPr>
            <a:r>
              <a:rPr lang="en-IN" b="1" dirty="0"/>
              <a:t>Transparency</a:t>
            </a:r>
            <a:r>
              <a:rPr lang="en-IN" dirty="0"/>
              <a:t>:</a:t>
            </a:r>
          </a:p>
          <a:p>
            <a:pPr marL="742950" lvl="1" indent="-285750">
              <a:buFont typeface="Arial" panose="020B0604020202020204" pitchFamily="34" charset="0"/>
              <a:buChar char="•"/>
            </a:pPr>
            <a:r>
              <a:rPr lang="en-IN" dirty="0"/>
              <a:t>Highlighting these limitations ensures users are aware of when the model might underperform, promoting responsible AI deployment.</a:t>
            </a:r>
          </a:p>
          <a:p>
            <a:r>
              <a:rPr lang="en-IN" b="1" dirty="0"/>
              <a:t>Applications</a:t>
            </a:r>
          </a:p>
          <a:p>
            <a:pPr>
              <a:buFont typeface="Arial" panose="020B0604020202020204" pitchFamily="34" charset="0"/>
              <a:buChar char="•"/>
            </a:pPr>
            <a:r>
              <a:rPr lang="en-IN" b="1" dirty="0"/>
              <a:t>Effective Scenarios</a:t>
            </a:r>
            <a:r>
              <a:rPr lang="en-IN" dirty="0"/>
              <a:t>:</a:t>
            </a:r>
          </a:p>
          <a:p>
            <a:pPr marL="742950" lvl="1" indent="-285750">
              <a:buFont typeface="Arial" panose="020B0604020202020204" pitchFamily="34" charset="0"/>
              <a:buChar char="•"/>
            </a:pPr>
            <a:r>
              <a:rPr lang="en-IN" dirty="0" err="1"/>
              <a:t>Analyzing</a:t>
            </a:r>
            <a:r>
              <a:rPr lang="en-IN" dirty="0"/>
              <a:t> product or movie reviews written in English.</a:t>
            </a:r>
          </a:p>
          <a:p>
            <a:pPr marL="742950" lvl="1" indent="-285750">
              <a:buFont typeface="Arial" panose="020B0604020202020204" pitchFamily="34" charset="0"/>
              <a:buChar char="•"/>
            </a:pPr>
            <a:r>
              <a:rPr lang="en-IN" dirty="0"/>
              <a:t>Assessing feedback on surveys or formal user responses.</a:t>
            </a:r>
          </a:p>
          <a:p>
            <a:pPr>
              <a:buFont typeface="Arial" panose="020B0604020202020204" pitchFamily="34" charset="0"/>
              <a:buChar char="•"/>
            </a:pPr>
            <a:r>
              <a:rPr lang="en-IN" b="1" dirty="0"/>
              <a:t>Avoid Scenarios</a:t>
            </a:r>
            <a:r>
              <a:rPr lang="en-IN" dirty="0"/>
              <a:t>:</a:t>
            </a:r>
          </a:p>
          <a:p>
            <a:pPr marL="742950" lvl="1" indent="-285750">
              <a:buFont typeface="Arial" panose="020B0604020202020204" pitchFamily="34" charset="0"/>
              <a:buChar char="•"/>
            </a:pPr>
            <a:r>
              <a:rPr lang="en-IN" dirty="0"/>
              <a:t>Sentiment analysis of tweets or slang-heavy texts.</a:t>
            </a:r>
          </a:p>
          <a:p>
            <a:pPr marL="742950" lvl="1" indent="-285750">
              <a:buFont typeface="Arial" panose="020B0604020202020204" pitchFamily="34" charset="0"/>
              <a:buChar char="•"/>
            </a:pPr>
            <a:r>
              <a:rPr lang="en-IN" dirty="0"/>
              <a:t>Applications requiring detection of sarcasm or cultural nuances.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30</a:t>
            </a:fld>
            <a:endParaRPr lang="en-IN" altLang="en-US"/>
          </a:p>
        </p:txBody>
      </p:sp>
    </p:spTree>
    <p:extLst>
      <p:ext uri="{BB962C8B-B14F-4D97-AF65-F5344CB8AC3E}">
        <p14:creationId xmlns:p14="http://schemas.microsoft.com/office/powerpoint/2010/main" val="3572754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poses a </a:t>
            </a:r>
            <a:r>
              <a:rPr lang="en-IN" b="1" dirty="0"/>
              <a:t>thought-provoking exercise</a:t>
            </a:r>
            <a:r>
              <a:rPr lang="en-IN" dirty="0"/>
              <a:t> to encourage learners to explore and think critically about selecting the appropriate model from Hugging Face, given the wide range of tasks, models, and datasets available. Here's a detailed breakdown:</a:t>
            </a:r>
          </a:p>
          <a:p>
            <a:r>
              <a:rPr lang="en-IN" b="1" dirty="0"/>
              <a:t>Exercise Prompt</a:t>
            </a:r>
          </a:p>
          <a:p>
            <a:r>
              <a:rPr lang="en-IN" b="1" dirty="0"/>
              <a:t>Question</a:t>
            </a:r>
            <a:r>
              <a:rPr lang="en-IN" dirty="0"/>
              <a:t>:</a:t>
            </a:r>
          </a:p>
          <a:p>
            <a:pPr>
              <a:buFont typeface="Arial" panose="020B0604020202020204" pitchFamily="34" charset="0"/>
              <a:buChar char="•"/>
            </a:pPr>
            <a:r>
              <a:rPr lang="en-IN" b="1" dirty="0"/>
              <a:t>"How do you select the appropriate model from Hugging Face? Since so many tasks, models, and datasets are present?"</a:t>
            </a:r>
            <a:endParaRPr lang="en-IN" dirty="0"/>
          </a:p>
          <a:p>
            <a:r>
              <a:rPr lang="en-IN" b="1" dirty="0"/>
              <a:t>Context</a:t>
            </a:r>
          </a:p>
          <a:p>
            <a:r>
              <a:rPr lang="en-IN" dirty="0"/>
              <a:t>Hugging Face provides:</a:t>
            </a:r>
          </a:p>
          <a:p>
            <a:pPr>
              <a:buFont typeface="Arial" panose="020B0604020202020204" pitchFamily="34" charset="0"/>
              <a:buChar char="•"/>
            </a:pPr>
            <a:r>
              <a:rPr lang="en-IN" b="1" dirty="0"/>
              <a:t>Tasks</a:t>
            </a:r>
            <a:r>
              <a:rPr lang="en-IN" dirty="0"/>
              <a:t>: NLP, computer vision, speech recognition, and more.</a:t>
            </a:r>
          </a:p>
          <a:p>
            <a:pPr>
              <a:buFont typeface="Arial" panose="020B0604020202020204" pitchFamily="34" charset="0"/>
              <a:buChar char="•"/>
            </a:pPr>
            <a:r>
              <a:rPr lang="en-IN" b="1" dirty="0"/>
              <a:t>Models</a:t>
            </a:r>
            <a:r>
              <a:rPr lang="en-IN" dirty="0"/>
              <a:t>: Pre-trained and fine-tuned models such as BERT, GPT, T5, and others.</a:t>
            </a:r>
          </a:p>
          <a:p>
            <a:pPr>
              <a:buFont typeface="Arial" panose="020B0604020202020204" pitchFamily="34" charset="0"/>
              <a:buChar char="•"/>
            </a:pPr>
            <a:r>
              <a:rPr lang="en-IN" b="1" dirty="0"/>
              <a:t>Datasets</a:t>
            </a:r>
            <a:r>
              <a:rPr lang="en-IN" dirty="0"/>
              <a:t>: A repository of datasets for various domains and tasks.</a:t>
            </a:r>
          </a:p>
          <a:p>
            <a:r>
              <a:rPr lang="en-IN" dirty="0"/>
              <a:t>Choosing the right model involves:</a:t>
            </a:r>
          </a:p>
          <a:p>
            <a:pPr>
              <a:buFont typeface="+mj-lt"/>
              <a:buAutoNum type="arabicPeriod"/>
            </a:pPr>
            <a:r>
              <a:rPr lang="en-IN" dirty="0"/>
              <a:t>Understanding the task requirements.</a:t>
            </a:r>
          </a:p>
          <a:p>
            <a:pPr>
              <a:buFont typeface="+mj-lt"/>
              <a:buAutoNum type="arabicPeriod"/>
            </a:pPr>
            <a:r>
              <a:rPr lang="en-IN" dirty="0"/>
              <a:t>Identifying a suitable pre-trained model or fine-tuning one for your specific needs.</a:t>
            </a:r>
          </a:p>
          <a:p>
            <a:pPr>
              <a:buFont typeface="+mj-lt"/>
              <a:buAutoNum type="arabicPeriod"/>
            </a:pPr>
            <a:r>
              <a:rPr lang="en-IN" dirty="0"/>
              <a:t>Considering the dataset compatibility and performance metrics.</a:t>
            </a:r>
          </a:p>
          <a:p>
            <a:r>
              <a:rPr lang="en-IN" b="1" dirty="0"/>
              <a:t>What to Consider When Selecting a Model</a:t>
            </a:r>
          </a:p>
          <a:p>
            <a:pPr>
              <a:buFont typeface="+mj-lt"/>
              <a:buAutoNum type="arabicPeriod"/>
            </a:pPr>
            <a:r>
              <a:rPr lang="en-IN" b="1" dirty="0"/>
              <a:t>Task Type</a:t>
            </a:r>
            <a:r>
              <a:rPr lang="en-IN" dirty="0"/>
              <a:t>:</a:t>
            </a:r>
          </a:p>
          <a:p>
            <a:pPr marL="742950" lvl="1" indent="-285750">
              <a:buFont typeface="+mj-lt"/>
              <a:buAutoNum type="arabicPeriod"/>
            </a:pPr>
            <a:r>
              <a:rPr lang="en-IN" dirty="0"/>
              <a:t>Clearly define the task (e.g., text classification, question answering, sentiment analysis).</a:t>
            </a:r>
          </a:p>
          <a:p>
            <a:pPr marL="742950" lvl="1" indent="-285750">
              <a:buFont typeface="+mj-lt"/>
              <a:buAutoNum type="arabicPeriod"/>
            </a:pPr>
            <a:r>
              <a:rPr lang="en-IN" dirty="0"/>
              <a:t>Use task-specific models (e.g., GPT for text generation, BERT for classification).</a:t>
            </a:r>
          </a:p>
          <a:p>
            <a:pPr>
              <a:buFont typeface="+mj-lt"/>
              <a:buAutoNum type="arabicPeriod"/>
            </a:pPr>
            <a:r>
              <a:rPr lang="en-IN" b="1" dirty="0"/>
              <a:t>Dataset Compatibility</a:t>
            </a:r>
            <a:r>
              <a:rPr lang="en-IN" dirty="0"/>
              <a:t>:</a:t>
            </a:r>
          </a:p>
          <a:p>
            <a:pPr marL="742950" lvl="1" indent="-285750">
              <a:buFont typeface="+mj-lt"/>
              <a:buAutoNum type="arabicPeriod"/>
            </a:pPr>
            <a:r>
              <a:rPr lang="en-IN" dirty="0"/>
              <a:t>Check if the model has been pre-trained or fine-tuned on a relevant dataset.</a:t>
            </a:r>
          </a:p>
          <a:p>
            <a:pPr marL="742950" lvl="1" indent="-285750">
              <a:buFont typeface="+mj-lt"/>
              <a:buAutoNum type="arabicPeriod"/>
            </a:pPr>
            <a:r>
              <a:rPr lang="en-IN" dirty="0"/>
              <a:t>For example:</a:t>
            </a:r>
          </a:p>
          <a:p>
            <a:pPr marL="1143000" lvl="2" indent="-228600">
              <a:buFont typeface="+mj-lt"/>
              <a:buAutoNum type="arabicPeriod"/>
            </a:pPr>
            <a:r>
              <a:rPr lang="en-IN" dirty="0"/>
              <a:t>Use IMDB-trained models for movie reviews.</a:t>
            </a:r>
          </a:p>
          <a:p>
            <a:pPr marL="1143000" lvl="2" indent="-228600">
              <a:buFont typeface="+mj-lt"/>
              <a:buAutoNum type="arabicPeriod"/>
            </a:pPr>
            <a:r>
              <a:rPr lang="en-IN" dirty="0"/>
              <a:t>Use </a:t>
            </a:r>
            <a:r>
              <a:rPr lang="en-IN" dirty="0" err="1"/>
              <a:t>SQuAD</a:t>
            </a:r>
            <a:r>
              <a:rPr lang="en-IN" dirty="0"/>
              <a:t>-trained models for question answering.</a:t>
            </a:r>
          </a:p>
          <a:p>
            <a:pPr>
              <a:buFont typeface="+mj-lt"/>
              <a:buAutoNum type="arabicPeriod"/>
            </a:pPr>
            <a:r>
              <a:rPr lang="en-IN" b="1" dirty="0"/>
              <a:t>Performance Metrics</a:t>
            </a:r>
            <a:r>
              <a:rPr lang="en-IN" dirty="0"/>
              <a:t>:</a:t>
            </a:r>
          </a:p>
          <a:p>
            <a:pPr marL="742950" lvl="1" indent="-285750">
              <a:buFont typeface="+mj-lt"/>
              <a:buAutoNum type="arabicPeriod"/>
            </a:pPr>
            <a:r>
              <a:rPr lang="en-IN" dirty="0"/>
              <a:t>Review the evaluation metrics provided in the model card (e.g., accuracy, F1-score).</a:t>
            </a:r>
          </a:p>
          <a:p>
            <a:pPr marL="742950" lvl="1" indent="-285750">
              <a:buFont typeface="+mj-lt"/>
              <a:buAutoNum type="arabicPeriod"/>
            </a:pPr>
            <a:r>
              <a:rPr lang="en-IN" dirty="0"/>
              <a:t>Choose models with high performance for your use case.</a:t>
            </a:r>
          </a:p>
          <a:p>
            <a:pPr>
              <a:buFont typeface="+mj-lt"/>
              <a:buAutoNum type="arabicPeriod"/>
            </a:pPr>
            <a:r>
              <a:rPr lang="en-IN" b="1" dirty="0"/>
              <a:t>Language and Context</a:t>
            </a:r>
            <a:r>
              <a:rPr lang="en-IN" dirty="0"/>
              <a:t>:</a:t>
            </a:r>
          </a:p>
          <a:p>
            <a:pPr marL="742950" lvl="1" indent="-285750">
              <a:buFont typeface="+mj-lt"/>
              <a:buAutoNum type="arabicPeriod"/>
            </a:pPr>
            <a:r>
              <a:rPr lang="en-IN" dirty="0"/>
              <a:t>Ensure the model supports the language or domain you are working with.</a:t>
            </a:r>
          </a:p>
          <a:p>
            <a:pPr marL="742950" lvl="1" indent="-285750">
              <a:buFont typeface="+mj-lt"/>
              <a:buAutoNum type="arabicPeriod"/>
            </a:pPr>
            <a:r>
              <a:rPr lang="en-IN" dirty="0"/>
              <a:t>Some models are optimized for English, while others might support multiple languages.</a:t>
            </a:r>
          </a:p>
          <a:p>
            <a:pPr>
              <a:buFont typeface="+mj-lt"/>
              <a:buAutoNum type="arabicPeriod"/>
            </a:pPr>
            <a:r>
              <a:rPr lang="en-IN" b="1" dirty="0"/>
              <a:t>Scalability and Efficiency</a:t>
            </a:r>
            <a:r>
              <a:rPr lang="en-IN" dirty="0"/>
              <a:t>:</a:t>
            </a:r>
          </a:p>
          <a:p>
            <a:pPr marL="742950" lvl="1" indent="-285750">
              <a:buFont typeface="+mj-lt"/>
              <a:buAutoNum type="arabicPeriod"/>
            </a:pPr>
            <a:r>
              <a:rPr lang="en-IN" dirty="0"/>
              <a:t>Consider lightweight models like </a:t>
            </a:r>
            <a:r>
              <a:rPr lang="en-IN" dirty="0" err="1"/>
              <a:t>DistilBERT</a:t>
            </a:r>
            <a:r>
              <a:rPr lang="en-IN" dirty="0"/>
              <a:t> for real-time or edge applications.</a:t>
            </a:r>
          </a:p>
          <a:p>
            <a:pPr marL="742950" lvl="1" indent="-285750">
              <a:buFont typeface="+mj-lt"/>
              <a:buAutoNum type="arabicPeriod"/>
            </a:pPr>
            <a:r>
              <a:rPr lang="en-IN" dirty="0"/>
              <a:t>Use full-sized models for high-performance tasks with sufficient resources.</a:t>
            </a:r>
          </a:p>
          <a:p>
            <a:pPr>
              <a:buFont typeface="+mj-lt"/>
              <a:buAutoNum type="arabicPeriod"/>
            </a:pPr>
            <a:r>
              <a:rPr lang="en-IN" b="1" dirty="0"/>
              <a:t>Limitations</a:t>
            </a:r>
            <a:r>
              <a:rPr lang="en-IN" dirty="0"/>
              <a:t>:</a:t>
            </a:r>
          </a:p>
          <a:p>
            <a:pPr marL="742950" lvl="1" indent="-285750">
              <a:buFont typeface="+mj-lt"/>
              <a:buAutoNum type="arabicPeriod"/>
            </a:pPr>
            <a:r>
              <a:rPr lang="en-IN" dirty="0"/>
              <a:t>Review the model card for biases or limitations to ensure it aligns with your requirements.</a:t>
            </a:r>
          </a:p>
          <a:p>
            <a:r>
              <a:rPr lang="en-IN" b="1" dirty="0"/>
              <a:t>Why This Exercise is Valuable</a:t>
            </a:r>
          </a:p>
          <a:p>
            <a:pPr>
              <a:buFont typeface="Arial" panose="020B0604020202020204" pitchFamily="34" charset="0"/>
              <a:buChar char="•"/>
            </a:pPr>
            <a:r>
              <a:rPr lang="en-IN" b="1" dirty="0"/>
              <a:t>Critical Thinking</a:t>
            </a:r>
            <a:r>
              <a:rPr lang="en-IN" dirty="0"/>
              <a:t>: Encourages learners to evaluate their project needs and match them with Hugging Face resources.</a:t>
            </a:r>
          </a:p>
          <a:p>
            <a:pPr>
              <a:buFont typeface="Arial" panose="020B0604020202020204" pitchFamily="34" charset="0"/>
              <a:buChar char="•"/>
            </a:pPr>
            <a:r>
              <a:rPr lang="en-IN" b="1" dirty="0"/>
              <a:t>Model Familiarity</a:t>
            </a:r>
            <a:r>
              <a:rPr lang="en-IN" dirty="0"/>
              <a:t>: Familiarizes users with the diverse range of models and their applications.</a:t>
            </a:r>
          </a:p>
          <a:p>
            <a:pPr>
              <a:buFont typeface="Arial" panose="020B0604020202020204" pitchFamily="34" charset="0"/>
              <a:buChar char="•"/>
            </a:pPr>
            <a:r>
              <a:rPr lang="en-IN" b="1" dirty="0"/>
              <a:t>Real-World Relevance</a:t>
            </a:r>
            <a:r>
              <a:rPr lang="en-IN" dirty="0"/>
              <a:t>: Prepares learners to make informed decisions in practical machine learning projects.</a:t>
            </a:r>
          </a:p>
          <a:p>
            <a:r>
              <a:rPr lang="en-IN" b="1" dirty="0"/>
              <a:t>Answer Will Be Discussed in the Next Class</a:t>
            </a:r>
          </a:p>
          <a:p>
            <a:pPr>
              <a:buFont typeface="Arial" panose="020B0604020202020204" pitchFamily="34" charset="0"/>
              <a:buChar char="•"/>
            </a:pPr>
            <a:r>
              <a:rPr lang="en-IN" dirty="0"/>
              <a:t>This provides a great opportunity for classroom discussion to explore:</a:t>
            </a:r>
          </a:p>
          <a:p>
            <a:pPr marL="742950" lvl="1" indent="-285750">
              <a:buFont typeface="Arial" panose="020B0604020202020204" pitchFamily="34" charset="0"/>
              <a:buChar char="•"/>
            </a:pPr>
            <a:r>
              <a:rPr lang="en-IN" dirty="0"/>
              <a:t>Real-world scenarios.</a:t>
            </a:r>
          </a:p>
          <a:p>
            <a:pPr marL="742950" lvl="1" indent="-285750">
              <a:buFont typeface="Arial" panose="020B0604020202020204" pitchFamily="34" charset="0"/>
              <a:buChar char="•"/>
            </a:pPr>
            <a:r>
              <a:rPr lang="en-IN" dirty="0"/>
              <a:t>Challenges in model selection.</a:t>
            </a:r>
          </a:p>
          <a:p>
            <a:pPr marL="742950" lvl="1" indent="-285750">
              <a:buFont typeface="Arial" panose="020B0604020202020204" pitchFamily="34" charset="0"/>
              <a:buChar char="•"/>
            </a:pPr>
            <a:r>
              <a:rPr lang="en-IN" dirty="0"/>
              <a:t>Practical steps to experiment with Hugging Face models.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31</a:t>
            </a:fld>
            <a:endParaRPr lang="en-IN" altLang="en-US"/>
          </a:p>
        </p:txBody>
      </p:sp>
    </p:spTree>
    <p:extLst>
      <p:ext uri="{BB962C8B-B14F-4D97-AF65-F5344CB8AC3E}">
        <p14:creationId xmlns:p14="http://schemas.microsoft.com/office/powerpoint/2010/main" val="1227610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a:t>
            </a:r>
            <a:r>
              <a:rPr lang="en-IN" b="1" dirty="0"/>
              <a:t>various models and tasks</a:t>
            </a:r>
            <a:r>
              <a:rPr lang="en-IN" dirty="0"/>
              <a:t> available on AWS, showcasing their capabilities across AI domains. The content highlights contributions from multiple organizations and model types, illustrating the diversity of AI solutions. Below is a detailed explanation:</a:t>
            </a:r>
          </a:p>
          <a:p>
            <a:r>
              <a:rPr lang="en-IN" b="1" dirty="0"/>
              <a:t>1. Meta AI</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Llama 3 Guard (7B, 8B, 70B)</a:t>
            </a:r>
            <a:r>
              <a:rPr lang="en-IN" dirty="0"/>
              <a:t>: Optimized for diverse NLP tasks.</a:t>
            </a:r>
          </a:p>
          <a:p>
            <a:pPr marL="742950" lvl="1" indent="-285750">
              <a:buFont typeface="Arial" panose="020B0604020202020204" pitchFamily="34" charset="0"/>
              <a:buChar char="•"/>
            </a:pPr>
            <a:r>
              <a:rPr lang="en-IN" b="1" dirty="0"/>
              <a:t>Code Llama (78, 138, 34B)</a:t>
            </a:r>
            <a:r>
              <a:rPr lang="en-IN" dirty="0"/>
              <a:t>: Tailored for code generation and analysis.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Question Answering</a:t>
            </a:r>
            <a:r>
              <a:rPr lang="en-IN" dirty="0"/>
              <a:t>: Extracting answers from context.</a:t>
            </a:r>
          </a:p>
          <a:p>
            <a:pPr marL="742950" lvl="1" indent="-285750">
              <a:buFont typeface="Arial" panose="020B0604020202020204" pitchFamily="34" charset="0"/>
              <a:buChar char="•"/>
            </a:pPr>
            <a:r>
              <a:rPr lang="en-IN" b="1" dirty="0"/>
              <a:t>Summarization</a:t>
            </a:r>
            <a:r>
              <a:rPr lang="en-IN" dirty="0"/>
              <a:t>: Condensing lengthy text into concise summaries.</a:t>
            </a:r>
          </a:p>
          <a:p>
            <a:pPr marL="742950" lvl="1" indent="-285750">
              <a:buFont typeface="Arial" panose="020B0604020202020204" pitchFamily="34" charset="0"/>
              <a:buChar char="•"/>
            </a:pPr>
            <a:r>
              <a:rPr lang="en-IN" b="1" dirty="0"/>
              <a:t>Paraphrasing</a:t>
            </a:r>
            <a:r>
              <a:rPr lang="en-IN" dirty="0"/>
              <a:t>: Rewriting text with similar meaning.</a:t>
            </a:r>
          </a:p>
          <a:p>
            <a:pPr marL="742950" lvl="1" indent="-285750">
              <a:buFont typeface="Arial" panose="020B0604020202020204" pitchFamily="34" charset="0"/>
              <a:buChar char="•"/>
            </a:pPr>
            <a:r>
              <a:rPr lang="en-IN" b="1" dirty="0"/>
              <a:t>Sentiment Analysis</a:t>
            </a:r>
            <a:r>
              <a:rPr lang="en-IN" dirty="0"/>
              <a:t>: Classifying text as positive, negative, or neutral.</a:t>
            </a:r>
          </a:p>
          <a:p>
            <a:pPr marL="742950" lvl="1" indent="-285750">
              <a:buFont typeface="Arial" panose="020B0604020202020204" pitchFamily="34" charset="0"/>
              <a:buChar char="•"/>
            </a:pPr>
            <a:r>
              <a:rPr lang="en-IN" b="1" dirty="0"/>
              <a:t>Text Generation</a:t>
            </a:r>
            <a:r>
              <a:rPr lang="en-IN" dirty="0"/>
              <a:t>: Creating coherent and contextually relevant text.</a:t>
            </a:r>
          </a:p>
          <a:p>
            <a:r>
              <a:rPr lang="en-IN" b="1" dirty="0"/>
              <a:t>2. AI21 Labs</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Jurassic-2 Ultra, Mid</a:t>
            </a:r>
            <a:r>
              <a:rPr lang="en-IN" dirty="0"/>
              <a:t>: Focused on high-quality text generation.</a:t>
            </a:r>
          </a:p>
          <a:p>
            <a:pPr marL="742950" lvl="1" indent="-285750">
              <a:buFont typeface="Arial" panose="020B0604020202020204" pitchFamily="34" charset="0"/>
              <a:buChar char="•"/>
            </a:pPr>
            <a:r>
              <a:rPr lang="en-IN" b="1" dirty="0"/>
              <a:t>Jamba Instruct</a:t>
            </a:r>
            <a:r>
              <a:rPr lang="en-IN" dirty="0"/>
              <a:t>: Designed for instruction-following text generation tasks.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Text Generation</a:t>
            </a:r>
            <a:r>
              <a:rPr lang="en-IN" dirty="0"/>
              <a:t>: Generating fluent and meaningful text.</a:t>
            </a:r>
          </a:p>
          <a:p>
            <a:pPr marL="742950" lvl="1" indent="-285750">
              <a:buFont typeface="Arial" panose="020B0604020202020204" pitchFamily="34" charset="0"/>
              <a:buChar char="•"/>
            </a:pPr>
            <a:r>
              <a:rPr lang="en-IN" b="1" dirty="0"/>
              <a:t>Long-form Generation</a:t>
            </a:r>
            <a:r>
              <a:rPr lang="en-IN" dirty="0"/>
              <a:t>: Creating extended content like articles or essays.</a:t>
            </a:r>
          </a:p>
          <a:p>
            <a:pPr marL="742950" lvl="1" indent="-285750">
              <a:buFont typeface="Arial" panose="020B0604020202020204" pitchFamily="34" charset="0"/>
              <a:buChar char="•"/>
            </a:pPr>
            <a:r>
              <a:rPr lang="en-IN" b="1" dirty="0"/>
              <a:t>Information Extraction</a:t>
            </a:r>
            <a:r>
              <a:rPr lang="en-IN" dirty="0"/>
              <a:t>: Identifying key details from unstructured text.</a:t>
            </a:r>
          </a:p>
          <a:p>
            <a:pPr marL="742950" lvl="1" indent="-285750">
              <a:buFont typeface="Arial" panose="020B0604020202020204" pitchFamily="34" charset="0"/>
              <a:buChar char="•"/>
            </a:pPr>
            <a:r>
              <a:rPr lang="en-IN" b="1" dirty="0"/>
              <a:t>Classification</a:t>
            </a:r>
            <a:r>
              <a:rPr lang="en-IN" dirty="0"/>
              <a:t>: Categorizing data into predefined classes.</a:t>
            </a:r>
          </a:p>
          <a:p>
            <a:r>
              <a:rPr lang="en-IN" b="1" dirty="0"/>
              <a:t>3. Cohere</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Command, Command Light</a:t>
            </a:r>
            <a:r>
              <a:rPr lang="en-IN" dirty="0"/>
              <a:t>: Specialized for NLP tasks.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Text Generation</a:t>
            </a:r>
            <a:r>
              <a:rPr lang="en-IN" dirty="0"/>
              <a:t>: Producing human-like text.</a:t>
            </a:r>
          </a:p>
          <a:p>
            <a:pPr marL="742950" lvl="1" indent="-285750">
              <a:buFont typeface="Arial" panose="020B0604020202020204" pitchFamily="34" charset="0"/>
              <a:buChar char="•"/>
            </a:pPr>
            <a:r>
              <a:rPr lang="en-IN" b="1" dirty="0"/>
              <a:t>Information Extraction</a:t>
            </a:r>
            <a:r>
              <a:rPr lang="en-IN" dirty="0"/>
              <a:t>: Pulling structured data from text.</a:t>
            </a:r>
          </a:p>
          <a:p>
            <a:pPr marL="742950" lvl="1" indent="-285750">
              <a:buFont typeface="Arial" panose="020B0604020202020204" pitchFamily="34" charset="0"/>
              <a:buChar char="•"/>
            </a:pPr>
            <a:r>
              <a:rPr lang="en-IN" b="1" dirty="0"/>
              <a:t>Question Answering</a:t>
            </a:r>
            <a:r>
              <a:rPr lang="en-IN" dirty="0"/>
              <a:t>: Answering user queries based on context.</a:t>
            </a:r>
          </a:p>
          <a:p>
            <a:pPr marL="742950" lvl="1" indent="-285750">
              <a:buFont typeface="Arial" panose="020B0604020202020204" pitchFamily="34" charset="0"/>
              <a:buChar char="•"/>
            </a:pPr>
            <a:r>
              <a:rPr lang="en-IN" b="1" dirty="0"/>
              <a:t>Summarization</a:t>
            </a:r>
            <a:r>
              <a:rPr lang="en-IN" dirty="0"/>
              <a:t>: Simplifying long text while preserving meaning.</a:t>
            </a:r>
          </a:p>
          <a:p>
            <a:r>
              <a:rPr lang="en-IN" b="1" dirty="0"/>
              <a:t>4. Stability AI</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Stable Diffusion XL 1.0, 2.1 Base</a:t>
            </a:r>
            <a:r>
              <a:rPr lang="en-IN" dirty="0"/>
              <a:t>: Focused on generative AI for images.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Generate Images</a:t>
            </a:r>
            <a:r>
              <a:rPr lang="en-IN" dirty="0"/>
              <a:t>: Producing photo-realistic visuals from text input.</a:t>
            </a:r>
          </a:p>
          <a:p>
            <a:pPr marL="742950" lvl="1" indent="-285750">
              <a:buFont typeface="Arial" panose="020B0604020202020204" pitchFamily="34" charset="0"/>
              <a:buChar char="•"/>
            </a:pPr>
            <a:r>
              <a:rPr lang="en-IN" b="1" dirty="0"/>
              <a:t>Upscaling</a:t>
            </a:r>
            <a:r>
              <a:rPr lang="en-IN" dirty="0"/>
              <a:t>: Enhancing the quality of low-resolution images.</a:t>
            </a:r>
          </a:p>
          <a:p>
            <a:pPr marL="742950" lvl="1" indent="-285750">
              <a:buFont typeface="Arial" panose="020B0604020202020204" pitchFamily="34" charset="0"/>
              <a:buChar char="•"/>
            </a:pPr>
            <a:r>
              <a:rPr lang="en-IN" b="1" dirty="0"/>
              <a:t>Inpainting</a:t>
            </a:r>
            <a:r>
              <a:rPr lang="en-IN" dirty="0"/>
              <a:t>: Filling in missing or damaged parts of images.</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Fine-tuning on </a:t>
            </a:r>
            <a:r>
              <a:rPr lang="en-IN" b="1" dirty="0"/>
              <a:t>Stable Diffusion 2.1</a:t>
            </a:r>
            <a:r>
              <a:rPr lang="en-IN" dirty="0"/>
              <a:t> for specialized use cases.</a:t>
            </a:r>
          </a:p>
          <a:p>
            <a:r>
              <a:rPr lang="en-IN" b="1" dirty="0"/>
              <a:t>5. </a:t>
            </a:r>
            <a:r>
              <a:rPr lang="en-IN" b="1" dirty="0" err="1"/>
              <a:t>LightOn</a:t>
            </a:r>
            <a:endParaRPr lang="en-IN" b="1" dirty="0"/>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Lyra-Fr (10B, Mini)</a:t>
            </a:r>
            <a:r>
              <a:rPr lang="en-IN" dirty="0"/>
              <a:t>: Optimized for multilingual tasks.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Text Generation</a:t>
            </a:r>
            <a:r>
              <a:rPr lang="en-IN" dirty="0"/>
              <a:t>: Fluent text creation in multiple languages.</a:t>
            </a:r>
          </a:p>
          <a:p>
            <a:pPr marL="742950" lvl="1" indent="-285750">
              <a:buFont typeface="Arial" panose="020B0604020202020204" pitchFamily="34" charset="0"/>
              <a:buChar char="•"/>
            </a:pPr>
            <a:r>
              <a:rPr lang="en-IN" b="1" dirty="0"/>
              <a:t>Keyword Extraction</a:t>
            </a:r>
            <a:r>
              <a:rPr lang="en-IN" dirty="0"/>
              <a:t>: Identifying key phrases from documents.</a:t>
            </a:r>
          </a:p>
          <a:p>
            <a:pPr marL="742950" lvl="1" indent="-285750">
              <a:buFont typeface="Arial" panose="020B0604020202020204" pitchFamily="34" charset="0"/>
              <a:buChar char="•"/>
            </a:pPr>
            <a:r>
              <a:rPr lang="en-IN" b="1" dirty="0"/>
              <a:t>Summarization</a:t>
            </a:r>
            <a:r>
              <a:rPr lang="en-IN" dirty="0"/>
              <a:t>: Condensing information into shorter formats.</a:t>
            </a:r>
          </a:p>
          <a:p>
            <a:pPr marL="742950" lvl="1" indent="-285750">
              <a:buFont typeface="Arial" panose="020B0604020202020204" pitchFamily="34" charset="0"/>
              <a:buChar char="•"/>
            </a:pPr>
            <a:r>
              <a:rPr lang="en-IN" b="1" dirty="0"/>
              <a:t>Sentiment Analysis</a:t>
            </a:r>
            <a:r>
              <a:rPr lang="en-IN" dirty="0"/>
              <a:t>: </a:t>
            </a:r>
            <a:r>
              <a:rPr lang="en-IN" dirty="0" err="1"/>
              <a:t>Analyzing</a:t>
            </a:r>
            <a:r>
              <a:rPr lang="en-IN" dirty="0"/>
              <a:t> opinions and emotions in text.</a:t>
            </a:r>
          </a:p>
          <a:p>
            <a:r>
              <a:rPr lang="en-IN" b="1" dirty="0"/>
              <a:t>6. Alexa</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err="1"/>
              <a:t>AlexaTM</a:t>
            </a:r>
            <a:r>
              <a:rPr lang="en-IN" b="1" dirty="0"/>
              <a:t> 20B</a:t>
            </a:r>
            <a:r>
              <a:rPr lang="en-IN" dirty="0"/>
              <a:t>: Powerful transformer model for diverse applications.</a:t>
            </a:r>
          </a:p>
          <a:p>
            <a:pPr>
              <a:buFont typeface="Arial" panose="020B0604020202020204" pitchFamily="34" charset="0"/>
              <a:buChar char="•"/>
            </a:pPr>
            <a:r>
              <a:rPr lang="en-IN" b="1" dirty="0"/>
              <a:t>Tasks</a:t>
            </a:r>
            <a:r>
              <a:rPr lang="en-IN" dirty="0"/>
              <a:t>:</a:t>
            </a:r>
          </a:p>
          <a:p>
            <a:pPr marL="742950" lvl="1" indent="-285750">
              <a:buFont typeface="Arial" panose="020B0604020202020204" pitchFamily="34" charset="0"/>
              <a:buChar char="•"/>
            </a:pPr>
            <a:r>
              <a:rPr lang="en-IN" b="1" dirty="0"/>
              <a:t>Machine Translation</a:t>
            </a:r>
            <a:r>
              <a:rPr lang="en-IN" dirty="0"/>
              <a:t>: Translating text between languages.</a:t>
            </a:r>
          </a:p>
          <a:p>
            <a:pPr marL="742950" lvl="1" indent="-285750">
              <a:buFont typeface="Arial" panose="020B0604020202020204" pitchFamily="34" charset="0"/>
              <a:buChar char="•"/>
            </a:pPr>
            <a:r>
              <a:rPr lang="en-IN" b="1" dirty="0"/>
              <a:t>Question Answering</a:t>
            </a:r>
            <a:r>
              <a:rPr lang="en-IN" dirty="0"/>
              <a:t>: Answering factual or contextual questions.</a:t>
            </a:r>
          </a:p>
          <a:p>
            <a:pPr marL="742950" lvl="1" indent="-285750">
              <a:buFont typeface="Arial" panose="020B0604020202020204" pitchFamily="34" charset="0"/>
              <a:buChar char="•"/>
            </a:pPr>
            <a:r>
              <a:rPr lang="en-IN" b="1" dirty="0"/>
              <a:t>Summarization</a:t>
            </a:r>
            <a:r>
              <a:rPr lang="en-IN" dirty="0"/>
              <a:t>: Simplifying text content.</a:t>
            </a:r>
          </a:p>
          <a:p>
            <a:pPr marL="742950" lvl="1" indent="-285750">
              <a:buFont typeface="Arial" panose="020B0604020202020204" pitchFamily="34" charset="0"/>
              <a:buChar char="•"/>
            </a:pPr>
            <a:r>
              <a:rPr lang="en-IN" b="1" dirty="0"/>
              <a:t>Annotation</a:t>
            </a:r>
            <a:r>
              <a:rPr lang="en-IN" dirty="0"/>
              <a:t>: </a:t>
            </a:r>
            <a:r>
              <a:rPr lang="en-IN" dirty="0" err="1"/>
              <a:t>Labeling</a:t>
            </a:r>
            <a:r>
              <a:rPr lang="en-IN" dirty="0"/>
              <a:t> or tagging data for machine learning tasks.</a:t>
            </a:r>
          </a:p>
          <a:p>
            <a:pPr marL="742950" lvl="1" indent="-285750">
              <a:buFont typeface="Arial" panose="020B0604020202020204" pitchFamily="34" charset="0"/>
              <a:buChar char="•"/>
            </a:pPr>
            <a:r>
              <a:rPr lang="en-IN" b="1" dirty="0"/>
              <a:t>Data Generation</a:t>
            </a:r>
            <a:r>
              <a:rPr lang="en-IN" dirty="0"/>
              <a:t>: Creating synthetic data for training or testing.</a:t>
            </a:r>
          </a:p>
          <a:p>
            <a:r>
              <a:rPr lang="en-IN" b="1" dirty="0"/>
              <a:t>Key Takeaways</a:t>
            </a:r>
          </a:p>
          <a:p>
            <a:pPr>
              <a:buFont typeface="Arial" panose="020B0604020202020204" pitchFamily="34" charset="0"/>
              <a:buChar char="•"/>
            </a:pPr>
            <a:r>
              <a:rPr lang="en-IN" b="1" dirty="0"/>
              <a:t>Versatility Across Domains</a:t>
            </a:r>
            <a:r>
              <a:rPr lang="en-IN" dirty="0"/>
              <a:t>: Models cover a wide array of tasks in NLP, computer vision, and generative AI.</a:t>
            </a:r>
          </a:p>
          <a:p>
            <a:pPr>
              <a:buFont typeface="Arial" panose="020B0604020202020204" pitchFamily="34" charset="0"/>
              <a:buChar char="•"/>
            </a:pPr>
            <a:r>
              <a:rPr lang="en-IN" b="1" dirty="0"/>
              <a:t>Collaboration</a:t>
            </a:r>
            <a:r>
              <a:rPr lang="en-IN" dirty="0"/>
              <a:t>: Contributions from leading AI organizations like Meta AI, AI21 Labs, Cohere, Stability AI, and AWS.</a:t>
            </a:r>
          </a:p>
          <a:p>
            <a:pPr>
              <a:buFont typeface="Arial" panose="020B0604020202020204" pitchFamily="34" charset="0"/>
              <a:buChar char="•"/>
            </a:pPr>
            <a:r>
              <a:rPr lang="en-IN" b="1" dirty="0"/>
              <a:t>Customization</a:t>
            </a:r>
            <a:r>
              <a:rPr lang="en-IN" dirty="0"/>
              <a:t>: Many models can be fine-tuned for specific tasks or domains.</a:t>
            </a:r>
          </a:p>
          <a:p>
            <a:r>
              <a:rPr lang="en-IN" b="1" dirty="0"/>
              <a:t>Practical Applications</a:t>
            </a:r>
          </a:p>
          <a:p>
            <a:pPr>
              <a:buFont typeface="Arial" panose="020B0604020202020204" pitchFamily="34" charset="0"/>
              <a:buChar char="•"/>
            </a:pPr>
            <a:r>
              <a:rPr lang="en-IN" b="1" dirty="0"/>
              <a:t>Businesses</a:t>
            </a:r>
            <a:r>
              <a:rPr lang="en-IN" dirty="0"/>
              <a:t>:</a:t>
            </a:r>
          </a:p>
          <a:p>
            <a:pPr marL="742950" lvl="1" indent="-285750">
              <a:buFont typeface="Arial" panose="020B0604020202020204" pitchFamily="34" charset="0"/>
              <a:buChar char="•"/>
            </a:pPr>
            <a:r>
              <a:rPr lang="en-IN" dirty="0"/>
              <a:t>Sentiment analysis for customer feedback.</a:t>
            </a:r>
          </a:p>
          <a:p>
            <a:pPr marL="742950" lvl="1" indent="-285750">
              <a:buFont typeface="Arial" panose="020B0604020202020204" pitchFamily="34" charset="0"/>
              <a:buChar char="•"/>
            </a:pPr>
            <a:r>
              <a:rPr lang="en-IN" dirty="0"/>
              <a:t>Summarization of large documents or datasets.</a:t>
            </a:r>
          </a:p>
          <a:p>
            <a:pPr marL="742950" lvl="1" indent="-285750">
              <a:buFont typeface="Arial" panose="020B0604020202020204" pitchFamily="34" charset="0"/>
              <a:buChar char="•"/>
            </a:pPr>
            <a:r>
              <a:rPr lang="en-IN" dirty="0"/>
              <a:t>Generating high-quality marketing content.</a:t>
            </a:r>
          </a:p>
          <a:p>
            <a:pPr>
              <a:buFont typeface="Arial" panose="020B0604020202020204" pitchFamily="34" charset="0"/>
              <a:buChar char="•"/>
            </a:pPr>
            <a:r>
              <a:rPr lang="en-IN" b="1" dirty="0"/>
              <a:t>Developers</a:t>
            </a:r>
            <a:r>
              <a:rPr lang="en-IN" dirty="0"/>
              <a:t>:</a:t>
            </a:r>
          </a:p>
          <a:p>
            <a:pPr marL="742950" lvl="1" indent="-285750">
              <a:buFont typeface="Arial" panose="020B0604020202020204" pitchFamily="34" charset="0"/>
              <a:buChar char="•"/>
            </a:pPr>
            <a:r>
              <a:rPr lang="en-IN" dirty="0"/>
              <a:t>Leveraging pre-trained models for quick deployment.</a:t>
            </a:r>
          </a:p>
          <a:p>
            <a:pPr marL="742950" lvl="1" indent="-285750">
              <a:buFont typeface="Arial" panose="020B0604020202020204" pitchFamily="34" charset="0"/>
              <a:buChar char="•"/>
            </a:pPr>
            <a:r>
              <a:rPr lang="en-IN" dirty="0"/>
              <a:t>Customizing models to meet domain-specific requirements.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32</a:t>
            </a:fld>
            <a:endParaRPr lang="en-IN" altLang="en-US"/>
          </a:p>
        </p:txBody>
      </p:sp>
    </p:spTree>
    <p:extLst>
      <p:ext uri="{BB962C8B-B14F-4D97-AF65-F5344CB8AC3E}">
        <p14:creationId xmlns:p14="http://schemas.microsoft.com/office/powerpoint/2010/main" val="2018076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a:extLst>
              <a:ext uri="{FF2B5EF4-FFF2-40B4-BE49-F238E27FC236}">
                <a16:creationId xmlns:a16="http://schemas.microsoft.com/office/drawing/2014/main" id="{ED9B25D9-BE34-7ACD-F2B4-BF7810B8642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0" name="Notes Placeholder 2">
            <a:extLst>
              <a:ext uri="{FF2B5EF4-FFF2-40B4-BE49-F238E27FC236}">
                <a16:creationId xmlns:a16="http://schemas.microsoft.com/office/drawing/2014/main" id="{FF80DFA2-DD89-C5F5-B660-EF888633A9F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The slide explains </a:t>
            </a:r>
            <a:r>
              <a:rPr lang="en-IN" altLang="en-US" b="1"/>
              <a:t>AI, ML, and Generative AI</a:t>
            </a:r>
            <a:r>
              <a:rPr lang="en-IN" altLang="en-US"/>
              <a:t> concepts with a structured breakdown:</a:t>
            </a:r>
          </a:p>
          <a:p>
            <a:pPr>
              <a:buFont typeface="Calibri Light" panose="020F0302020204030204" pitchFamily="34" charset="0"/>
              <a:buAutoNum type="arabicPeriod"/>
            </a:pPr>
            <a:r>
              <a:rPr lang="en-IN" altLang="en-US" b="1"/>
              <a:t>Artificial Intelligence (AI)</a:t>
            </a:r>
            <a:r>
              <a:rPr lang="en-IN" altLang="en-US"/>
              <a:t>:</a:t>
            </a:r>
          </a:p>
          <a:p>
            <a:pPr marL="742950" lvl="1" indent="-285750">
              <a:buFont typeface="Calibri Light" panose="020F0302020204030204" pitchFamily="34" charset="0"/>
              <a:buAutoNum type="arabicPeriod"/>
            </a:pPr>
            <a:r>
              <a:rPr lang="en-IN" altLang="en-US"/>
              <a:t>AI encompasses techniques that enable computers to mimic human intelligence.</a:t>
            </a:r>
          </a:p>
          <a:p>
            <a:pPr marL="742950" lvl="1" indent="-285750">
              <a:buFont typeface="Calibri Light" panose="020F0302020204030204" pitchFamily="34" charset="0"/>
              <a:buAutoNum type="arabicPeriod"/>
            </a:pPr>
            <a:r>
              <a:rPr lang="en-IN" altLang="en-US"/>
              <a:t>It uses logic, if-then statements, and machine learning approaches.</a:t>
            </a:r>
          </a:p>
          <a:p>
            <a:pPr>
              <a:buFont typeface="Calibri Light" panose="020F0302020204030204" pitchFamily="34" charset="0"/>
              <a:buAutoNum type="arabicPeriod"/>
            </a:pPr>
            <a:r>
              <a:rPr lang="en-IN" altLang="en-US" b="1"/>
              <a:t>Machine Learning (ML)</a:t>
            </a:r>
            <a:r>
              <a:rPr lang="en-IN" altLang="en-US"/>
              <a:t>:</a:t>
            </a:r>
          </a:p>
          <a:p>
            <a:pPr marL="742950" lvl="1" indent="-285750">
              <a:buFont typeface="Calibri Light" panose="020F0302020204030204" pitchFamily="34" charset="0"/>
              <a:buAutoNum type="arabicPeriod"/>
            </a:pPr>
            <a:r>
              <a:rPr lang="en-IN" altLang="en-US"/>
              <a:t>A subset of AI where machines analyze data to search for patterns and automatically build models.</a:t>
            </a:r>
          </a:p>
          <a:p>
            <a:pPr marL="742950" lvl="1" indent="-285750">
              <a:buFont typeface="Calibri Light" panose="020F0302020204030204" pitchFamily="34" charset="0"/>
              <a:buAutoNum type="arabicPeriod"/>
            </a:pPr>
            <a:r>
              <a:rPr lang="en-IN" altLang="en-US"/>
              <a:t>ML is data-driven and enables systems to learn without being explicitly programmed.</a:t>
            </a:r>
          </a:p>
          <a:p>
            <a:pPr>
              <a:buFont typeface="Calibri Light" panose="020F0302020204030204" pitchFamily="34" charset="0"/>
              <a:buAutoNum type="arabicPeriod"/>
            </a:pPr>
            <a:r>
              <a:rPr lang="en-IN" altLang="en-US" b="1"/>
              <a:t>Classification AI and Predictive AI</a:t>
            </a:r>
            <a:r>
              <a:rPr lang="en-IN" altLang="en-US"/>
              <a:t>:</a:t>
            </a:r>
          </a:p>
          <a:p>
            <a:pPr marL="742950" lvl="1" indent="-285750">
              <a:buFont typeface="Calibri Light" panose="020F0302020204030204" pitchFamily="34" charset="0"/>
              <a:buAutoNum type="arabicPeriod"/>
            </a:pPr>
            <a:r>
              <a:rPr lang="en-IN" altLang="en-US" b="1"/>
              <a:t>Classification AI</a:t>
            </a:r>
            <a:r>
              <a:rPr lang="en-IN" altLang="en-US"/>
              <a:t>: Identifies patterns to recognize specific objects, labels, or categories.</a:t>
            </a:r>
          </a:p>
          <a:p>
            <a:pPr marL="742950" lvl="1" indent="-285750">
              <a:buFont typeface="Calibri Light" panose="020F0302020204030204" pitchFamily="34" charset="0"/>
              <a:buAutoNum type="arabicPeriod"/>
            </a:pPr>
            <a:r>
              <a:rPr lang="en-IN" altLang="en-US" b="1"/>
              <a:t>Predictive AI</a:t>
            </a:r>
            <a:r>
              <a:rPr lang="en-IN" altLang="en-US"/>
              <a:t>: Analyzes historical and statistical data to predict trends or future outcomes.</a:t>
            </a:r>
          </a:p>
          <a:p>
            <a:pPr>
              <a:buFont typeface="Calibri Light" panose="020F0302020204030204" pitchFamily="34" charset="0"/>
              <a:buAutoNum type="arabicPeriod"/>
            </a:pPr>
            <a:r>
              <a:rPr lang="en-IN" altLang="en-US" b="1"/>
              <a:t>Generative AI</a:t>
            </a:r>
            <a:r>
              <a:rPr lang="en-IN" altLang="en-US"/>
              <a:t>:</a:t>
            </a:r>
          </a:p>
          <a:p>
            <a:pPr marL="742950" lvl="1" indent="-285750">
              <a:buFont typeface="Calibri Light" panose="020F0302020204030204" pitchFamily="34" charset="0"/>
              <a:buAutoNum type="arabicPeriod"/>
            </a:pPr>
            <a:r>
              <a:rPr lang="en-IN" altLang="en-US"/>
              <a:t>A subset of </a:t>
            </a:r>
            <a:r>
              <a:rPr lang="en-IN" altLang="en-US" b="1"/>
              <a:t>Deep Learning (DL)</a:t>
            </a:r>
            <a:r>
              <a:rPr lang="en-IN" altLang="en-US"/>
              <a:t>.</a:t>
            </a:r>
          </a:p>
          <a:p>
            <a:pPr marL="742950" lvl="1" indent="-285750">
              <a:buFont typeface="Calibri Light" panose="020F0302020204030204" pitchFamily="34" charset="0"/>
              <a:buAutoNum type="arabicPeriod"/>
            </a:pPr>
            <a:r>
              <a:rPr lang="en-IN" altLang="en-US"/>
              <a:t>It focuses on creating new content and ideas using </a:t>
            </a:r>
            <a:r>
              <a:rPr lang="en-IN" altLang="en-US" b="1"/>
              <a:t>large, pretrained models</a:t>
            </a:r>
            <a:r>
              <a:rPr lang="en-IN" altLang="en-US"/>
              <a:t>, also referred to as </a:t>
            </a:r>
            <a:r>
              <a:rPr lang="en-IN" altLang="en-US" b="1"/>
              <a:t>foundation models (FMs)</a:t>
            </a:r>
            <a:r>
              <a:rPr lang="en-IN" altLang="en-US"/>
              <a:t>.</a:t>
            </a:r>
          </a:p>
          <a:p>
            <a:pPr marL="742950" lvl="1" indent="-285750">
              <a:buFont typeface="Calibri Light" panose="020F0302020204030204" pitchFamily="34" charset="0"/>
              <a:buAutoNum type="arabicPeriod"/>
            </a:pPr>
            <a:r>
              <a:rPr lang="en-IN" altLang="en-US"/>
              <a:t>Generative AI can produce text, images, videos, and other creative outputs.</a:t>
            </a:r>
          </a:p>
          <a:p>
            <a:r>
              <a:rPr lang="en-IN" altLang="en-US" b="1"/>
              <a:t>Key Takeaways:</a:t>
            </a:r>
          </a:p>
          <a:p>
            <a:pPr>
              <a:buFontTx/>
              <a:buChar char="•"/>
            </a:pPr>
            <a:r>
              <a:rPr lang="en-IN" altLang="en-US"/>
              <a:t>The diagram highlights the hierarchical relationship: </a:t>
            </a:r>
            <a:r>
              <a:rPr lang="en-IN" altLang="en-US" b="1"/>
              <a:t>AI &gt; ML &gt; DL &gt; Generative AI</a:t>
            </a:r>
            <a:r>
              <a:rPr lang="en-IN" altLang="en-US"/>
              <a:t>.</a:t>
            </a:r>
          </a:p>
          <a:p>
            <a:pPr>
              <a:buFontTx/>
              <a:buChar char="•"/>
            </a:pPr>
            <a:r>
              <a:rPr lang="en-IN" altLang="en-US"/>
              <a:t>Generative AI is an advanced area within AI, specifically leveraging deep learning to generate new data.</a:t>
            </a:r>
          </a:p>
          <a:p>
            <a:r>
              <a:rPr lang="en-IN" altLang="en-US"/>
              <a:t>The slide references </a:t>
            </a:r>
            <a:r>
              <a:rPr lang="en-IN" altLang="en-US" b="1"/>
              <a:t>AWS Innovate Conference 2024</a:t>
            </a:r>
            <a:r>
              <a:rPr lang="en-IN" altLang="en-US"/>
              <a:t> and credits Melwin Pais, a Senior Solution Architect at AWS, further indicating a focus on industry-level AI advancements.</a:t>
            </a:r>
          </a:p>
          <a:p>
            <a:endParaRPr lang="en-US" altLang="en-US"/>
          </a:p>
        </p:txBody>
      </p:sp>
      <p:sp>
        <p:nvSpPr>
          <p:cNvPr id="94211" name="Slide Number Placeholder 3">
            <a:extLst>
              <a:ext uri="{FF2B5EF4-FFF2-40B4-BE49-F238E27FC236}">
                <a16:creationId xmlns:a16="http://schemas.microsoft.com/office/drawing/2014/main" id="{C2F0EEE7-274E-B478-96E2-6BCEB33223C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B107C2B-B21D-0940-8056-D421334415A2}" type="slidenum">
              <a:rPr lang="en-IN" altLang="en-US" smtClean="0"/>
              <a:pPr/>
              <a:t>6</a:t>
            </a:fld>
            <a:endParaRPr lang="en-I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serves as the </a:t>
            </a:r>
            <a:r>
              <a:rPr lang="en-IN" b="1" dirty="0"/>
              <a:t>title slide</a:t>
            </a:r>
            <a:r>
              <a:rPr lang="en-IN" dirty="0"/>
              <a:t> for a section on the </a:t>
            </a:r>
            <a:r>
              <a:rPr lang="en-IN" b="1" dirty="0"/>
              <a:t>Basics of Natural Language Processing (NLP)</a:t>
            </a:r>
            <a:r>
              <a:rPr lang="en-IN" dirty="0"/>
              <a:t>. Below is a detailed overview of what this title implies and what might follow in the subsequent slides:</a:t>
            </a:r>
          </a:p>
          <a:p>
            <a:r>
              <a:rPr lang="en-IN" b="1" dirty="0"/>
              <a:t>1. What is Natural Language Processing (NLP)?</a:t>
            </a:r>
          </a:p>
          <a:p>
            <a:pPr>
              <a:buFont typeface="Arial" panose="020B0604020202020204" pitchFamily="34" charset="0"/>
              <a:buChar char="•"/>
            </a:pPr>
            <a:r>
              <a:rPr lang="en-IN" dirty="0"/>
              <a:t>NLP is a subfield of artificial intelligence (AI) focused on enabling machines to understand, interpret, and generate human language.</a:t>
            </a:r>
          </a:p>
          <a:p>
            <a:pPr>
              <a:buFont typeface="Arial" panose="020B0604020202020204" pitchFamily="34" charset="0"/>
              <a:buChar char="•"/>
            </a:pPr>
            <a:r>
              <a:rPr lang="en-IN" dirty="0"/>
              <a:t>It bridges the gap between human communication (natural languages like English, Hindi, etc.) and machine-readable formats (structured data, binary code).</a:t>
            </a:r>
          </a:p>
          <a:p>
            <a:r>
              <a:rPr lang="en-IN" b="1" dirty="0"/>
              <a:t>2. Key Components of NLP</a:t>
            </a:r>
          </a:p>
          <a:p>
            <a:pPr>
              <a:buFont typeface="Arial" panose="020B0604020202020204" pitchFamily="34" charset="0"/>
              <a:buChar char="•"/>
            </a:pPr>
            <a:r>
              <a:rPr lang="en-IN" b="1" dirty="0"/>
              <a:t>Syntax</a:t>
            </a:r>
            <a:r>
              <a:rPr lang="en-IN" dirty="0"/>
              <a:t>: Understanding the grammatical structure of sentences.</a:t>
            </a:r>
          </a:p>
          <a:p>
            <a:pPr>
              <a:buFont typeface="Arial" panose="020B0604020202020204" pitchFamily="34" charset="0"/>
              <a:buChar char="•"/>
            </a:pPr>
            <a:r>
              <a:rPr lang="en-IN" b="1" dirty="0"/>
              <a:t>Semantics</a:t>
            </a:r>
            <a:r>
              <a:rPr lang="en-IN" dirty="0"/>
              <a:t>: Capturing the meaning of words and phrases.</a:t>
            </a:r>
          </a:p>
          <a:p>
            <a:pPr>
              <a:buFont typeface="Arial" panose="020B0604020202020204" pitchFamily="34" charset="0"/>
              <a:buChar char="•"/>
            </a:pPr>
            <a:r>
              <a:rPr lang="en-IN" b="1" dirty="0"/>
              <a:t>Pragmatics</a:t>
            </a:r>
            <a:r>
              <a:rPr lang="en-IN" dirty="0"/>
              <a:t>: </a:t>
            </a:r>
            <a:r>
              <a:rPr lang="en-IN" dirty="0" err="1"/>
              <a:t>Analyzing</a:t>
            </a:r>
            <a:r>
              <a:rPr lang="en-IN" dirty="0"/>
              <a:t> language in context, considering tone, intent, and culture.</a:t>
            </a:r>
          </a:p>
          <a:p>
            <a:r>
              <a:rPr lang="en-IN" b="1" dirty="0"/>
              <a:t>3. Common Applications of NLP</a:t>
            </a:r>
          </a:p>
          <a:p>
            <a:pPr>
              <a:buFont typeface="Arial" panose="020B0604020202020204" pitchFamily="34" charset="0"/>
              <a:buChar char="•"/>
            </a:pPr>
            <a:r>
              <a:rPr lang="en-IN" b="1" dirty="0"/>
              <a:t>Text Classification</a:t>
            </a:r>
            <a:r>
              <a:rPr lang="en-IN" dirty="0"/>
              <a:t>: Categorizing text into predefined labels (e.g., spam detection).</a:t>
            </a:r>
          </a:p>
          <a:p>
            <a:pPr>
              <a:buFont typeface="Arial" panose="020B0604020202020204" pitchFamily="34" charset="0"/>
              <a:buChar char="•"/>
            </a:pPr>
            <a:r>
              <a:rPr lang="en-IN" b="1" dirty="0"/>
              <a:t>Sentiment Analysis</a:t>
            </a:r>
            <a:r>
              <a:rPr lang="en-IN" dirty="0"/>
              <a:t>: Determining the sentiment expressed in text (positive, negative, neutral).</a:t>
            </a:r>
          </a:p>
          <a:p>
            <a:pPr>
              <a:buFont typeface="Arial" panose="020B0604020202020204" pitchFamily="34" charset="0"/>
              <a:buChar char="•"/>
            </a:pPr>
            <a:r>
              <a:rPr lang="en-IN" b="1" dirty="0"/>
              <a:t>Machine Translation</a:t>
            </a:r>
            <a:r>
              <a:rPr lang="en-IN" dirty="0"/>
              <a:t>: Translating text from one language to another (e.g., Google Translate).</a:t>
            </a:r>
          </a:p>
          <a:p>
            <a:pPr>
              <a:buFont typeface="Arial" panose="020B0604020202020204" pitchFamily="34" charset="0"/>
              <a:buChar char="•"/>
            </a:pPr>
            <a:r>
              <a:rPr lang="en-IN" b="1" dirty="0"/>
              <a:t>Question Answering</a:t>
            </a:r>
            <a:r>
              <a:rPr lang="en-IN" dirty="0"/>
              <a:t>: Building systems like chatbots or virtual assistants that respond to user queries.</a:t>
            </a:r>
          </a:p>
          <a:p>
            <a:pPr>
              <a:buFont typeface="Arial" panose="020B0604020202020204" pitchFamily="34" charset="0"/>
              <a:buChar char="•"/>
            </a:pPr>
            <a:r>
              <a:rPr lang="en-IN" b="1" dirty="0"/>
              <a:t>Text Summarization</a:t>
            </a:r>
            <a:r>
              <a:rPr lang="en-IN" dirty="0"/>
              <a:t>: Reducing long passages into concise summaries.</a:t>
            </a:r>
          </a:p>
          <a:p>
            <a:pPr>
              <a:buFont typeface="Arial" panose="020B0604020202020204" pitchFamily="34" charset="0"/>
              <a:buChar char="•"/>
            </a:pPr>
            <a:r>
              <a:rPr lang="en-IN" b="1" dirty="0"/>
              <a:t>Speech-to-Text and Text-to-Speech</a:t>
            </a:r>
            <a:r>
              <a:rPr lang="en-IN" dirty="0"/>
              <a:t>: Converting spoken language into text and vice versa.</a:t>
            </a:r>
          </a:p>
          <a:p>
            <a:r>
              <a:rPr lang="en-IN" b="1" dirty="0"/>
              <a:t>4. Relevance of NLP</a:t>
            </a:r>
          </a:p>
          <a:p>
            <a:pPr>
              <a:buFont typeface="Arial" panose="020B0604020202020204" pitchFamily="34" charset="0"/>
              <a:buChar char="•"/>
            </a:pPr>
            <a:r>
              <a:rPr lang="en-IN" b="1" dirty="0"/>
              <a:t>Daily Interactions</a:t>
            </a:r>
            <a:r>
              <a:rPr lang="en-IN" dirty="0"/>
              <a:t>: Used in applications like Siri, Alexa, Google Assistant, and chatbots.</a:t>
            </a:r>
          </a:p>
          <a:p>
            <a:pPr>
              <a:buFont typeface="Arial" panose="020B0604020202020204" pitchFamily="34" charset="0"/>
              <a:buChar char="•"/>
            </a:pPr>
            <a:r>
              <a:rPr lang="en-IN" b="1" dirty="0"/>
              <a:t>Business Impact</a:t>
            </a:r>
            <a:r>
              <a:rPr lang="en-IN" dirty="0"/>
              <a:t>:</a:t>
            </a:r>
          </a:p>
          <a:p>
            <a:pPr marL="742950" lvl="1" indent="-285750">
              <a:buFont typeface="Arial" panose="020B0604020202020204" pitchFamily="34" charset="0"/>
              <a:buChar char="•"/>
            </a:pPr>
            <a:r>
              <a:rPr lang="en-IN" dirty="0"/>
              <a:t>Automates customer support.</a:t>
            </a:r>
          </a:p>
          <a:p>
            <a:pPr marL="742950" lvl="1" indent="-285750">
              <a:buFont typeface="Arial" panose="020B0604020202020204" pitchFamily="34" charset="0"/>
              <a:buChar char="•"/>
            </a:pPr>
            <a:r>
              <a:rPr lang="en-IN" dirty="0" err="1"/>
              <a:t>Analyzes</a:t>
            </a:r>
            <a:r>
              <a:rPr lang="en-IN" dirty="0"/>
              <a:t> customer reviews and feedback.</a:t>
            </a:r>
          </a:p>
          <a:p>
            <a:pPr>
              <a:buFont typeface="Arial" panose="020B0604020202020204" pitchFamily="34" charset="0"/>
              <a:buChar char="•"/>
            </a:pPr>
            <a:r>
              <a:rPr lang="en-IN" b="1" dirty="0"/>
              <a:t>Research and Development</a:t>
            </a:r>
            <a:r>
              <a:rPr lang="en-IN" dirty="0"/>
              <a:t>:</a:t>
            </a:r>
          </a:p>
          <a:p>
            <a:pPr marL="742950" lvl="1" indent="-285750">
              <a:buFont typeface="Arial" panose="020B0604020202020204" pitchFamily="34" charset="0"/>
              <a:buChar char="•"/>
            </a:pPr>
            <a:r>
              <a:rPr lang="en-IN" dirty="0"/>
              <a:t>Enhances human-computer interaction.</a:t>
            </a:r>
          </a:p>
          <a:p>
            <a:pPr marL="742950" lvl="1" indent="-285750">
              <a:buFont typeface="Arial" panose="020B0604020202020204" pitchFamily="34" charset="0"/>
              <a:buChar char="•"/>
            </a:pPr>
            <a:r>
              <a:rPr lang="en-IN" dirty="0"/>
              <a:t>Aids in extracting insights from large textual datasets.</a:t>
            </a:r>
          </a:p>
          <a:p>
            <a:r>
              <a:rPr lang="en-IN" b="1" dirty="0"/>
              <a:t>5. Potential Topics in this Section</a:t>
            </a:r>
          </a:p>
          <a:p>
            <a:pPr>
              <a:buFont typeface="Arial" panose="020B0604020202020204" pitchFamily="34" charset="0"/>
              <a:buChar char="•"/>
            </a:pPr>
            <a:r>
              <a:rPr lang="en-IN" b="1" dirty="0"/>
              <a:t>Introduction to NLP</a:t>
            </a:r>
            <a:r>
              <a:rPr lang="en-IN" dirty="0"/>
              <a:t>: Definitions, scope, and challenges.</a:t>
            </a:r>
          </a:p>
          <a:p>
            <a:pPr>
              <a:buFont typeface="Arial" panose="020B0604020202020204" pitchFamily="34" charset="0"/>
              <a:buChar char="•"/>
            </a:pPr>
            <a:r>
              <a:rPr lang="en-IN" b="1" dirty="0"/>
              <a:t>NLP Pipelines</a:t>
            </a:r>
            <a:r>
              <a:rPr lang="en-IN" dirty="0"/>
              <a:t>: Step-by-step processes for handling language tasks.</a:t>
            </a:r>
          </a:p>
          <a:p>
            <a:pPr>
              <a:buFont typeface="Arial" panose="020B0604020202020204" pitchFamily="34" charset="0"/>
              <a:buChar char="•"/>
            </a:pPr>
            <a:r>
              <a:rPr lang="en-IN" b="1" dirty="0"/>
              <a:t>Core Techniques</a:t>
            </a:r>
            <a:r>
              <a:rPr lang="en-IN" dirty="0"/>
              <a:t>:</a:t>
            </a:r>
          </a:p>
          <a:p>
            <a:pPr marL="742950" lvl="1" indent="-285750">
              <a:buFont typeface="Arial" panose="020B0604020202020204" pitchFamily="34" charset="0"/>
              <a:buChar char="•"/>
            </a:pPr>
            <a:r>
              <a:rPr lang="en-IN" dirty="0"/>
              <a:t>Tokenization, stemming, lemmatization.</a:t>
            </a:r>
          </a:p>
          <a:p>
            <a:pPr marL="742950" lvl="1" indent="-285750">
              <a:buFont typeface="Arial" panose="020B0604020202020204" pitchFamily="34" charset="0"/>
              <a:buChar char="•"/>
            </a:pPr>
            <a:r>
              <a:rPr lang="en-IN" dirty="0"/>
              <a:t>Named Entity Recognition (NER).</a:t>
            </a:r>
          </a:p>
          <a:p>
            <a:pPr>
              <a:buFont typeface="Arial" panose="020B0604020202020204" pitchFamily="34" charset="0"/>
              <a:buChar char="•"/>
            </a:pPr>
            <a:r>
              <a:rPr lang="en-IN" b="1" dirty="0"/>
              <a:t>Advanced NLP</a:t>
            </a:r>
            <a:r>
              <a:rPr lang="en-IN" dirty="0"/>
              <a:t>:</a:t>
            </a:r>
          </a:p>
          <a:p>
            <a:pPr marL="742950" lvl="1" indent="-285750">
              <a:buFont typeface="Arial" panose="020B0604020202020204" pitchFamily="34" charset="0"/>
              <a:buChar char="•"/>
            </a:pPr>
            <a:r>
              <a:rPr lang="en-IN" dirty="0"/>
              <a:t>Transformer models like BERT, GPT.</a:t>
            </a:r>
          </a:p>
          <a:p>
            <a:pPr marL="742950" lvl="1" indent="-285750">
              <a:buFont typeface="Arial" panose="020B0604020202020204" pitchFamily="34" charset="0"/>
              <a:buChar char="•"/>
            </a:pPr>
            <a:r>
              <a:rPr lang="en-IN" dirty="0"/>
              <a:t>Transfer learning and fine-tuning for NLP tasks.</a:t>
            </a:r>
          </a:p>
          <a:p>
            <a:pPr>
              <a:buFont typeface="Arial" panose="020B0604020202020204" pitchFamily="34" charset="0"/>
              <a:buChar char="•"/>
            </a:pPr>
            <a:r>
              <a:rPr lang="en-IN" b="1" dirty="0"/>
              <a:t>Evaluation Metrics</a:t>
            </a:r>
            <a:r>
              <a:rPr lang="en-IN" dirty="0"/>
              <a:t>:</a:t>
            </a:r>
          </a:p>
          <a:p>
            <a:pPr marL="742950" lvl="1" indent="-285750">
              <a:buFont typeface="Arial" panose="020B0604020202020204" pitchFamily="34" charset="0"/>
              <a:buChar char="•"/>
            </a:pPr>
            <a:r>
              <a:rPr lang="en-IN" dirty="0"/>
              <a:t>BLEU, ROUGE, perplexity, F1-score.</a:t>
            </a:r>
          </a:p>
          <a:p>
            <a:r>
              <a:rPr lang="en-IN" b="1" dirty="0"/>
              <a:t>Key Takeaway</a:t>
            </a:r>
          </a:p>
          <a:p>
            <a:r>
              <a:rPr lang="en-IN" dirty="0"/>
              <a:t>The title sets the stage for a deep dive into the foundational concepts, tools, and techniques of NLP, showcasing its importance and practical applications in AI-driven solutions.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33</a:t>
            </a:fld>
            <a:endParaRPr lang="en-IN" altLang="en-US"/>
          </a:p>
        </p:txBody>
      </p:sp>
    </p:spTree>
    <p:extLst>
      <p:ext uri="{BB962C8B-B14F-4D97-AF65-F5344CB8AC3E}">
        <p14:creationId xmlns:p14="http://schemas.microsoft.com/office/powerpoint/2010/main" val="28043452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introduces </a:t>
            </a:r>
            <a:r>
              <a:rPr lang="en-IN" b="1" dirty="0"/>
              <a:t>Natural Language Processing (NLP)</a:t>
            </a:r>
            <a:r>
              <a:rPr lang="en-IN" dirty="0"/>
              <a:t> by defining its scope, interdisciplinary nature, and functionality. Here's a detailed explanation:</a:t>
            </a:r>
          </a:p>
          <a:p>
            <a:r>
              <a:rPr lang="en-IN" b="1" dirty="0"/>
              <a:t>1. Definition of NLP</a:t>
            </a:r>
          </a:p>
          <a:p>
            <a:pPr>
              <a:buFont typeface="Arial" panose="020B0604020202020204" pitchFamily="34" charset="0"/>
              <a:buChar char="•"/>
            </a:pPr>
            <a:r>
              <a:rPr lang="en-IN" b="1" dirty="0"/>
              <a:t>NLP</a:t>
            </a:r>
            <a:r>
              <a:rPr lang="en-IN" dirty="0"/>
              <a:t>: Stands for </a:t>
            </a:r>
            <a:r>
              <a:rPr lang="en-IN" b="1" dirty="0"/>
              <a:t>Natural Language Processing</a:t>
            </a:r>
            <a:r>
              <a:rPr lang="en-IN" dirty="0"/>
              <a:t>.</a:t>
            </a:r>
          </a:p>
          <a:p>
            <a:pPr marL="742950" lvl="1" indent="-285750">
              <a:buFont typeface="Arial" panose="020B0604020202020204" pitchFamily="34" charset="0"/>
              <a:buChar char="•"/>
            </a:pPr>
            <a:r>
              <a:rPr lang="en-IN" dirty="0"/>
              <a:t>A technology enabling machines to </a:t>
            </a:r>
            <a:r>
              <a:rPr lang="en-IN" b="1" dirty="0"/>
              <a:t>understand</a:t>
            </a:r>
            <a:r>
              <a:rPr lang="en-IN" dirty="0"/>
              <a:t>, </a:t>
            </a:r>
            <a:r>
              <a:rPr lang="en-IN" b="1" dirty="0" err="1"/>
              <a:t>analyze</a:t>
            </a:r>
            <a:r>
              <a:rPr lang="en-IN" dirty="0"/>
              <a:t>, </a:t>
            </a:r>
            <a:r>
              <a:rPr lang="en-IN" b="1" dirty="0"/>
              <a:t>manipulate</a:t>
            </a:r>
            <a:r>
              <a:rPr lang="en-IN" dirty="0"/>
              <a:t>, and </a:t>
            </a:r>
            <a:r>
              <a:rPr lang="en-IN" b="1" dirty="0"/>
              <a:t>interpret human language</a:t>
            </a:r>
            <a:r>
              <a:rPr lang="en-IN" dirty="0"/>
              <a:t>.</a:t>
            </a:r>
          </a:p>
          <a:p>
            <a:pPr marL="742950" lvl="1" indent="-285750">
              <a:buFont typeface="Arial" panose="020B0604020202020204" pitchFamily="34" charset="0"/>
              <a:buChar char="•"/>
            </a:pPr>
            <a:r>
              <a:rPr lang="en-IN" dirty="0"/>
              <a:t>Bridges the gap between human communication (natural languages) and machine-readable data.</a:t>
            </a:r>
          </a:p>
          <a:p>
            <a:r>
              <a:rPr lang="en-IN" b="1" dirty="0"/>
              <a:t>2. Interdisciplinary Nature of NLP</a:t>
            </a:r>
          </a:p>
          <a:p>
            <a:r>
              <a:rPr lang="en-IN" dirty="0"/>
              <a:t>NLP is at the intersection of:</a:t>
            </a:r>
          </a:p>
          <a:p>
            <a:pPr>
              <a:buFont typeface="Arial" panose="020B0604020202020204" pitchFamily="34" charset="0"/>
              <a:buChar char="•"/>
            </a:pPr>
            <a:r>
              <a:rPr lang="en-IN" b="1" dirty="0"/>
              <a:t>Computer Science</a:t>
            </a:r>
            <a:r>
              <a:rPr lang="en-IN" dirty="0"/>
              <a:t>:</a:t>
            </a:r>
          </a:p>
          <a:p>
            <a:pPr marL="742950" lvl="1" indent="-285750">
              <a:buFont typeface="Arial" panose="020B0604020202020204" pitchFamily="34" charset="0"/>
              <a:buChar char="•"/>
            </a:pPr>
            <a:r>
              <a:rPr lang="en-IN" dirty="0"/>
              <a:t>Algorithms, computational models, and data structures form the backbone for processing natural language.</a:t>
            </a:r>
          </a:p>
          <a:p>
            <a:pPr>
              <a:buFont typeface="Arial" panose="020B0604020202020204" pitchFamily="34" charset="0"/>
              <a:buChar char="•"/>
            </a:pPr>
            <a:r>
              <a:rPr lang="en-IN" b="1" dirty="0"/>
              <a:t>Artificial Intelligence (AI)</a:t>
            </a:r>
            <a:r>
              <a:rPr lang="en-IN" dirty="0"/>
              <a:t>:</a:t>
            </a:r>
          </a:p>
          <a:p>
            <a:pPr marL="742950" lvl="1" indent="-285750">
              <a:buFont typeface="Arial" panose="020B0604020202020204" pitchFamily="34" charset="0"/>
              <a:buChar char="•"/>
            </a:pPr>
            <a:r>
              <a:rPr lang="en-IN" dirty="0"/>
              <a:t>Enables machines to mimic human cognitive abilities, such as language understanding and reasoning.</a:t>
            </a:r>
          </a:p>
          <a:p>
            <a:pPr>
              <a:buFont typeface="Arial" panose="020B0604020202020204" pitchFamily="34" charset="0"/>
              <a:buChar char="•"/>
            </a:pPr>
            <a:r>
              <a:rPr lang="en-IN" b="1" dirty="0"/>
              <a:t>Human Language (Linguistics)</a:t>
            </a:r>
            <a:r>
              <a:rPr lang="en-IN" dirty="0"/>
              <a:t>:</a:t>
            </a:r>
          </a:p>
          <a:p>
            <a:pPr marL="742950" lvl="1" indent="-285750">
              <a:buFont typeface="Arial" panose="020B0604020202020204" pitchFamily="34" charset="0"/>
              <a:buChar char="•"/>
            </a:pPr>
            <a:r>
              <a:rPr lang="en-IN" dirty="0"/>
              <a:t>Involves understanding grammar, syntax, semantics, and pragmatics to process language accurately.</a:t>
            </a:r>
          </a:p>
          <a:p>
            <a:r>
              <a:rPr lang="en-IN" dirty="0"/>
              <a:t>The Venn diagram illustrates NLP as a convergence of these three disciplines.</a:t>
            </a:r>
          </a:p>
          <a:p>
            <a:r>
              <a:rPr lang="en-IN" b="1" dirty="0"/>
              <a:t>3. Core Objective of NLP</a:t>
            </a:r>
          </a:p>
          <a:p>
            <a:pPr>
              <a:buFont typeface="Arial" panose="020B0604020202020204" pitchFamily="34" charset="0"/>
              <a:buChar char="•"/>
            </a:pPr>
            <a:r>
              <a:rPr lang="en-IN" dirty="0"/>
              <a:t>The primary goal is to create systems that:</a:t>
            </a:r>
          </a:p>
          <a:p>
            <a:pPr marL="742950" lvl="1" indent="-285750">
              <a:buFont typeface="Arial" panose="020B0604020202020204" pitchFamily="34" charset="0"/>
              <a:buChar char="•"/>
            </a:pPr>
            <a:r>
              <a:rPr lang="en-IN" dirty="0"/>
              <a:t>Understand and interpret human language effectively.</a:t>
            </a:r>
          </a:p>
          <a:p>
            <a:pPr marL="742950" lvl="1" indent="-285750">
              <a:buFont typeface="Arial" panose="020B0604020202020204" pitchFamily="34" charset="0"/>
              <a:buChar char="•"/>
            </a:pPr>
            <a:r>
              <a:rPr lang="en-IN" dirty="0"/>
              <a:t>Interact seamlessly with humans through text or speech.</a:t>
            </a:r>
          </a:p>
          <a:p>
            <a:r>
              <a:rPr lang="en-IN" b="1" dirty="0"/>
              <a:t>4. Applications of NLP</a:t>
            </a:r>
          </a:p>
          <a:p>
            <a:pPr>
              <a:buFont typeface="Arial" panose="020B0604020202020204" pitchFamily="34" charset="0"/>
              <a:buChar char="•"/>
            </a:pPr>
            <a:r>
              <a:rPr lang="en-IN" b="1" dirty="0"/>
              <a:t>Chatbots</a:t>
            </a:r>
            <a:r>
              <a:rPr lang="en-IN" dirty="0"/>
              <a:t>: Conversational agents for customer support.</a:t>
            </a:r>
          </a:p>
          <a:p>
            <a:pPr>
              <a:buFont typeface="Arial" panose="020B0604020202020204" pitchFamily="34" charset="0"/>
              <a:buChar char="•"/>
            </a:pPr>
            <a:r>
              <a:rPr lang="en-IN" b="1" dirty="0"/>
              <a:t>Sentiment Analysis</a:t>
            </a:r>
            <a:r>
              <a:rPr lang="en-IN" dirty="0"/>
              <a:t>: Gauging public opinion or customer feedback.</a:t>
            </a:r>
          </a:p>
          <a:p>
            <a:pPr>
              <a:buFont typeface="Arial" panose="020B0604020202020204" pitchFamily="34" charset="0"/>
              <a:buChar char="•"/>
            </a:pPr>
            <a:r>
              <a:rPr lang="en-IN" b="1" dirty="0"/>
              <a:t>Machine Translation</a:t>
            </a:r>
            <a:r>
              <a:rPr lang="en-IN" dirty="0"/>
              <a:t>: Tools like Google Translate for cross-language communication.</a:t>
            </a:r>
          </a:p>
          <a:p>
            <a:pPr>
              <a:buFont typeface="Arial" panose="020B0604020202020204" pitchFamily="34" charset="0"/>
              <a:buChar char="•"/>
            </a:pPr>
            <a:r>
              <a:rPr lang="en-IN" b="1" dirty="0"/>
              <a:t>Speech Recognition</a:t>
            </a:r>
            <a:r>
              <a:rPr lang="en-IN" dirty="0"/>
              <a:t>: Converting spoken language into text (e.g., Siri, Alexa).</a:t>
            </a:r>
          </a:p>
          <a:p>
            <a:pPr>
              <a:buFont typeface="Arial" panose="020B0604020202020204" pitchFamily="34" charset="0"/>
              <a:buChar char="•"/>
            </a:pPr>
            <a:r>
              <a:rPr lang="en-IN" b="1" dirty="0"/>
              <a:t>Text Summarization</a:t>
            </a:r>
            <a:r>
              <a:rPr lang="en-IN" dirty="0"/>
              <a:t>: Generating concise summaries of long documents.</a:t>
            </a:r>
          </a:p>
          <a:p>
            <a:pPr>
              <a:buFont typeface="Arial" panose="020B0604020202020204" pitchFamily="34" charset="0"/>
              <a:buChar char="•"/>
            </a:pPr>
            <a:r>
              <a:rPr lang="en-IN" b="1" dirty="0"/>
              <a:t>Information Extraction</a:t>
            </a:r>
            <a:r>
              <a:rPr lang="en-IN" dirty="0"/>
              <a:t>: Pulling relevant details from unstructured text.</a:t>
            </a:r>
          </a:p>
          <a:p>
            <a:r>
              <a:rPr lang="en-IN" b="1" dirty="0"/>
              <a:t>5. Importance of NLP</a:t>
            </a:r>
          </a:p>
          <a:p>
            <a:pPr>
              <a:buFont typeface="Arial" panose="020B0604020202020204" pitchFamily="34" charset="0"/>
              <a:buChar char="•"/>
            </a:pPr>
            <a:r>
              <a:rPr lang="en-IN" b="1" dirty="0"/>
              <a:t>Human-Machine Interaction</a:t>
            </a:r>
            <a:r>
              <a:rPr lang="en-IN" dirty="0"/>
              <a:t>:</a:t>
            </a:r>
          </a:p>
          <a:p>
            <a:pPr marL="742950" lvl="1" indent="-285750">
              <a:buFont typeface="Arial" panose="020B0604020202020204" pitchFamily="34" charset="0"/>
              <a:buChar char="•"/>
            </a:pPr>
            <a:r>
              <a:rPr lang="en-IN" dirty="0"/>
              <a:t>Enables natural communication between users and systems.</a:t>
            </a:r>
          </a:p>
          <a:p>
            <a:pPr>
              <a:buFont typeface="Arial" panose="020B0604020202020204" pitchFamily="34" charset="0"/>
              <a:buChar char="•"/>
            </a:pPr>
            <a:r>
              <a:rPr lang="en-IN" b="1" dirty="0"/>
              <a:t>Automation</a:t>
            </a:r>
            <a:r>
              <a:rPr lang="en-IN" dirty="0"/>
              <a:t>:</a:t>
            </a:r>
          </a:p>
          <a:p>
            <a:pPr marL="742950" lvl="1" indent="-285750">
              <a:buFont typeface="Arial" panose="020B0604020202020204" pitchFamily="34" charset="0"/>
              <a:buChar char="•"/>
            </a:pPr>
            <a:r>
              <a:rPr lang="en-IN" dirty="0"/>
              <a:t>Processes large volumes of textual data efficiently.</a:t>
            </a:r>
          </a:p>
          <a:p>
            <a:pPr>
              <a:buFont typeface="Arial" panose="020B0604020202020204" pitchFamily="34" charset="0"/>
              <a:buChar char="•"/>
            </a:pPr>
            <a:r>
              <a:rPr lang="en-IN" b="1" dirty="0"/>
              <a:t>Insights</a:t>
            </a:r>
            <a:r>
              <a:rPr lang="en-IN" dirty="0"/>
              <a:t>:</a:t>
            </a:r>
          </a:p>
          <a:p>
            <a:pPr marL="742950" lvl="1" indent="-285750">
              <a:buFont typeface="Arial" panose="020B0604020202020204" pitchFamily="34" charset="0"/>
              <a:buChar char="•"/>
            </a:pPr>
            <a:r>
              <a:rPr lang="en-IN" dirty="0"/>
              <a:t>Derives meaningful patterns and trends from text data for decision-making.</a:t>
            </a:r>
          </a:p>
          <a:p>
            <a:r>
              <a:rPr lang="en-IN" b="1" dirty="0"/>
              <a:t>Key Takeaways</a:t>
            </a:r>
          </a:p>
          <a:p>
            <a:pPr>
              <a:buFont typeface="Arial" panose="020B0604020202020204" pitchFamily="34" charset="0"/>
              <a:buChar char="•"/>
            </a:pPr>
            <a:r>
              <a:rPr lang="en-IN" dirty="0"/>
              <a:t>NLP is a </a:t>
            </a:r>
            <a:r>
              <a:rPr lang="en-IN" b="1" dirty="0"/>
              <a:t>multidisciplinary field</a:t>
            </a:r>
            <a:r>
              <a:rPr lang="en-IN" dirty="0"/>
              <a:t> drawing from AI, linguistics, and computer science.</a:t>
            </a:r>
          </a:p>
          <a:p>
            <a:pPr>
              <a:buFont typeface="Arial" panose="020B0604020202020204" pitchFamily="34" charset="0"/>
              <a:buChar char="•"/>
            </a:pPr>
            <a:r>
              <a:rPr lang="en-IN" dirty="0"/>
              <a:t>It forms the foundation of modern AI applications that deal with text and speech.</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34</a:t>
            </a:fld>
            <a:endParaRPr lang="en-IN" altLang="en-US"/>
          </a:p>
        </p:txBody>
      </p:sp>
    </p:spTree>
    <p:extLst>
      <p:ext uri="{BB962C8B-B14F-4D97-AF65-F5344CB8AC3E}">
        <p14:creationId xmlns:p14="http://schemas.microsoft.com/office/powerpoint/2010/main" val="1184436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introduces the </a:t>
            </a:r>
            <a:r>
              <a:rPr lang="en-IN" b="1" dirty="0"/>
              <a:t>Basics of NLP</a:t>
            </a:r>
            <a:r>
              <a:rPr lang="en-IN" dirty="0"/>
              <a:t> by explaining how machines process user input in text and speech formats and the importance of understanding syntax, semantics, context, and intent. Here's a detailed breakdown:</a:t>
            </a:r>
          </a:p>
          <a:p>
            <a:r>
              <a:rPr lang="en-IN" b="1" dirty="0"/>
              <a:t>1. Types of Input</a:t>
            </a:r>
          </a:p>
          <a:p>
            <a:pPr>
              <a:buFont typeface="Arial" panose="020B0604020202020204" pitchFamily="34" charset="0"/>
              <a:buChar char="•"/>
            </a:pPr>
            <a:r>
              <a:rPr lang="en-IN" b="1" dirty="0"/>
              <a:t>Text Input</a:t>
            </a:r>
            <a:r>
              <a:rPr lang="en-IN" dirty="0"/>
              <a:t>:</a:t>
            </a:r>
          </a:p>
          <a:p>
            <a:pPr marL="742950" lvl="1" indent="-285750">
              <a:buFont typeface="Arial" panose="020B0604020202020204" pitchFamily="34" charset="0"/>
              <a:buChar char="•"/>
            </a:pPr>
            <a:r>
              <a:rPr lang="en-IN" dirty="0"/>
              <a:t>Users type queries or commands.</a:t>
            </a:r>
          </a:p>
          <a:p>
            <a:pPr marL="742950" lvl="1" indent="-285750">
              <a:buFont typeface="Arial" panose="020B0604020202020204" pitchFamily="34" charset="0"/>
              <a:buChar char="•"/>
            </a:pPr>
            <a:r>
              <a:rPr lang="en-IN" dirty="0"/>
              <a:t>Example: "User types a message 'BITS Pilani' in Google Search."</a:t>
            </a:r>
          </a:p>
          <a:p>
            <a:pPr marL="742950" lvl="1" indent="-285750">
              <a:buFont typeface="Arial" panose="020B0604020202020204" pitchFamily="34" charset="0"/>
              <a:buChar char="•"/>
            </a:pPr>
            <a:r>
              <a:rPr lang="en-IN" dirty="0"/>
              <a:t>The machine processes the text to fetch relevant search results.</a:t>
            </a:r>
          </a:p>
          <a:p>
            <a:pPr>
              <a:buFont typeface="Arial" panose="020B0604020202020204" pitchFamily="34" charset="0"/>
              <a:buChar char="•"/>
            </a:pPr>
            <a:r>
              <a:rPr lang="en-IN" b="1" dirty="0"/>
              <a:t>Speech Input</a:t>
            </a:r>
            <a:r>
              <a:rPr lang="en-IN" dirty="0"/>
              <a:t>:</a:t>
            </a:r>
          </a:p>
          <a:p>
            <a:pPr marL="742950" lvl="1" indent="-285750">
              <a:buFont typeface="Arial" panose="020B0604020202020204" pitchFamily="34" charset="0"/>
              <a:buChar char="•"/>
            </a:pPr>
            <a:r>
              <a:rPr lang="en-IN" dirty="0"/>
              <a:t>Users give spoken commands or questions.</a:t>
            </a:r>
          </a:p>
          <a:p>
            <a:pPr marL="742950" lvl="1" indent="-285750">
              <a:buFont typeface="Arial" panose="020B0604020202020204" pitchFamily="34" charset="0"/>
              <a:buChar char="•"/>
            </a:pPr>
            <a:r>
              <a:rPr lang="en-IN" dirty="0"/>
              <a:t>Example: "User tells Alexa, 'Play me Kishore Kumar Songs.'"</a:t>
            </a:r>
          </a:p>
          <a:p>
            <a:pPr marL="742950" lvl="1" indent="-285750">
              <a:buFont typeface="Arial" panose="020B0604020202020204" pitchFamily="34" charset="0"/>
              <a:buChar char="•"/>
            </a:pPr>
            <a:r>
              <a:rPr lang="en-IN" dirty="0"/>
              <a:t>The machine converts speech to text and then processes the command to play the requested songs.</a:t>
            </a:r>
          </a:p>
          <a:p>
            <a:r>
              <a:rPr lang="en-IN" b="1" dirty="0"/>
              <a:t>2. Machine's Role in Understanding Input</a:t>
            </a:r>
          </a:p>
          <a:p>
            <a:pPr>
              <a:buFont typeface="Arial" panose="020B0604020202020204" pitchFamily="34" charset="0"/>
              <a:buChar char="•"/>
            </a:pPr>
            <a:r>
              <a:rPr lang="en-IN" dirty="0"/>
              <a:t>Before acting on user input, the machine needs to:</a:t>
            </a:r>
          </a:p>
          <a:p>
            <a:pPr marL="742950" lvl="1" indent="-285750">
              <a:buFont typeface="Arial" panose="020B0604020202020204" pitchFamily="34" charset="0"/>
              <a:buChar char="•"/>
            </a:pPr>
            <a:r>
              <a:rPr lang="en-IN" b="1" dirty="0"/>
              <a:t>Understand the text or speech</a:t>
            </a:r>
            <a:r>
              <a:rPr lang="en-IN" dirty="0"/>
              <a:t> provided.</a:t>
            </a:r>
          </a:p>
          <a:p>
            <a:pPr marL="742950" lvl="1" indent="-285750">
              <a:buFont typeface="Arial" panose="020B0604020202020204" pitchFamily="34" charset="0"/>
              <a:buChar char="•"/>
            </a:pPr>
            <a:r>
              <a:rPr lang="en-IN" dirty="0"/>
              <a:t>Identify key components such as:</a:t>
            </a:r>
          </a:p>
          <a:p>
            <a:pPr marL="1143000" lvl="2" indent="-228600">
              <a:buFont typeface="Arial" panose="020B0604020202020204" pitchFamily="34" charset="0"/>
              <a:buChar char="•"/>
            </a:pPr>
            <a:r>
              <a:rPr lang="en-IN" b="1" dirty="0"/>
              <a:t>Syntax</a:t>
            </a:r>
            <a:r>
              <a:rPr lang="en-IN" dirty="0"/>
              <a:t>: The grammatical structure of the statement.</a:t>
            </a:r>
          </a:p>
          <a:p>
            <a:pPr marL="1143000" lvl="2" indent="-228600">
              <a:buFont typeface="Arial" panose="020B0604020202020204" pitchFamily="34" charset="0"/>
              <a:buChar char="•"/>
            </a:pPr>
            <a:r>
              <a:rPr lang="en-IN" b="1" dirty="0"/>
              <a:t>Semantics</a:t>
            </a:r>
            <a:r>
              <a:rPr lang="en-IN" dirty="0"/>
              <a:t>: The meaning conveyed by the words and sentences.</a:t>
            </a:r>
          </a:p>
          <a:p>
            <a:pPr marL="1143000" lvl="2" indent="-228600">
              <a:buFont typeface="Arial" panose="020B0604020202020204" pitchFamily="34" charset="0"/>
              <a:buChar char="•"/>
            </a:pPr>
            <a:r>
              <a:rPr lang="en-IN" b="1" dirty="0"/>
              <a:t>Context</a:t>
            </a:r>
            <a:r>
              <a:rPr lang="en-IN" dirty="0"/>
              <a:t>: The background or situation influencing the statement.</a:t>
            </a:r>
          </a:p>
          <a:p>
            <a:pPr marL="1143000" lvl="2" indent="-228600">
              <a:buFont typeface="Arial" panose="020B0604020202020204" pitchFamily="34" charset="0"/>
              <a:buChar char="•"/>
            </a:pPr>
            <a:r>
              <a:rPr lang="en-IN" b="1" dirty="0"/>
              <a:t>Intent</a:t>
            </a:r>
            <a:r>
              <a:rPr lang="en-IN" dirty="0"/>
              <a:t>: The user's purpose or goal behind the input.</a:t>
            </a:r>
          </a:p>
          <a:p>
            <a:r>
              <a:rPr lang="en-IN" b="1" dirty="0"/>
              <a:t>3. Examples Explained</a:t>
            </a:r>
          </a:p>
          <a:p>
            <a:pPr>
              <a:buFont typeface="+mj-lt"/>
              <a:buAutoNum type="arabicPeriod"/>
            </a:pPr>
            <a:r>
              <a:rPr lang="en-IN" b="1" dirty="0"/>
              <a:t>Google Search Example</a:t>
            </a:r>
            <a:r>
              <a:rPr lang="en-IN" dirty="0"/>
              <a:t>:</a:t>
            </a:r>
          </a:p>
          <a:p>
            <a:pPr marL="742950" lvl="1" indent="-285750">
              <a:buFont typeface="+mj-lt"/>
              <a:buAutoNum type="arabicPeriod"/>
            </a:pPr>
            <a:r>
              <a:rPr lang="en-IN" dirty="0"/>
              <a:t>Input: "BITS Pilani."</a:t>
            </a:r>
          </a:p>
          <a:p>
            <a:pPr marL="742950" lvl="1" indent="-285750">
              <a:buFont typeface="+mj-lt"/>
              <a:buAutoNum type="arabicPeriod"/>
            </a:pPr>
            <a:r>
              <a:rPr lang="en-IN" dirty="0"/>
              <a:t>Machine Task:</a:t>
            </a:r>
          </a:p>
          <a:p>
            <a:pPr marL="1143000" lvl="2" indent="-228600">
              <a:buFont typeface="+mj-lt"/>
              <a:buAutoNum type="arabicPeriod"/>
            </a:pPr>
            <a:r>
              <a:rPr lang="en-IN" dirty="0"/>
              <a:t>Parse the text query.</a:t>
            </a:r>
          </a:p>
          <a:p>
            <a:pPr marL="1143000" lvl="2" indent="-228600">
              <a:buFont typeface="+mj-lt"/>
              <a:buAutoNum type="arabicPeriod"/>
            </a:pPr>
            <a:r>
              <a:rPr lang="en-IN" dirty="0"/>
              <a:t>Identify "BITS Pilani" as a proper noun (possibly an educational institute).</a:t>
            </a:r>
          </a:p>
          <a:p>
            <a:pPr marL="1143000" lvl="2" indent="-228600">
              <a:buFont typeface="+mj-lt"/>
              <a:buAutoNum type="arabicPeriod"/>
            </a:pPr>
            <a:r>
              <a:rPr lang="en-IN" dirty="0"/>
              <a:t>Fetch and display relevant search results.</a:t>
            </a:r>
          </a:p>
          <a:p>
            <a:pPr>
              <a:buFont typeface="+mj-lt"/>
              <a:buAutoNum type="arabicPeriod"/>
            </a:pPr>
            <a:r>
              <a:rPr lang="en-IN" b="1" dirty="0"/>
              <a:t>Alexa Example</a:t>
            </a:r>
            <a:r>
              <a:rPr lang="en-IN" dirty="0"/>
              <a:t>:</a:t>
            </a:r>
          </a:p>
          <a:p>
            <a:pPr marL="742950" lvl="1" indent="-285750">
              <a:buFont typeface="+mj-lt"/>
              <a:buAutoNum type="arabicPeriod"/>
            </a:pPr>
            <a:r>
              <a:rPr lang="en-IN" dirty="0"/>
              <a:t>Input: "Play me Kishore Kumar Songs."</a:t>
            </a:r>
          </a:p>
          <a:p>
            <a:pPr marL="742950" lvl="1" indent="-285750">
              <a:buFont typeface="+mj-lt"/>
              <a:buAutoNum type="arabicPeriod"/>
            </a:pPr>
            <a:r>
              <a:rPr lang="en-IN" dirty="0"/>
              <a:t>Machine Task:</a:t>
            </a:r>
          </a:p>
          <a:p>
            <a:pPr marL="1143000" lvl="2" indent="-228600">
              <a:buFont typeface="+mj-lt"/>
              <a:buAutoNum type="arabicPeriod"/>
            </a:pPr>
            <a:r>
              <a:rPr lang="en-IN" dirty="0"/>
              <a:t>Convert speech to text.</a:t>
            </a:r>
          </a:p>
          <a:p>
            <a:pPr marL="1143000" lvl="2" indent="-228600">
              <a:buFont typeface="+mj-lt"/>
              <a:buAutoNum type="arabicPeriod"/>
            </a:pPr>
            <a:r>
              <a:rPr lang="en-IN" dirty="0"/>
              <a:t>Understand the intent: The user wants to listen to Kishore Kumar's music.</a:t>
            </a:r>
          </a:p>
          <a:p>
            <a:pPr marL="1143000" lvl="2" indent="-228600">
              <a:buFont typeface="+mj-lt"/>
              <a:buAutoNum type="arabicPeriod"/>
            </a:pPr>
            <a:r>
              <a:rPr lang="en-IN" dirty="0"/>
              <a:t>Execute the action: Find and play the requested songs.</a:t>
            </a:r>
          </a:p>
          <a:p>
            <a:r>
              <a:rPr lang="en-IN" b="1" dirty="0"/>
              <a:t>4. Importance of Syntax, Semantics, Context, and Intent</a:t>
            </a:r>
          </a:p>
          <a:p>
            <a:pPr>
              <a:buFont typeface="Arial" panose="020B0604020202020204" pitchFamily="34" charset="0"/>
              <a:buChar char="•"/>
            </a:pPr>
            <a:r>
              <a:rPr lang="en-IN" b="1" dirty="0"/>
              <a:t>Syntax</a:t>
            </a:r>
            <a:r>
              <a:rPr lang="en-IN" dirty="0"/>
              <a:t>:</a:t>
            </a:r>
          </a:p>
          <a:p>
            <a:pPr marL="742950" lvl="1" indent="-285750">
              <a:buFont typeface="Arial" panose="020B0604020202020204" pitchFamily="34" charset="0"/>
              <a:buChar char="•"/>
            </a:pPr>
            <a:r>
              <a:rPr lang="en-IN" dirty="0"/>
              <a:t>Ensures the input follows a recognizable grammatical structure.</a:t>
            </a:r>
          </a:p>
          <a:p>
            <a:pPr marL="742950" lvl="1" indent="-285750">
              <a:buFont typeface="Arial" panose="020B0604020202020204" pitchFamily="34" charset="0"/>
              <a:buChar char="•"/>
            </a:pPr>
            <a:r>
              <a:rPr lang="en-IN" dirty="0"/>
              <a:t>Example: Differentiating between a statement and a question.</a:t>
            </a:r>
          </a:p>
          <a:p>
            <a:pPr>
              <a:buFont typeface="Arial" panose="020B0604020202020204" pitchFamily="34" charset="0"/>
              <a:buChar char="•"/>
            </a:pPr>
            <a:r>
              <a:rPr lang="en-IN" b="1" dirty="0"/>
              <a:t>Semantics</a:t>
            </a:r>
            <a:r>
              <a:rPr lang="en-IN" dirty="0"/>
              <a:t>:</a:t>
            </a:r>
          </a:p>
          <a:p>
            <a:pPr marL="742950" lvl="1" indent="-285750">
              <a:buFont typeface="Arial" panose="020B0604020202020204" pitchFamily="34" charset="0"/>
              <a:buChar char="•"/>
            </a:pPr>
            <a:r>
              <a:rPr lang="en-IN" dirty="0"/>
              <a:t>Deciphers the meaning behind words or phrases.</a:t>
            </a:r>
          </a:p>
          <a:p>
            <a:pPr marL="742950" lvl="1" indent="-285750">
              <a:buFont typeface="Arial" panose="020B0604020202020204" pitchFamily="34" charset="0"/>
              <a:buChar char="•"/>
            </a:pPr>
            <a:r>
              <a:rPr lang="en-IN" dirty="0"/>
              <a:t>Example: Understanding that "Play" refers to audio playback in this context.</a:t>
            </a:r>
          </a:p>
          <a:p>
            <a:pPr>
              <a:buFont typeface="Arial" panose="020B0604020202020204" pitchFamily="34" charset="0"/>
              <a:buChar char="•"/>
            </a:pPr>
            <a:r>
              <a:rPr lang="en-IN" b="1" dirty="0"/>
              <a:t>Context</a:t>
            </a:r>
            <a:r>
              <a:rPr lang="en-IN" dirty="0"/>
              <a:t>:</a:t>
            </a:r>
          </a:p>
          <a:p>
            <a:pPr marL="742950" lvl="1" indent="-285750">
              <a:buFont typeface="Arial" panose="020B0604020202020204" pitchFamily="34" charset="0"/>
              <a:buChar char="•"/>
            </a:pPr>
            <a:r>
              <a:rPr lang="en-IN" dirty="0"/>
              <a:t>Interprets the background information for relevance.</a:t>
            </a:r>
          </a:p>
          <a:p>
            <a:pPr marL="742950" lvl="1" indent="-285750">
              <a:buFont typeface="Arial" panose="020B0604020202020204" pitchFamily="34" charset="0"/>
              <a:buChar char="•"/>
            </a:pPr>
            <a:r>
              <a:rPr lang="en-IN" dirty="0"/>
              <a:t>Example: If the user has previously mentioned liking old Hindi songs, the system might prioritize Kishore Kumar's most popular tracks.</a:t>
            </a:r>
          </a:p>
          <a:p>
            <a:pPr>
              <a:buFont typeface="Arial" panose="020B0604020202020204" pitchFamily="34" charset="0"/>
              <a:buChar char="•"/>
            </a:pPr>
            <a:r>
              <a:rPr lang="en-IN" b="1" dirty="0"/>
              <a:t>Intent</a:t>
            </a:r>
            <a:r>
              <a:rPr lang="en-IN" dirty="0"/>
              <a:t>:</a:t>
            </a:r>
          </a:p>
          <a:p>
            <a:pPr marL="742950" lvl="1" indent="-285750">
              <a:buFont typeface="Arial" panose="020B0604020202020204" pitchFamily="34" charset="0"/>
              <a:buChar char="•"/>
            </a:pPr>
            <a:r>
              <a:rPr lang="en-IN" dirty="0"/>
              <a:t>Identifies the user's desired outcome.</a:t>
            </a:r>
          </a:p>
          <a:p>
            <a:pPr marL="742950" lvl="1" indent="-285750">
              <a:buFont typeface="Arial" panose="020B0604020202020204" pitchFamily="34" charset="0"/>
              <a:buChar char="•"/>
            </a:pPr>
            <a:r>
              <a:rPr lang="en-IN" dirty="0"/>
              <a:t>Example: The intent is to play songs, not search for information about Kishore Kumar.</a:t>
            </a:r>
          </a:p>
          <a:p>
            <a:r>
              <a:rPr lang="en-IN" b="1" dirty="0"/>
              <a:t>5. Key Takeaways</a:t>
            </a:r>
          </a:p>
          <a:p>
            <a:pPr>
              <a:buFont typeface="Arial" panose="020B0604020202020204" pitchFamily="34" charset="0"/>
              <a:buChar char="•"/>
            </a:pPr>
            <a:r>
              <a:rPr lang="en-IN" dirty="0"/>
              <a:t>NLP relies on accurately processing both text and speech inputs.</a:t>
            </a:r>
          </a:p>
          <a:p>
            <a:pPr>
              <a:buFont typeface="Arial" panose="020B0604020202020204" pitchFamily="34" charset="0"/>
              <a:buChar char="•"/>
            </a:pPr>
            <a:r>
              <a:rPr lang="en-IN" dirty="0"/>
              <a:t>Machines must combine syntactic, semantic, contextual, and intent analysis to provide meaningful responses.</a:t>
            </a:r>
          </a:p>
          <a:p>
            <a:pPr>
              <a:buFont typeface="Arial" panose="020B0604020202020204" pitchFamily="34" charset="0"/>
              <a:buChar char="•"/>
            </a:pPr>
            <a:r>
              <a:rPr lang="en-IN" dirty="0"/>
              <a:t>These principles form the foundation of intelligent systems like search engines, virtual assistants, and chatbots.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35</a:t>
            </a:fld>
            <a:endParaRPr lang="en-IN" altLang="en-US"/>
          </a:p>
        </p:txBody>
      </p:sp>
    </p:spTree>
    <p:extLst>
      <p:ext uri="{BB962C8B-B14F-4D97-AF65-F5344CB8AC3E}">
        <p14:creationId xmlns:p14="http://schemas.microsoft.com/office/powerpoint/2010/main" val="1840953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explains the two key </a:t>
            </a:r>
            <a:r>
              <a:rPr lang="en-IN" b="1" dirty="0"/>
              <a:t>components of Natural Language Processing (NLP):</a:t>
            </a:r>
            <a:r>
              <a:rPr lang="en-IN" dirty="0"/>
              <a:t> </a:t>
            </a:r>
            <a:r>
              <a:rPr lang="en-IN" b="1" dirty="0"/>
              <a:t>Natural Language Understanding (NLU)</a:t>
            </a:r>
            <a:r>
              <a:rPr lang="en-IN" dirty="0"/>
              <a:t> and </a:t>
            </a:r>
            <a:r>
              <a:rPr lang="en-IN" b="1" dirty="0"/>
              <a:t>Natural Language Generation (NLG).</a:t>
            </a:r>
            <a:r>
              <a:rPr lang="en-IN" dirty="0"/>
              <a:t> Here's a detailed explanation:</a:t>
            </a:r>
          </a:p>
          <a:p>
            <a:r>
              <a:rPr lang="en-IN" b="1" dirty="0"/>
              <a:t>1. Natural Language Processing (NLP)</a:t>
            </a:r>
          </a:p>
          <a:p>
            <a:pPr>
              <a:buFont typeface="Arial" panose="020B0604020202020204" pitchFamily="34" charset="0"/>
              <a:buChar char="•"/>
            </a:pPr>
            <a:r>
              <a:rPr lang="en-IN" dirty="0"/>
              <a:t>NLP is the overarching process that encompasses:</a:t>
            </a:r>
          </a:p>
          <a:p>
            <a:pPr marL="742950" lvl="1" indent="-285750">
              <a:buFont typeface="Arial" panose="020B0604020202020204" pitchFamily="34" charset="0"/>
              <a:buChar char="•"/>
            </a:pPr>
            <a:r>
              <a:rPr lang="en-IN" b="1" dirty="0"/>
              <a:t>Understanding human language</a:t>
            </a:r>
            <a:r>
              <a:rPr lang="en-IN" dirty="0"/>
              <a:t> (input processing).</a:t>
            </a:r>
          </a:p>
          <a:p>
            <a:pPr marL="742950" lvl="1" indent="-285750">
              <a:buFont typeface="Arial" panose="020B0604020202020204" pitchFamily="34" charset="0"/>
              <a:buChar char="•"/>
            </a:pPr>
            <a:r>
              <a:rPr lang="en-IN" b="1" dirty="0"/>
              <a:t>Generating responses or actions</a:t>
            </a:r>
            <a:r>
              <a:rPr lang="en-IN" dirty="0"/>
              <a:t> (output processing).</a:t>
            </a:r>
          </a:p>
          <a:p>
            <a:pPr>
              <a:buFont typeface="Arial" panose="020B0604020202020204" pitchFamily="34" charset="0"/>
              <a:buChar char="•"/>
            </a:pPr>
            <a:r>
              <a:rPr lang="en-IN" dirty="0"/>
              <a:t>It forms the backbone of applications like virtual assistants, chatbots, and search engines.</a:t>
            </a:r>
          </a:p>
          <a:p>
            <a:r>
              <a:rPr lang="en-IN" b="1" dirty="0"/>
              <a:t>2. Components of NLP</a:t>
            </a:r>
          </a:p>
          <a:p>
            <a:r>
              <a:rPr lang="en-IN" b="1" dirty="0"/>
              <a:t>A. Natural Language Understanding (NLU)</a:t>
            </a:r>
          </a:p>
          <a:p>
            <a:pPr>
              <a:buFont typeface="Arial" panose="020B0604020202020204" pitchFamily="34" charset="0"/>
              <a:buChar char="•"/>
            </a:pPr>
            <a:r>
              <a:rPr lang="en-IN" b="1" dirty="0"/>
              <a:t>Definition</a:t>
            </a:r>
            <a:r>
              <a:rPr lang="en-IN" dirty="0"/>
              <a:t>: Focuses on understanding and interpreting human language input.</a:t>
            </a:r>
          </a:p>
          <a:p>
            <a:pPr>
              <a:buFont typeface="Arial" panose="020B0604020202020204" pitchFamily="34" charset="0"/>
              <a:buChar char="•"/>
            </a:pPr>
            <a:r>
              <a:rPr lang="en-IN" b="1" dirty="0"/>
              <a:t>Key Functions</a:t>
            </a:r>
            <a:r>
              <a:rPr lang="en-IN" dirty="0"/>
              <a:t>:</a:t>
            </a:r>
          </a:p>
          <a:p>
            <a:pPr marL="742950" lvl="1" indent="-285750">
              <a:buFont typeface="Arial" panose="020B0604020202020204" pitchFamily="34" charset="0"/>
              <a:buChar char="•"/>
            </a:pPr>
            <a:r>
              <a:rPr lang="en-IN" b="1" dirty="0"/>
              <a:t>Speech-to-Text</a:t>
            </a:r>
            <a:r>
              <a:rPr lang="en-IN" dirty="0"/>
              <a:t>: Converting spoken words into written text.</a:t>
            </a:r>
          </a:p>
          <a:p>
            <a:pPr marL="742950" lvl="1" indent="-285750">
              <a:buFont typeface="Arial" panose="020B0604020202020204" pitchFamily="34" charset="0"/>
              <a:buChar char="•"/>
            </a:pPr>
            <a:r>
              <a:rPr lang="en-IN" b="1" dirty="0"/>
              <a:t>Tokenization</a:t>
            </a:r>
            <a:r>
              <a:rPr lang="en-IN" dirty="0"/>
              <a:t>: Breaking text into smaller units like words or phrases.</a:t>
            </a:r>
          </a:p>
          <a:p>
            <a:pPr marL="742950" lvl="1" indent="-285750">
              <a:buFont typeface="Arial" panose="020B0604020202020204" pitchFamily="34" charset="0"/>
              <a:buChar char="•"/>
            </a:pPr>
            <a:r>
              <a:rPr lang="en-IN" b="1" dirty="0"/>
              <a:t>Syntax Analysis</a:t>
            </a:r>
            <a:r>
              <a:rPr lang="en-IN" dirty="0"/>
              <a:t>: Understanding the grammatical structure of sentences.</a:t>
            </a:r>
          </a:p>
          <a:p>
            <a:pPr marL="742950" lvl="1" indent="-285750">
              <a:buFont typeface="Arial" panose="020B0604020202020204" pitchFamily="34" charset="0"/>
              <a:buChar char="•"/>
            </a:pPr>
            <a:r>
              <a:rPr lang="en-IN" b="1" dirty="0"/>
              <a:t>Semantics</a:t>
            </a:r>
            <a:r>
              <a:rPr lang="en-IN" dirty="0"/>
              <a:t>: Determining the meaning of words and sentences.</a:t>
            </a:r>
          </a:p>
          <a:p>
            <a:pPr marL="742950" lvl="1" indent="-285750">
              <a:buFont typeface="Arial" panose="020B0604020202020204" pitchFamily="34" charset="0"/>
              <a:buChar char="•"/>
            </a:pPr>
            <a:r>
              <a:rPr lang="en-IN" b="1" dirty="0"/>
              <a:t>Named Entity Recognition (NER)</a:t>
            </a:r>
            <a:r>
              <a:rPr lang="en-IN" dirty="0"/>
              <a:t>: Identifying specific entities like names, dates, and locations.</a:t>
            </a:r>
          </a:p>
          <a:p>
            <a:pPr marL="742950" lvl="1" indent="-285750">
              <a:buFont typeface="Arial" panose="020B0604020202020204" pitchFamily="34" charset="0"/>
              <a:buChar char="•"/>
            </a:pPr>
            <a:r>
              <a:rPr lang="en-IN" b="1" dirty="0"/>
              <a:t>Intent Recognition</a:t>
            </a:r>
            <a:r>
              <a:rPr lang="en-IN" dirty="0"/>
              <a:t>: Understanding the user’s purpose (e.g., asking a question, making a request).</a:t>
            </a:r>
          </a:p>
          <a:p>
            <a:pPr>
              <a:buFont typeface="Arial" panose="020B0604020202020204" pitchFamily="34" charset="0"/>
              <a:buChar char="•"/>
            </a:pPr>
            <a:r>
              <a:rPr lang="en-IN" b="1" dirty="0"/>
              <a:t>Output</a:t>
            </a:r>
            <a:r>
              <a:rPr lang="en-IN" dirty="0"/>
              <a:t>: Structured data or context for further processing.</a:t>
            </a:r>
          </a:p>
          <a:p>
            <a:pPr>
              <a:buFont typeface="Arial" panose="020B0604020202020204" pitchFamily="34" charset="0"/>
              <a:buChar char="•"/>
            </a:pPr>
            <a:r>
              <a:rPr lang="en-IN" b="1" dirty="0"/>
              <a:t>Example</a:t>
            </a:r>
            <a:r>
              <a:rPr lang="en-IN" dirty="0"/>
              <a:t>: Alexa understanding the command, "Play Kishore Kumar songs."</a:t>
            </a:r>
          </a:p>
          <a:p>
            <a:r>
              <a:rPr lang="en-IN" b="1" dirty="0"/>
              <a:t>B. Natural Language Generation (NLG)</a:t>
            </a:r>
          </a:p>
          <a:p>
            <a:pPr>
              <a:buFont typeface="Arial" panose="020B0604020202020204" pitchFamily="34" charset="0"/>
              <a:buChar char="•"/>
            </a:pPr>
            <a:r>
              <a:rPr lang="en-IN" b="1" dirty="0"/>
              <a:t>Definition</a:t>
            </a:r>
            <a:r>
              <a:rPr lang="en-IN" dirty="0"/>
              <a:t>: Focuses on generating human-like responses or actions based on the processed input.</a:t>
            </a:r>
          </a:p>
          <a:p>
            <a:pPr>
              <a:buFont typeface="Arial" panose="020B0604020202020204" pitchFamily="34" charset="0"/>
              <a:buChar char="•"/>
            </a:pPr>
            <a:r>
              <a:rPr lang="en-IN" b="1" dirty="0"/>
              <a:t>Key Functions</a:t>
            </a:r>
            <a:r>
              <a:rPr lang="en-IN" dirty="0"/>
              <a:t>:</a:t>
            </a:r>
          </a:p>
          <a:p>
            <a:pPr marL="742950" lvl="1" indent="-285750">
              <a:buFont typeface="Arial" panose="020B0604020202020204" pitchFamily="34" charset="0"/>
              <a:buChar char="•"/>
            </a:pPr>
            <a:r>
              <a:rPr lang="en-IN" b="1" dirty="0"/>
              <a:t>Text Generation</a:t>
            </a:r>
            <a:r>
              <a:rPr lang="en-IN" dirty="0"/>
              <a:t>: Creating coherent and contextually relevant text.</a:t>
            </a:r>
          </a:p>
          <a:p>
            <a:pPr marL="742950" lvl="1" indent="-285750">
              <a:buFont typeface="Arial" panose="020B0604020202020204" pitchFamily="34" charset="0"/>
              <a:buChar char="•"/>
            </a:pPr>
            <a:r>
              <a:rPr lang="en-IN" b="1" dirty="0"/>
              <a:t>Speech Synthesis</a:t>
            </a:r>
            <a:r>
              <a:rPr lang="en-IN" dirty="0"/>
              <a:t>: Converting written text into speech.</a:t>
            </a:r>
          </a:p>
          <a:p>
            <a:pPr marL="742950" lvl="1" indent="-285750">
              <a:buFont typeface="Arial" panose="020B0604020202020204" pitchFamily="34" charset="0"/>
              <a:buChar char="•"/>
            </a:pPr>
            <a:r>
              <a:rPr lang="en-IN" b="1" dirty="0"/>
              <a:t>Summarization</a:t>
            </a:r>
            <a:r>
              <a:rPr lang="en-IN" dirty="0"/>
              <a:t>: Condensing lengthy text into shorter formats.</a:t>
            </a:r>
          </a:p>
          <a:p>
            <a:pPr marL="742950" lvl="1" indent="-285750">
              <a:buFont typeface="Arial" panose="020B0604020202020204" pitchFamily="34" charset="0"/>
              <a:buChar char="•"/>
            </a:pPr>
            <a:r>
              <a:rPr lang="en-IN" b="1" dirty="0"/>
              <a:t>Report Generation</a:t>
            </a:r>
            <a:r>
              <a:rPr lang="en-IN" dirty="0"/>
              <a:t>: Creating structured output like emails or reports.</a:t>
            </a:r>
          </a:p>
          <a:p>
            <a:pPr>
              <a:buFont typeface="Arial" panose="020B0604020202020204" pitchFamily="34" charset="0"/>
              <a:buChar char="•"/>
            </a:pPr>
            <a:r>
              <a:rPr lang="en-IN" b="1" dirty="0"/>
              <a:t>Output</a:t>
            </a:r>
            <a:r>
              <a:rPr lang="en-IN" dirty="0"/>
              <a:t>: Human-readable or actionable responses.</a:t>
            </a:r>
          </a:p>
          <a:p>
            <a:pPr>
              <a:buFont typeface="Arial" panose="020B0604020202020204" pitchFamily="34" charset="0"/>
              <a:buChar char="•"/>
            </a:pPr>
            <a:r>
              <a:rPr lang="en-IN" b="1" dirty="0"/>
              <a:t>Example</a:t>
            </a:r>
            <a:r>
              <a:rPr lang="en-IN" dirty="0"/>
              <a:t>: Alexa responding with, "Playing Kishore Kumar's top songs now."</a:t>
            </a:r>
          </a:p>
          <a:p>
            <a:r>
              <a:rPr lang="en-IN" b="1" dirty="0"/>
              <a:t>3. Relationship Between NLU and NLG</a:t>
            </a:r>
          </a:p>
          <a:p>
            <a:pPr>
              <a:buFont typeface="Arial" panose="020B0604020202020204" pitchFamily="34" charset="0"/>
              <a:buChar char="•"/>
            </a:pPr>
            <a:r>
              <a:rPr lang="en-IN" dirty="0"/>
              <a:t>NLU and NLG are interconnected:</a:t>
            </a:r>
          </a:p>
          <a:p>
            <a:pPr marL="742950" lvl="1" indent="-285750">
              <a:buFont typeface="Arial" panose="020B0604020202020204" pitchFamily="34" charset="0"/>
              <a:buChar char="•"/>
            </a:pPr>
            <a:r>
              <a:rPr lang="en-IN" b="1" dirty="0"/>
              <a:t>NLU</a:t>
            </a:r>
            <a:r>
              <a:rPr lang="en-IN" dirty="0"/>
              <a:t>: Processes and understands the input (e.g., what the user said or typed).</a:t>
            </a:r>
          </a:p>
          <a:p>
            <a:pPr marL="742950" lvl="1" indent="-285750">
              <a:buFont typeface="Arial" panose="020B0604020202020204" pitchFamily="34" charset="0"/>
              <a:buChar char="•"/>
            </a:pPr>
            <a:r>
              <a:rPr lang="en-IN" b="1" dirty="0"/>
              <a:t>NLG</a:t>
            </a:r>
            <a:r>
              <a:rPr lang="en-IN" dirty="0"/>
              <a:t>: Generates appropriate output or response (e.g., a verbal response, action execution).</a:t>
            </a:r>
          </a:p>
          <a:p>
            <a:pPr>
              <a:buFont typeface="Arial" panose="020B0604020202020204" pitchFamily="34" charset="0"/>
              <a:buChar char="•"/>
            </a:pPr>
            <a:r>
              <a:rPr lang="en-IN" dirty="0"/>
              <a:t>Together, they form a complete NLP system enabling intelligent human-machine interaction.</a:t>
            </a:r>
          </a:p>
          <a:p>
            <a:r>
              <a:rPr lang="en-IN" b="1" dirty="0"/>
              <a:t>4. Examples of Applications</a:t>
            </a:r>
          </a:p>
          <a:p>
            <a:pPr>
              <a:buFont typeface="Arial" panose="020B0604020202020204" pitchFamily="34" charset="0"/>
              <a:buChar char="•"/>
            </a:pPr>
            <a:r>
              <a:rPr lang="en-IN" b="1" dirty="0"/>
              <a:t>Virtual Assistants (Alexa, Siri, Google Assistant)</a:t>
            </a:r>
            <a:r>
              <a:rPr lang="en-IN" dirty="0"/>
              <a:t>:</a:t>
            </a:r>
          </a:p>
          <a:p>
            <a:pPr marL="742950" lvl="1" indent="-285750">
              <a:buFont typeface="Arial" panose="020B0604020202020204" pitchFamily="34" charset="0"/>
              <a:buChar char="•"/>
            </a:pPr>
            <a:r>
              <a:rPr lang="en-IN" dirty="0"/>
              <a:t>NLU: Understands commands like "Set an alarm for 7 AM."</a:t>
            </a:r>
          </a:p>
          <a:p>
            <a:pPr marL="742950" lvl="1" indent="-285750">
              <a:buFont typeface="Arial" panose="020B0604020202020204" pitchFamily="34" charset="0"/>
              <a:buChar char="•"/>
            </a:pPr>
            <a:r>
              <a:rPr lang="en-IN" dirty="0"/>
              <a:t>NLG: Responds with "Alarm set for 7 AM."</a:t>
            </a:r>
          </a:p>
          <a:p>
            <a:pPr>
              <a:buFont typeface="Arial" panose="020B0604020202020204" pitchFamily="34" charset="0"/>
              <a:buChar char="•"/>
            </a:pPr>
            <a:r>
              <a:rPr lang="en-IN" b="1" dirty="0"/>
              <a:t>Customer Support Chatbots</a:t>
            </a:r>
            <a:r>
              <a:rPr lang="en-IN" dirty="0"/>
              <a:t>:</a:t>
            </a:r>
          </a:p>
          <a:p>
            <a:pPr marL="742950" lvl="1" indent="-285750">
              <a:buFont typeface="Arial" panose="020B0604020202020204" pitchFamily="34" charset="0"/>
              <a:buChar char="•"/>
            </a:pPr>
            <a:r>
              <a:rPr lang="en-IN" dirty="0"/>
              <a:t>NLU: Understands user complaints or queries.</a:t>
            </a:r>
          </a:p>
          <a:p>
            <a:pPr marL="742950" lvl="1" indent="-285750">
              <a:buFont typeface="Arial" panose="020B0604020202020204" pitchFamily="34" charset="0"/>
              <a:buChar char="•"/>
            </a:pPr>
            <a:r>
              <a:rPr lang="en-IN" dirty="0"/>
              <a:t>NLG: Provides pre-programmed or AI-generated solutions.</a:t>
            </a:r>
          </a:p>
          <a:p>
            <a:r>
              <a:rPr lang="en-IN" b="1" dirty="0"/>
              <a:t>Key Takeaways</a:t>
            </a:r>
          </a:p>
          <a:p>
            <a:pPr>
              <a:buFont typeface="Arial" panose="020B0604020202020204" pitchFamily="34" charset="0"/>
              <a:buChar char="•"/>
            </a:pPr>
            <a:r>
              <a:rPr lang="en-IN" b="1" dirty="0"/>
              <a:t>NLU</a:t>
            </a:r>
            <a:r>
              <a:rPr lang="en-IN" dirty="0"/>
              <a:t> enables machines to </a:t>
            </a:r>
            <a:r>
              <a:rPr lang="en-IN" b="1" dirty="0"/>
              <a:t>understand human language</a:t>
            </a:r>
            <a:r>
              <a:rPr lang="en-IN" dirty="0"/>
              <a:t>.</a:t>
            </a:r>
          </a:p>
          <a:p>
            <a:pPr>
              <a:buFont typeface="Arial" panose="020B0604020202020204" pitchFamily="34" charset="0"/>
              <a:buChar char="•"/>
            </a:pPr>
            <a:r>
              <a:rPr lang="en-IN" b="1" dirty="0"/>
              <a:t>NLG</a:t>
            </a:r>
            <a:r>
              <a:rPr lang="en-IN" dirty="0"/>
              <a:t> allows machines to </a:t>
            </a:r>
            <a:r>
              <a:rPr lang="en-IN" b="1" dirty="0"/>
              <a:t>generate meaningful responses</a:t>
            </a:r>
            <a:r>
              <a:rPr lang="en-IN" dirty="0"/>
              <a:t>.</a:t>
            </a:r>
          </a:p>
          <a:p>
            <a:pPr>
              <a:buFont typeface="Arial" panose="020B0604020202020204" pitchFamily="34" charset="0"/>
              <a:buChar char="•"/>
            </a:pPr>
            <a:r>
              <a:rPr lang="en-IN" dirty="0"/>
              <a:t>Together, they make human-machine communication seamless and effective.</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36</a:t>
            </a:fld>
            <a:endParaRPr lang="en-IN" altLang="en-US"/>
          </a:p>
        </p:txBody>
      </p:sp>
    </p:spTree>
    <p:extLst>
      <p:ext uri="{BB962C8B-B14F-4D97-AF65-F5344CB8AC3E}">
        <p14:creationId xmlns:p14="http://schemas.microsoft.com/office/powerpoint/2010/main" val="25453849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delves into the </a:t>
            </a:r>
            <a:r>
              <a:rPr lang="en-IN" b="1" dirty="0"/>
              <a:t>Natural Language Understanding (NLU)</a:t>
            </a:r>
            <a:r>
              <a:rPr lang="en-IN" dirty="0"/>
              <a:t> aspect of NLP, highlighting its role and methodologies for processing and comprehending human language. Below is a detailed explanation:</a:t>
            </a:r>
          </a:p>
          <a:p>
            <a:r>
              <a:rPr lang="en-IN" b="1" dirty="0"/>
              <a:t>1. Role of NLU</a:t>
            </a:r>
          </a:p>
          <a:p>
            <a:pPr>
              <a:buFont typeface="Arial" panose="020B0604020202020204" pitchFamily="34" charset="0"/>
              <a:buChar char="•"/>
            </a:pPr>
            <a:r>
              <a:rPr lang="en-IN" b="1" dirty="0"/>
              <a:t>NLU</a:t>
            </a:r>
            <a:r>
              <a:rPr lang="en-IN" dirty="0"/>
              <a:t> is a core component of NLP that focuses on making sense of human language by </a:t>
            </a:r>
            <a:r>
              <a:rPr lang="en-IN" dirty="0" err="1"/>
              <a:t>analyzing</a:t>
            </a:r>
            <a:r>
              <a:rPr lang="en-IN" dirty="0"/>
              <a:t> the input to derive structured and meaningful information.</a:t>
            </a:r>
          </a:p>
          <a:p>
            <a:pPr>
              <a:buFont typeface="Arial" panose="020B0604020202020204" pitchFamily="34" charset="0"/>
              <a:buChar char="•"/>
            </a:pPr>
            <a:r>
              <a:rPr lang="en-IN" dirty="0"/>
              <a:t>It involves:</a:t>
            </a:r>
          </a:p>
          <a:p>
            <a:pPr marL="742950" lvl="1" indent="-285750">
              <a:buFont typeface="Arial" panose="020B0604020202020204" pitchFamily="34" charset="0"/>
              <a:buChar char="•"/>
            </a:pPr>
            <a:r>
              <a:rPr lang="en-IN" b="1" dirty="0"/>
              <a:t>Understanding the text</a:t>
            </a:r>
            <a:r>
              <a:rPr lang="en-IN" dirty="0"/>
              <a:t> at a syntactic, semantic, and contextual level.</a:t>
            </a:r>
          </a:p>
          <a:p>
            <a:pPr marL="742950" lvl="1" indent="-285750">
              <a:buFont typeface="Arial" panose="020B0604020202020204" pitchFamily="34" charset="0"/>
              <a:buChar char="•"/>
            </a:pPr>
            <a:r>
              <a:rPr lang="en-IN" dirty="0"/>
              <a:t>Deciphering </a:t>
            </a:r>
            <a:r>
              <a:rPr lang="en-IN" b="1" dirty="0"/>
              <a:t>intent, sentiment, and meaning</a:t>
            </a:r>
            <a:r>
              <a:rPr lang="en-IN" dirty="0"/>
              <a:t> behind the input.</a:t>
            </a:r>
          </a:p>
          <a:p>
            <a:r>
              <a:rPr lang="en-IN" b="1" dirty="0"/>
              <a:t>2. Key Concepts in NLU</a:t>
            </a:r>
          </a:p>
          <a:p>
            <a:r>
              <a:rPr lang="en-IN" b="1" dirty="0"/>
              <a:t>A. Understanding Syntax, Context, Sentiment, Semantics, and Intent</a:t>
            </a:r>
          </a:p>
          <a:p>
            <a:pPr>
              <a:buFont typeface="Arial" panose="020B0604020202020204" pitchFamily="34" charset="0"/>
              <a:buChar char="•"/>
            </a:pPr>
            <a:r>
              <a:rPr lang="en-IN" b="1" dirty="0"/>
              <a:t>Syntax</a:t>
            </a:r>
            <a:r>
              <a:rPr lang="en-IN" dirty="0"/>
              <a:t>:</a:t>
            </a:r>
          </a:p>
          <a:p>
            <a:pPr marL="742950" lvl="1" indent="-285750">
              <a:buFont typeface="Arial" panose="020B0604020202020204" pitchFamily="34" charset="0"/>
              <a:buChar char="•"/>
            </a:pPr>
            <a:r>
              <a:rPr lang="en-IN" dirty="0"/>
              <a:t>Focuses on the grammatical structure of sentences.</a:t>
            </a:r>
          </a:p>
          <a:p>
            <a:pPr marL="742950" lvl="1" indent="-285750">
              <a:buFont typeface="Arial" panose="020B0604020202020204" pitchFamily="34" charset="0"/>
              <a:buChar char="•"/>
            </a:pPr>
            <a:r>
              <a:rPr lang="en-IN" dirty="0"/>
              <a:t>Ensures the text adheres to linguistic rules.</a:t>
            </a:r>
          </a:p>
          <a:p>
            <a:pPr>
              <a:buFont typeface="Arial" panose="020B0604020202020204" pitchFamily="34" charset="0"/>
              <a:buChar char="•"/>
            </a:pPr>
            <a:r>
              <a:rPr lang="en-IN" b="1" dirty="0"/>
              <a:t>Context</a:t>
            </a:r>
            <a:r>
              <a:rPr lang="en-IN" dirty="0"/>
              <a:t>:</a:t>
            </a:r>
          </a:p>
          <a:p>
            <a:pPr marL="742950" lvl="1" indent="-285750">
              <a:buFont typeface="Arial" panose="020B0604020202020204" pitchFamily="34" charset="0"/>
              <a:buChar char="•"/>
            </a:pPr>
            <a:r>
              <a:rPr lang="en-IN" dirty="0"/>
              <a:t>Considers the surrounding text or situation to interpret meaning accurately.</a:t>
            </a:r>
          </a:p>
          <a:p>
            <a:pPr marL="742950" lvl="1" indent="-285750">
              <a:buFont typeface="Arial" panose="020B0604020202020204" pitchFamily="34" charset="0"/>
              <a:buChar char="•"/>
            </a:pPr>
            <a:r>
              <a:rPr lang="en-IN" dirty="0"/>
              <a:t>Example: The word "bank" could mean a financial institution or a riverbank depending on the context.</a:t>
            </a:r>
          </a:p>
          <a:p>
            <a:pPr>
              <a:buFont typeface="Arial" panose="020B0604020202020204" pitchFamily="34" charset="0"/>
              <a:buChar char="•"/>
            </a:pPr>
            <a:r>
              <a:rPr lang="en-IN" b="1" dirty="0"/>
              <a:t>Sentiment</a:t>
            </a:r>
            <a:r>
              <a:rPr lang="en-IN" dirty="0"/>
              <a:t>:</a:t>
            </a:r>
          </a:p>
          <a:p>
            <a:pPr marL="742950" lvl="1" indent="-285750">
              <a:buFont typeface="Arial" panose="020B0604020202020204" pitchFamily="34" charset="0"/>
              <a:buChar char="•"/>
            </a:pPr>
            <a:r>
              <a:rPr lang="en-IN" dirty="0" err="1"/>
              <a:t>Analyzes</a:t>
            </a:r>
            <a:r>
              <a:rPr lang="en-IN" dirty="0"/>
              <a:t> emotions conveyed in the text (positive, negative, neutral).</a:t>
            </a:r>
          </a:p>
          <a:p>
            <a:pPr>
              <a:buFont typeface="Arial" panose="020B0604020202020204" pitchFamily="34" charset="0"/>
              <a:buChar char="•"/>
            </a:pPr>
            <a:r>
              <a:rPr lang="en-IN" b="1" dirty="0"/>
              <a:t>Semantics</a:t>
            </a:r>
            <a:r>
              <a:rPr lang="en-IN" dirty="0"/>
              <a:t>:</a:t>
            </a:r>
          </a:p>
          <a:p>
            <a:pPr marL="742950" lvl="1" indent="-285750">
              <a:buFont typeface="Arial" panose="020B0604020202020204" pitchFamily="34" charset="0"/>
              <a:buChar char="•"/>
            </a:pPr>
            <a:r>
              <a:rPr lang="en-IN" dirty="0"/>
              <a:t>Deals with the meaning of words, phrases, and sentences.</a:t>
            </a:r>
          </a:p>
          <a:p>
            <a:pPr>
              <a:buFont typeface="Arial" panose="020B0604020202020204" pitchFamily="34" charset="0"/>
              <a:buChar char="•"/>
            </a:pPr>
            <a:r>
              <a:rPr lang="en-IN" b="1" dirty="0"/>
              <a:t>Intent</a:t>
            </a:r>
            <a:r>
              <a:rPr lang="en-IN" dirty="0"/>
              <a:t>:</a:t>
            </a:r>
          </a:p>
          <a:p>
            <a:pPr marL="742950" lvl="1" indent="-285750">
              <a:buFont typeface="Arial" panose="020B0604020202020204" pitchFamily="34" charset="0"/>
              <a:buChar char="•"/>
            </a:pPr>
            <a:r>
              <a:rPr lang="en-IN" dirty="0"/>
              <a:t>Determines the purpose behind the input, such as a request, question, or command.</a:t>
            </a:r>
          </a:p>
          <a:p>
            <a:r>
              <a:rPr lang="en-IN" b="1" dirty="0"/>
              <a:t>3. Methods in NLU</a:t>
            </a:r>
          </a:p>
          <a:p>
            <a:r>
              <a:rPr lang="en-IN" b="1" dirty="0"/>
              <a:t>A. Syntactic Analysis</a:t>
            </a:r>
          </a:p>
          <a:p>
            <a:pPr>
              <a:buFont typeface="Arial" panose="020B0604020202020204" pitchFamily="34" charset="0"/>
              <a:buChar char="•"/>
            </a:pPr>
            <a:r>
              <a:rPr lang="en-IN" dirty="0"/>
              <a:t>Focuses on the grammatical arrangement of words and phrases.</a:t>
            </a:r>
          </a:p>
          <a:p>
            <a:pPr>
              <a:buFont typeface="Arial" panose="020B0604020202020204" pitchFamily="34" charset="0"/>
              <a:buChar char="•"/>
            </a:pPr>
            <a:r>
              <a:rPr lang="en-IN" b="1" dirty="0"/>
              <a:t>Techniques</a:t>
            </a:r>
            <a:r>
              <a:rPr lang="en-IN" dirty="0"/>
              <a:t>:</a:t>
            </a:r>
          </a:p>
          <a:p>
            <a:pPr marL="742950" lvl="1" indent="-285750">
              <a:buFont typeface="Arial" panose="020B0604020202020204" pitchFamily="34" charset="0"/>
              <a:buChar char="•"/>
            </a:pPr>
            <a:r>
              <a:rPr lang="en-IN" b="1" dirty="0"/>
              <a:t>Lemmatization</a:t>
            </a:r>
            <a:r>
              <a:rPr lang="en-IN" dirty="0"/>
              <a:t>:</a:t>
            </a:r>
          </a:p>
          <a:p>
            <a:pPr marL="1143000" lvl="2" indent="-228600">
              <a:buFont typeface="Arial" panose="020B0604020202020204" pitchFamily="34" charset="0"/>
              <a:buChar char="•"/>
            </a:pPr>
            <a:r>
              <a:rPr lang="en-IN" dirty="0"/>
              <a:t>Reduces words to their base or dictionary form.</a:t>
            </a:r>
          </a:p>
          <a:p>
            <a:pPr marL="1143000" lvl="2" indent="-228600">
              <a:buFont typeface="Arial" panose="020B0604020202020204" pitchFamily="34" charset="0"/>
              <a:buChar char="•"/>
            </a:pPr>
            <a:r>
              <a:rPr lang="en-IN" dirty="0"/>
              <a:t>Example: "running" → "run."</a:t>
            </a:r>
          </a:p>
          <a:p>
            <a:pPr marL="742950" lvl="1" indent="-285750">
              <a:buFont typeface="Arial" panose="020B0604020202020204" pitchFamily="34" charset="0"/>
              <a:buChar char="•"/>
            </a:pPr>
            <a:r>
              <a:rPr lang="en-IN" b="1" dirty="0"/>
              <a:t>Stemming</a:t>
            </a:r>
            <a:r>
              <a:rPr lang="en-IN" dirty="0"/>
              <a:t>:</a:t>
            </a:r>
          </a:p>
          <a:p>
            <a:pPr marL="1143000" lvl="2" indent="-228600">
              <a:buFont typeface="Arial" panose="020B0604020202020204" pitchFamily="34" charset="0"/>
              <a:buChar char="•"/>
            </a:pPr>
            <a:r>
              <a:rPr lang="en-IN" dirty="0"/>
              <a:t>Trims words to their root form.</a:t>
            </a:r>
          </a:p>
          <a:p>
            <a:pPr marL="1143000" lvl="2" indent="-228600">
              <a:buFont typeface="Arial" panose="020B0604020202020204" pitchFamily="34" charset="0"/>
              <a:buChar char="•"/>
            </a:pPr>
            <a:r>
              <a:rPr lang="en-IN" dirty="0"/>
              <a:t>Example: "runs," "running" → "run."</a:t>
            </a:r>
          </a:p>
          <a:p>
            <a:pPr marL="742950" lvl="1" indent="-285750">
              <a:buFont typeface="Arial" panose="020B0604020202020204" pitchFamily="34" charset="0"/>
              <a:buChar char="•"/>
            </a:pPr>
            <a:r>
              <a:rPr lang="en-IN" b="1" dirty="0"/>
              <a:t>Word Segmentation</a:t>
            </a:r>
            <a:r>
              <a:rPr lang="en-IN" dirty="0"/>
              <a:t>:</a:t>
            </a:r>
          </a:p>
          <a:p>
            <a:pPr marL="1143000" lvl="2" indent="-228600">
              <a:buFont typeface="Arial" panose="020B0604020202020204" pitchFamily="34" charset="0"/>
              <a:buChar char="•"/>
            </a:pPr>
            <a:r>
              <a:rPr lang="en-IN" dirty="0"/>
              <a:t>Breaks text into words, especially for languages without spaces (e.g., Chinese, Japanese).</a:t>
            </a:r>
          </a:p>
          <a:p>
            <a:pPr marL="742950" lvl="1" indent="-285750">
              <a:buFont typeface="Arial" panose="020B0604020202020204" pitchFamily="34" charset="0"/>
              <a:buChar char="•"/>
            </a:pPr>
            <a:r>
              <a:rPr lang="en-IN" b="1" dirty="0"/>
              <a:t>Part-of-Speech (POS) Tagging</a:t>
            </a:r>
            <a:r>
              <a:rPr lang="en-IN" dirty="0"/>
              <a:t>:</a:t>
            </a:r>
          </a:p>
          <a:p>
            <a:pPr marL="1143000" lvl="2" indent="-228600">
              <a:buFont typeface="Arial" panose="020B0604020202020204" pitchFamily="34" charset="0"/>
              <a:buChar char="•"/>
            </a:pPr>
            <a:r>
              <a:rPr lang="en-IN" dirty="0"/>
              <a:t>Identifies parts of speech (e.g., noun, verb, adjective) for each word.</a:t>
            </a:r>
          </a:p>
          <a:p>
            <a:r>
              <a:rPr lang="en-IN" b="1" dirty="0"/>
              <a:t>B. Semantic Analysis</a:t>
            </a:r>
          </a:p>
          <a:p>
            <a:pPr>
              <a:buFont typeface="Arial" panose="020B0604020202020204" pitchFamily="34" charset="0"/>
              <a:buChar char="•"/>
            </a:pPr>
            <a:r>
              <a:rPr lang="en-IN" dirty="0"/>
              <a:t>Focuses on extracting meaning from the text.</a:t>
            </a:r>
          </a:p>
          <a:p>
            <a:pPr>
              <a:buFont typeface="Arial" panose="020B0604020202020204" pitchFamily="34" charset="0"/>
              <a:buChar char="•"/>
            </a:pPr>
            <a:r>
              <a:rPr lang="en-IN" b="1" dirty="0"/>
              <a:t>Techniques</a:t>
            </a:r>
            <a:r>
              <a:rPr lang="en-IN" dirty="0"/>
              <a:t>:</a:t>
            </a:r>
          </a:p>
          <a:p>
            <a:pPr marL="742950" lvl="1" indent="-285750">
              <a:buFont typeface="Arial" panose="020B0604020202020204" pitchFamily="34" charset="0"/>
              <a:buChar char="•"/>
            </a:pPr>
            <a:r>
              <a:rPr lang="en-IN" b="1" dirty="0"/>
              <a:t>Named Entity Recognition (NER)</a:t>
            </a:r>
            <a:r>
              <a:rPr lang="en-IN" dirty="0"/>
              <a:t>:</a:t>
            </a:r>
          </a:p>
          <a:p>
            <a:pPr marL="1143000" lvl="2" indent="-228600">
              <a:buFont typeface="Arial" panose="020B0604020202020204" pitchFamily="34" charset="0"/>
              <a:buChar char="•"/>
            </a:pPr>
            <a:r>
              <a:rPr lang="en-IN" dirty="0"/>
              <a:t>Identifies entities like names, dates, locations, etc.</a:t>
            </a:r>
          </a:p>
          <a:p>
            <a:pPr marL="1143000" lvl="2" indent="-228600">
              <a:buFont typeface="Arial" panose="020B0604020202020204" pitchFamily="34" charset="0"/>
              <a:buChar char="•"/>
            </a:pPr>
            <a:r>
              <a:rPr lang="en-IN" dirty="0"/>
              <a:t>Example: "BITS Pilani" is recognized as an organization.</a:t>
            </a:r>
          </a:p>
          <a:p>
            <a:pPr marL="742950" lvl="1" indent="-285750">
              <a:buFont typeface="Arial" panose="020B0604020202020204" pitchFamily="34" charset="0"/>
              <a:buChar char="•"/>
            </a:pPr>
            <a:r>
              <a:rPr lang="en-IN" b="1" dirty="0"/>
              <a:t>Word Sense Disambiguation</a:t>
            </a:r>
            <a:r>
              <a:rPr lang="en-IN" dirty="0"/>
              <a:t>:</a:t>
            </a:r>
          </a:p>
          <a:p>
            <a:pPr marL="1143000" lvl="2" indent="-228600">
              <a:buFont typeface="Arial" panose="020B0604020202020204" pitchFamily="34" charset="0"/>
              <a:buChar char="•"/>
            </a:pPr>
            <a:r>
              <a:rPr lang="en-IN" dirty="0"/>
              <a:t>Determines the correct meaning of a word based on context.</a:t>
            </a:r>
          </a:p>
          <a:p>
            <a:pPr marL="1143000" lvl="2" indent="-228600">
              <a:buFont typeface="Arial" panose="020B0604020202020204" pitchFamily="34" charset="0"/>
              <a:buChar char="•"/>
            </a:pPr>
            <a:r>
              <a:rPr lang="en-IN" dirty="0"/>
              <a:t>Example: "bat" as in "cricket bat" versus "bat" as in the flying mammal.</a:t>
            </a:r>
          </a:p>
          <a:p>
            <a:r>
              <a:rPr lang="en-IN" b="1" dirty="0"/>
              <a:t>4. Practical Applications of NLU</a:t>
            </a:r>
          </a:p>
          <a:p>
            <a:pPr>
              <a:buFont typeface="Arial" panose="020B0604020202020204" pitchFamily="34" charset="0"/>
              <a:buChar char="•"/>
            </a:pPr>
            <a:r>
              <a:rPr lang="en-IN" b="1" dirty="0"/>
              <a:t>Chatbots and Virtual Assistants</a:t>
            </a:r>
            <a:r>
              <a:rPr lang="en-IN" dirty="0"/>
              <a:t>:</a:t>
            </a:r>
          </a:p>
          <a:p>
            <a:pPr marL="742950" lvl="1" indent="-285750">
              <a:buFont typeface="Arial" panose="020B0604020202020204" pitchFamily="34" charset="0"/>
              <a:buChar char="•"/>
            </a:pPr>
            <a:r>
              <a:rPr lang="en-IN" dirty="0"/>
              <a:t>Example: Identifying and responding to user queries accurately.</a:t>
            </a:r>
          </a:p>
          <a:p>
            <a:pPr>
              <a:buFont typeface="Arial" panose="020B0604020202020204" pitchFamily="34" charset="0"/>
              <a:buChar char="•"/>
            </a:pPr>
            <a:r>
              <a:rPr lang="en-IN" b="1" dirty="0"/>
              <a:t>Search Engines</a:t>
            </a:r>
            <a:r>
              <a:rPr lang="en-IN" dirty="0"/>
              <a:t>:</a:t>
            </a:r>
          </a:p>
          <a:p>
            <a:pPr marL="742950" lvl="1" indent="-285750">
              <a:buFont typeface="Arial" panose="020B0604020202020204" pitchFamily="34" charset="0"/>
              <a:buChar char="•"/>
            </a:pPr>
            <a:r>
              <a:rPr lang="en-IN" dirty="0"/>
              <a:t>Understanding the user's query to fetch relevant results.</a:t>
            </a:r>
          </a:p>
          <a:p>
            <a:pPr>
              <a:buFont typeface="Arial" panose="020B0604020202020204" pitchFamily="34" charset="0"/>
              <a:buChar char="•"/>
            </a:pPr>
            <a:r>
              <a:rPr lang="en-IN" b="1" dirty="0"/>
              <a:t>Customer Feedback Analysis</a:t>
            </a:r>
            <a:r>
              <a:rPr lang="en-IN" dirty="0"/>
              <a:t>:</a:t>
            </a:r>
          </a:p>
          <a:p>
            <a:pPr marL="742950" lvl="1" indent="-285750">
              <a:buFont typeface="Arial" panose="020B0604020202020204" pitchFamily="34" charset="0"/>
              <a:buChar char="•"/>
            </a:pPr>
            <a:r>
              <a:rPr lang="en-IN" dirty="0" err="1"/>
              <a:t>Analyzing</a:t>
            </a:r>
            <a:r>
              <a:rPr lang="en-IN" dirty="0"/>
              <a:t> sentiment and intent behind reviews and ratings.</a:t>
            </a:r>
          </a:p>
          <a:p>
            <a:pPr>
              <a:buFont typeface="Arial" panose="020B0604020202020204" pitchFamily="34" charset="0"/>
              <a:buChar char="•"/>
            </a:pPr>
            <a:r>
              <a:rPr lang="en-IN" b="1" dirty="0"/>
              <a:t>Healthcare</a:t>
            </a:r>
            <a:r>
              <a:rPr lang="en-IN" dirty="0"/>
              <a:t>:</a:t>
            </a:r>
          </a:p>
          <a:p>
            <a:pPr marL="742950" lvl="1" indent="-285750">
              <a:buFont typeface="Arial" panose="020B0604020202020204" pitchFamily="34" charset="0"/>
              <a:buChar char="•"/>
            </a:pPr>
            <a:r>
              <a:rPr lang="en-IN" dirty="0"/>
              <a:t>Extracting patient information and symptoms from medical records.</a:t>
            </a:r>
          </a:p>
          <a:p>
            <a:r>
              <a:rPr lang="en-IN" b="1" dirty="0"/>
              <a:t>Key Takeaways</a:t>
            </a:r>
          </a:p>
          <a:p>
            <a:pPr>
              <a:buFont typeface="Arial" panose="020B0604020202020204" pitchFamily="34" charset="0"/>
              <a:buChar char="•"/>
            </a:pPr>
            <a:r>
              <a:rPr lang="en-IN" dirty="0"/>
              <a:t>NLU is vital for interpreting human language and converting it into a machine-readable format.</a:t>
            </a:r>
          </a:p>
          <a:p>
            <a:pPr>
              <a:buFont typeface="Arial" panose="020B0604020202020204" pitchFamily="34" charset="0"/>
              <a:buChar char="•"/>
            </a:pPr>
            <a:r>
              <a:rPr lang="en-IN" dirty="0"/>
              <a:t>Techniques like lemmatization, stemming, and NER enhance the machine’s ability to understand and process natural language.</a:t>
            </a:r>
          </a:p>
          <a:p>
            <a:pPr>
              <a:buFont typeface="Arial" panose="020B0604020202020204" pitchFamily="34" charset="0"/>
              <a:buChar char="•"/>
            </a:pPr>
            <a:r>
              <a:rPr lang="en-IN" dirty="0"/>
              <a:t>Effective NLU ensures systems can provide relevant and meaningful responses.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37</a:t>
            </a:fld>
            <a:endParaRPr lang="en-IN" altLang="en-US"/>
          </a:p>
        </p:txBody>
      </p:sp>
    </p:spTree>
    <p:extLst>
      <p:ext uri="{BB962C8B-B14F-4D97-AF65-F5344CB8AC3E}">
        <p14:creationId xmlns:p14="http://schemas.microsoft.com/office/powerpoint/2010/main" val="187475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focuses on </a:t>
            </a:r>
            <a:r>
              <a:rPr lang="en-IN" b="1" dirty="0"/>
              <a:t>Natural Language Generation (NLG)</a:t>
            </a:r>
            <a:r>
              <a:rPr lang="en-IN" dirty="0"/>
              <a:t>, the process of generating meaningful and human-understandable text from machine-processed data. Below is a detailed explanation:</a:t>
            </a:r>
          </a:p>
          <a:p>
            <a:r>
              <a:rPr lang="en-IN" b="1" dirty="0"/>
              <a:t>1. What is NLG?</a:t>
            </a:r>
          </a:p>
          <a:p>
            <a:pPr>
              <a:buFont typeface="Arial" panose="020B0604020202020204" pitchFamily="34" charset="0"/>
              <a:buChar char="•"/>
            </a:pPr>
            <a:r>
              <a:rPr lang="en-IN" b="1" dirty="0"/>
              <a:t>Natural Language Generation (NLG)</a:t>
            </a:r>
            <a:r>
              <a:rPr lang="en-IN" dirty="0"/>
              <a:t> is a subfield of NLP that transforms structured data or machine-understood information into coherent and meaningful sentences in human-readable formats.</a:t>
            </a:r>
          </a:p>
          <a:p>
            <a:pPr>
              <a:buFont typeface="Arial" panose="020B0604020202020204" pitchFamily="34" charset="0"/>
              <a:buChar char="•"/>
            </a:pPr>
            <a:r>
              <a:rPr lang="en-IN" dirty="0"/>
              <a:t>It is the counterpart to Natural Language Understanding (NLU), where the focus is on producing output rather than understanding input.</a:t>
            </a:r>
          </a:p>
          <a:p>
            <a:r>
              <a:rPr lang="en-IN" b="1" dirty="0"/>
              <a:t>2. Purpose of NLG</a:t>
            </a:r>
          </a:p>
          <a:p>
            <a:pPr>
              <a:buFont typeface="Arial" panose="020B0604020202020204" pitchFamily="34" charset="0"/>
              <a:buChar char="•"/>
            </a:pPr>
            <a:r>
              <a:rPr lang="en-IN" b="1" dirty="0"/>
              <a:t>Goal</a:t>
            </a:r>
            <a:r>
              <a:rPr lang="en-IN" dirty="0"/>
              <a:t>: To enable machines to communicate with humans in natural language.</a:t>
            </a:r>
          </a:p>
          <a:p>
            <a:pPr>
              <a:buFont typeface="Arial" panose="020B0604020202020204" pitchFamily="34" charset="0"/>
              <a:buChar char="•"/>
            </a:pPr>
            <a:r>
              <a:rPr lang="en-IN" dirty="0"/>
              <a:t>It involves:</a:t>
            </a:r>
          </a:p>
          <a:p>
            <a:pPr marL="742950" lvl="1" indent="-285750">
              <a:buFont typeface="Arial" panose="020B0604020202020204" pitchFamily="34" charset="0"/>
              <a:buChar char="•"/>
            </a:pPr>
            <a:r>
              <a:rPr lang="en-IN" dirty="0"/>
              <a:t>Generating responses in chatbots or virtual assistants.</a:t>
            </a:r>
          </a:p>
          <a:p>
            <a:pPr marL="742950" lvl="1" indent="-285750">
              <a:buFont typeface="Arial" panose="020B0604020202020204" pitchFamily="34" charset="0"/>
              <a:buChar char="•"/>
            </a:pPr>
            <a:r>
              <a:rPr lang="en-IN" dirty="0"/>
              <a:t>Creating summaries for lengthy documents.</a:t>
            </a:r>
          </a:p>
          <a:p>
            <a:pPr marL="742950" lvl="1" indent="-285750">
              <a:buFont typeface="Arial" panose="020B0604020202020204" pitchFamily="34" charset="0"/>
              <a:buChar char="•"/>
            </a:pPr>
            <a:r>
              <a:rPr lang="en-IN" dirty="0"/>
              <a:t>Producing reports, articles, or emails automatically.</a:t>
            </a:r>
          </a:p>
          <a:p>
            <a:r>
              <a:rPr lang="en-IN" b="1" dirty="0"/>
              <a:t>3. Models Used in NLG</a:t>
            </a:r>
          </a:p>
          <a:p>
            <a:r>
              <a:rPr lang="en-IN" b="1" dirty="0"/>
              <a:t>A. Markov Chain</a:t>
            </a:r>
          </a:p>
          <a:p>
            <a:pPr>
              <a:buFont typeface="Arial" panose="020B0604020202020204" pitchFamily="34" charset="0"/>
              <a:buChar char="•"/>
            </a:pPr>
            <a:r>
              <a:rPr lang="en-IN" dirty="0"/>
              <a:t>A probabilistic model that predicts the next word based on the previous one or a small sequence of prior words.</a:t>
            </a:r>
          </a:p>
          <a:p>
            <a:pPr>
              <a:buFont typeface="Arial" panose="020B0604020202020204" pitchFamily="34" charset="0"/>
              <a:buChar char="•"/>
            </a:pPr>
            <a:r>
              <a:rPr lang="en-IN" b="1" dirty="0"/>
              <a:t>Use Case</a:t>
            </a:r>
            <a:r>
              <a:rPr lang="en-IN" dirty="0"/>
              <a:t>: Basic text generation tasks, such as generating sentences or simple chatbot responses.</a:t>
            </a:r>
          </a:p>
          <a:p>
            <a:pPr>
              <a:buFont typeface="Arial" panose="020B0604020202020204" pitchFamily="34" charset="0"/>
              <a:buChar char="•"/>
            </a:pPr>
            <a:r>
              <a:rPr lang="en-IN" b="1" dirty="0"/>
              <a:t>Limitation</a:t>
            </a:r>
            <a:r>
              <a:rPr lang="en-IN" dirty="0"/>
              <a:t>: Struggles with understanding long-range dependencies in text.</a:t>
            </a:r>
          </a:p>
          <a:p>
            <a:r>
              <a:rPr lang="en-IN" b="1" dirty="0"/>
              <a:t>B. Recurrent Neural Network (RNN)</a:t>
            </a:r>
          </a:p>
          <a:p>
            <a:pPr>
              <a:buFont typeface="Arial" panose="020B0604020202020204" pitchFamily="34" charset="0"/>
              <a:buChar char="•"/>
            </a:pPr>
            <a:r>
              <a:rPr lang="en-IN" dirty="0"/>
              <a:t>A type of neural network designed for sequential data processing.</a:t>
            </a:r>
          </a:p>
          <a:p>
            <a:pPr>
              <a:buFont typeface="Arial" panose="020B0604020202020204" pitchFamily="34" charset="0"/>
              <a:buChar char="•"/>
            </a:pPr>
            <a:r>
              <a:rPr lang="en-IN" dirty="0"/>
              <a:t>Processes one word at a time, maintaining a hidden state to remember previous information.</a:t>
            </a:r>
          </a:p>
          <a:p>
            <a:pPr>
              <a:buFont typeface="Arial" panose="020B0604020202020204" pitchFamily="34" charset="0"/>
              <a:buChar char="•"/>
            </a:pPr>
            <a:r>
              <a:rPr lang="en-IN" b="1" dirty="0"/>
              <a:t>Use Case</a:t>
            </a:r>
            <a:r>
              <a:rPr lang="en-IN" dirty="0"/>
              <a:t>: Early models for text generation and sequential tasks.</a:t>
            </a:r>
          </a:p>
          <a:p>
            <a:pPr>
              <a:buFont typeface="Arial" panose="020B0604020202020204" pitchFamily="34" charset="0"/>
              <a:buChar char="•"/>
            </a:pPr>
            <a:r>
              <a:rPr lang="en-IN" b="1" dirty="0"/>
              <a:t>Limitation</a:t>
            </a:r>
            <a:r>
              <a:rPr lang="en-IN" dirty="0"/>
              <a:t>: Suffers from vanishing gradient problems, making it less effective for long text sequences.</a:t>
            </a:r>
          </a:p>
          <a:p>
            <a:r>
              <a:rPr lang="en-IN" b="1" dirty="0"/>
              <a:t>C. Long Short-Term Memory (LSTM)</a:t>
            </a:r>
          </a:p>
          <a:p>
            <a:pPr>
              <a:buFont typeface="Arial" panose="020B0604020202020204" pitchFamily="34" charset="0"/>
              <a:buChar char="•"/>
            </a:pPr>
            <a:r>
              <a:rPr lang="en-IN" dirty="0"/>
              <a:t>A specialized version of RNN designed to overcome the vanishing gradient issue.</a:t>
            </a:r>
          </a:p>
          <a:p>
            <a:pPr>
              <a:buFont typeface="Arial" panose="020B0604020202020204" pitchFamily="34" charset="0"/>
              <a:buChar char="•"/>
            </a:pPr>
            <a:r>
              <a:rPr lang="en-IN" dirty="0"/>
              <a:t>Can learn long-range dependencies, making it suitable for generating meaningful and contextually coherent text.</a:t>
            </a:r>
          </a:p>
          <a:p>
            <a:pPr>
              <a:buFont typeface="Arial" panose="020B0604020202020204" pitchFamily="34" charset="0"/>
              <a:buChar char="•"/>
            </a:pPr>
            <a:r>
              <a:rPr lang="en-IN" b="1" dirty="0"/>
              <a:t>Use Case</a:t>
            </a:r>
            <a:r>
              <a:rPr lang="en-IN" dirty="0"/>
              <a:t>: Summarization, dialogue generation, and text prediction.</a:t>
            </a:r>
          </a:p>
          <a:p>
            <a:r>
              <a:rPr lang="en-IN" b="1" dirty="0"/>
              <a:t>D. Transformer</a:t>
            </a:r>
          </a:p>
          <a:p>
            <a:pPr>
              <a:buFont typeface="Arial" panose="020B0604020202020204" pitchFamily="34" charset="0"/>
              <a:buChar char="•"/>
            </a:pPr>
            <a:r>
              <a:rPr lang="en-IN" dirty="0"/>
              <a:t>The most advanced architecture for NLG tasks, leveraging mechanisms like </a:t>
            </a:r>
            <a:r>
              <a:rPr lang="en-IN" b="1" dirty="0"/>
              <a:t>self-attention</a:t>
            </a:r>
            <a:r>
              <a:rPr lang="en-IN" dirty="0"/>
              <a:t>.</a:t>
            </a:r>
          </a:p>
          <a:p>
            <a:pPr>
              <a:buFont typeface="Arial" panose="020B0604020202020204" pitchFamily="34" charset="0"/>
              <a:buChar char="•"/>
            </a:pPr>
            <a:r>
              <a:rPr lang="en-IN" dirty="0"/>
              <a:t>Handles long-range dependencies and parallelizes processing, making it highly efficient.</a:t>
            </a:r>
          </a:p>
          <a:p>
            <a:pPr>
              <a:buFont typeface="Arial" panose="020B0604020202020204" pitchFamily="34" charset="0"/>
              <a:buChar char="•"/>
            </a:pPr>
            <a:r>
              <a:rPr lang="en-IN" b="1" dirty="0"/>
              <a:t>Popular Examples</a:t>
            </a:r>
            <a:r>
              <a:rPr lang="en-IN" dirty="0"/>
              <a:t>:</a:t>
            </a:r>
          </a:p>
          <a:p>
            <a:pPr marL="742950" lvl="1" indent="-285750">
              <a:buFont typeface="Arial" panose="020B0604020202020204" pitchFamily="34" charset="0"/>
              <a:buChar char="•"/>
            </a:pPr>
            <a:r>
              <a:rPr lang="en-IN" b="1" dirty="0"/>
              <a:t>GPT (Generative Pre-trained Transformer)</a:t>
            </a:r>
            <a:r>
              <a:rPr lang="en-IN" dirty="0"/>
              <a:t> for text generation.</a:t>
            </a:r>
          </a:p>
          <a:p>
            <a:pPr marL="742950" lvl="1" indent="-285750">
              <a:buFont typeface="Arial" panose="020B0604020202020204" pitchFamily="34" charset="0"/>
              <a:buChar char="•"/>
            </a:pPr>
            <a:r>
              <a:rPr lang="en-IN" b="1" dirty="0"/>
              <a:t>BERT (Bidirectional Encoder Representations from Transformers)</a:t>
            </a:r>
            <a:r>
              <a:rPr lang="en-IN" dirty="0"/>
              <a:t> for understanding-based generation tasks.</a:t>
            </a:r>
          </a:p>
          <a:p>
            <a:pPr>
              <a:buFont typeface="Arial" panose="020B0604020202020204" pitchFamily="34" charset="0"/>
              <a:buChar char="•"/>
            </a:pPr>
            <a:r>
              <a:rPr lang="en-IN" b="1" dirty="0"/>
              <a:t>Use Case</a:t>
            </a:r>
            <a:r>
              <a:rPr lang="en-IN" dirty="0"/>
              <a:t>: Summarization, translation, content creation, and more.</a:t>
            </a:r>
          </a:p>
          <a:p>
            <a:r>
              <a:rPr lang="en-IN" b="1" dirty="0"/>
              <a:t>4. Applications of NLG</a:t>
            </a:r>
          </a:p>
          <a:p>
            <a:pPr>
              <a:buFont typeface="Arial" panose="020B0604020202020204" pitchFamily="34" charset="0"/>
              <a:buChar char="•"/>
            </a:pPr>
            <a:r>
              <a:rPr lang="en-IN" b="1" dirty="0"/>
              <a:t>Virtual Assistants</a:t>
            </a:r>
            <a:r>
              <a:rPr lang="en-IN" dirty="0"/>
              <a:t>: Generating spoken or textual responses (e.g., Alexa or Siri).</a:t>
            </a:r>
          </a:p>
          <a:p>
            <a:pPr>
              <a:buFont typeface="Arial" panose="020B0604020202020204" pitchFamily="34" charset="0"/>
              <a:buChar char="•"/>
            </a:pPr>
            <a:r>
              <a:rPr lang="en-IN" b="1" dirty="0"/>
              <a:t>Report Generation</a:t>
            </a:r>
            <a:r>
              <a:rPr lang="en-IN" dirty="0"/>
              <a:t>: Automatically creating business or medical reports.</a:t>
            </a:r>
          </a:p>
          <a:p>
            <a:pPr>
              <a:buFont typeface="Arial" panose="020B0604020202020204" pitchFamily="34" charset="0"/>
              <a:buChar char="•"/>
            </a:pPr>
            <a:r>
              <a:rPr lang="en-IN" b="1" dirty="0"/>
              <a:t>Text Summarization</a:t>
            </a:r>
            <a:r>
              <a:rPr lang="en-IN" dirty="0"/>
              <a:t>: Condensing lengthy articles into concise summaries.</a:t>
            </a:r>
          </a:p>
          <a:p>
            <a:pPr>
              <a:buFont typeface="Arial" panose="020B0604020202020204" pitchFamily="34" charset="0"/>
              <a:buChar char="•"/>
            </a:pPr>
            <a:r>
              <a:rPr lang="en-IN" b="1" dirty="0"/>
              <a:t>Personalized Content</a:t>
            </a:r>
            <a:r>
              <a:rPr lang="en-IN" dirty="0"/>
              <a:t>: Drafting personalized emails or recommendations.</a:t>
            </a:r>
          </a:p>
          <a:p>
            <a:r>
              <a:rPr lang="en-IN" b="1" dirty="0"/>
              <a:t>5. Advantages of NLG</a:t>
            </a:r>
          </a:p>
          <a:p>
            <a:pPr>
              <a:buFont typeface="Arial" panose="020B0604020202020204" pitchFamily="34" charset="0"/>
              <a:buChar char="•"/>
            </a:pPr>
            <a:r>
              <a:rPr lang="en-IN" b="1" dirty="0"/>
              <a:t>Efficiency</a:t>
            </a:r>
            <a:r>
              <a:rPr lang="en-IN" dirty="0"/>
              <a:t>: Automates repetitive text creation tasks.</a:t>
            </a:r>
          </a:p>
          <a:p>
            <a:pPr>
              <a:buFont typeface="Arial" panose="020B0604020202020204" pitchFamily="34" charset="0"/>
              <a:buChar char="•"/>
            </a:pPr>
            <a:r>
              <a:rPr lang="en-IN" b="1" dirty="0"/>
              <a:t>Personalization</a:t>
            </a:r>
            <a:r>
              <a:rPr lang="en-IN" dirty="0"/>
              <a:t>: Tailors responses to user preferences or contexts.</a:t>
            </a:r>
          </a:p>
          <a:p>
            <a:pPr>
              <a:buFont typeface="Arial" panose="020B0604020202020204" pitchFamily="34" charset="0"/>
              <a:buChar char="•"/>
            </a:pPr>
            <a:r>
              <a:rPr lang="en-IN" b="1" dirty="0"/>
              <a:t>Scalability</a:t>
            </a:r>
            <a:r>
              <a:rPr lang="en-IN" dirty="0"/>
              <a:t>: Handles large-scale content generation, such as news articles or customer support answers.</a:t>
            </a:r>
          </a:p>
          <a:p>
            <a:r>
              <a:rPr lang="en-IN" b="1" dirty="0"/>
              <a:t>Key Takeaways</a:t>
            </a:r>
          </a:p>
          <a:p>
            <a:pPr>
              <a:buFont typeface="Arial" panose="020B0604020202020204" pitchFamily="34" charset="0"/>
              <a:buChar char="•"/>
            </a:pPr>
            <a:r>
              <a:rPr lang="en-IN" dirty="0"/>
              <a:t>NLG focuses on producing meaningful and human-like text.</a:t>
            </a:r>
          </a:p>
          <a:p>
            <a:pPr>
              <a:buFont typeface="Arial" panose="020B0604020202020204" pitchFamily="34" charset="0"/>
              <a:buChar char="•"/>
            </a:pPr>
            <a:r>
              <a:rPr lang="en-IN" dirty="0"/>
              <a:t>Models like </a:t>
            </a:r>
            <a:r>
              <a:rPr lang="en-IN" b="1" dirty="0"/>
              <a:t>Markov Chains</a:t>
            </a:r>
            <a:r>
              <a:rPr lang="en-IN" dirty="0"/>
              <a:t> are suitable for simpler tasks, while </a:t>
            </a:r>
            <a:r>
              <a:rPr lang="en-IN" b="1" dirty="0"/>
              <a:t>Transformers</a:t>
            </a:r>
            <a:r>
              <a:rPr lang="en-IN" dirty="0"/>
              <a:t> excel in complex, context-rich text generation.</a:t>
            </a:r>
          </a:p>
          <a:p>
            <a:pPr>
              <a:buFont typeface="Arial" panose="020B0604020202020204" pitchFamily="34" charset="0"/>
              <a:buChar char="•"/>
            </a:pPr>
            <a:r>
              <a:rPr lang="en-IN" dirty="0"/>
              <a:t>NLG drives the creation of intelligent applications for communication, reporting, and content generation.</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38</a:t>
            </a:fld>
            <a:endParaRPr lang="en-IN" altLang="en-US"/>
          </a:p>
        </p:txBody>
      </p:sp>
    </p:spTree>
    <p:extLst>
      <p:ext uri="{BB962C8B-B14F-4D97-AF65-F5344CB8AC3E}">
        <p14:creationId xmlns:p14="http://schemas.microsoft.com/office/powerpoint/2010/main" val="4214560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presents a </a:t>
            </a:r>
            <a:r>
              <a:rPr lang="en-IN" b="1" dirty="0"/>
              <a:t>Sample NLP Pipeline for Natural Language Understanding (NLU)</a:t>
            </a:r>
            <a:r>
              <a:rPr lang="en-IN" dirty="0"/>
              <a:t>, breaking down the sequential stages involved in processing and interpreting human language input. Here's a detailed explanation of each step:</a:t>
            </a:r>
          </a:p>
          <a:p>
            <a:r>
              <a:rPr lang="en-IN" b="1" dirty="0"/>
              <a:t>1. Normalization</a:t>
            </a:r>
          </a:p>
          <a:p>
            <a:pPr>
              <a:buFont typeface="Arial" panose="020B0604020202020204" pitchFamily="34" charset="0"/>
              <a:buChar char="•"/>
            </a:pPr>
            <a:r>
              <a:rPr lang="en-IN" b="1" dirty="0"/>
              <a:t>Purpose</a:t>
            </a:r>
            <a:r>
              <a:rPr lang="en-IN" dirty="0"/>
              <a:t>: Standardizes the text by transforming it into a uniform format.</a:t>
            </a:r>
          </a:p>
          <a:p>
            <a:pPr>
              <a:buFont typeface="Arial" panose="020B0604020202020204" pitchFamily="34" charset="0"/>
              <a:buChar char="•"/>
            </a:pPr>
            <a:r>
              <a:rPr lang="en-IN" b="1" dirty="0"/>
              <a:t>Key Processes</a:t>
            </a:r>
            <a:r>
              <a:rPr lang="en-IN" dirty="0"/>
              <a:t>:</a:t>
            </a:r>
          </a:p>
          <a:p>
            <a:pPr marL="742950" lvl="1" indent="-285750">
              <a:buFont typeface="Arial" panose="020B0604020202020204" pitchFamily="34" charset="0"/>
              <a:buChar char="•"/>
            </a:pPr>
            <a:r>
              <a:rPr lang="en-IN" dirty="0"/>
              <a:t>Converting all characters to lowercase.</a:t>
            </a:r>
          </a:p>
          <a:p>
            <a:pPr marL="742950" lvl="1" indent="-285750">
              <a:buFont typeface="Arial" panose="020B0604020202020204" pitchFamily="34" charset="0"/>
              <a:buChar char="•"/>
            </a:pPr>
            <a:r>
              <a:rPr lang="en-IN" dirty="0"/>
              <a:t>Removing special characters (e.g., punctuation, symbols).</a:t>
            </a:r>
          </a:p>
          <a:p>
            <a:pPr marL="742950" lvl="1" indent="-285750">
              <a:buFont typeface="Arial" panose="020B0604020202020204" pitchFamily="34" charset="0"/>
              <a:buChar char="•"/>
            </a:pPr>
            <a:r>
              <a:rPr lang="en-IN" dirty="0"/>
              <a:t>Expanding contractions (e.g., "can't" → "cannot").</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"HELLO, World!!"</a:t>
            </a:r>
          </a:p>
          <a:p>
            <a:pPr marL="742950" lvl="1" indent="-285750">
              <a:buFont typeface="Arial" panose="020B0604020202020204" pitchFamily="34" charset="0"/>
              <a:buChar char="•"/>
            </a:pPr>
            <a:r>
              <a:rPr lang="en-IN" dirty="0"/>
              <a:t>Output: "hello world"</a:t>
            </a:r>
          </a:p>
          <a:p>
            <a:r>
              <a:rPr lang="en-IN" b="1" dirty="0"/>
              <a:t>2. Tokenization</a:t>
            </a:r>
          </a:p>
          <a:p>
            <a:pPr>
              <a:buFont typeface="Arial" panose="020B0604020202020204" pitchFamily="34" charset="0"/>
              <a:buChar char="•"/>
            </a:pPr>
            <a:r>
              <a:rPr lang="en-IN" b="1" dirty="0"/>
              <a:t>Purpose</a:t>
            </a:r>
            <a:r>
              <a:rPr lang="en-IN" dirty="0"/>
              <a:t>: Splits text into smaller units (tokens), such as words or sentences.</a:t>
            </a:r>
          </a:p>
          <a:p>
            <a:pPr>
              <a:buFont typeface="Arial" panose="020B0604020202020204" pitchFamily="34" charset="0"/>
              <a:buChar char="•"/>
            </a:pPr>
            <a:r>
              <a:rPr lang="en-IN" b="1" dirty="0"/>
              <a:t>Key Processes</a:t>
            </a:r>
            <a:r>
              <a:rPr lang="en-IN" dirty="0"/>
              <a:t>:</a:t>
            </a:r>
          </a:p>
          <a:p>
            <a:pPr marL="742950" lvl="1" indent="-285750">
              <a:buFont typeface="Arial" panose="020B0604020202020204" pitchFamily="34" charset="0"/>
              <a:buChar char="•"/>
            </a:pPr>
            <a:r>
              <a:rPr lang="en-IN" dirty="0"/>
              <a:t>Sentence Tokenization: Splits text into individual sentences.</a:t>
            </a:r>
          </a:p>
          <a:p>
            <a:pPr marL="742950" lvl="1" indent="-285750">
              <a:buFont typeface="Arial" panose="020B0604020202020204" pitchFamily="34" charset="0"/>
              <a:buChar char="•"/>
            </a:pPr>
            <a:r>
              <a:rPr lang="en-IN" dirty="0"/>
              <a:t>Word Tokenization: Further splits sentences into words.</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"Natural Language Processing is amazing."</a:t>
            </a:r>
          </a:p>
          <a:p>
            <a:pPr marL="742950" lvl="1" indent="-285750">
              <a:buFont typeface="Arial" panose="020B0604020202020204" pitchFamily="34" charset="0"/>
              <a:buChar char="•"/>
            </a:pPr>
            <a:r>
              <a:rPr lang="en-IN" dirty="0"/>
              <a:t>Output: ["Natural", "Language", "Processing", "is", "amazing"]</a:t>
            </a:r>
          </a:p>
          <a:p>
            <a:r>
              <a:rPr lang="en-IN" b="1" dirty="0"/>
              <a:t>3. Stop Words Removal</a:t>
            </a:r>
          </a:p>
          <a:p>
            <a:pPr>
              <a:buFont typeface="Arial" panose="020B0604020202020204" pitchFamily="34" charset="0"/>
              <a:buChar char="•"/>
            </a:pPr>
            <a:r>
              <a:rPr lang="en-IN" b="1" dirty="0"/>
              <a:t>Purpose</a:t>
            </a:r>
            <a:r>
              <a:rPr lang="en-IN" dirty="0"/>
              <a:t>: Eliminates commonly used words (e.g., "is," "the," "and") that do not contribute significant meaning.</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"Natural Language Processing is amazing."</a:t>
            </a:r>
          </a:p>
          <a:p>
            <a:pPr marL="742950" lvl="1" indent="-285750">
              <a:buFont typeface="Arial" panose="020B0604020202020204" pitchFamily="34" charset="0"/>
              <a:buChar char="•"/>
            </a:pPr>
            <a:r>
              <a:rPr lang="en-IN" dirty="0"/>
              <a:t>Output: ["Natural", "Language", "Processing", "amazing"]</a:t>
            </a:r>
          </a:p>
          <a:p>
            <a:r>
              <a:rPr lang="en-IN" b="1" dirty="0"/>
              <a:t>4. Spell Check</a:t>
            </a:r>
          </a:p>
          <a:p>
            <a:pPr>
              <a:buFont typeface="Arial" panose="020B0604020202020204" pitchFamily="34" charset="0"/>
              <a:buChar char="•"/>
            </a:pPr>
            <a:r>
              <a:rPr lang="en-IN" b="1" dirty="0"/>
              <a:t>Purpose</a:t>
            </a:r>
            <a:r>
              <a:rPr lang="en-IN" dirty="0"/>
              <a:t>: Detects and corrects spelling errors to improve the accuracy of text processing.</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a:t>
            </a:r>
            <a:r>
              <a:rPr lang="en-IN" dirty="0" err="1"/>
              <a:t>Natrual</a:t>
            </a:r>
            <a:r>
              <a:rPr lang="en-IN" dirty="0"/>
              <a:t> </a:t>
            </a:r>
            <a:r>
              <a:rPr lang="en-IN" dirty="0" err="1"/>
              <a:t>Languae</a:t>
            </a:r>
            <a:r>
              <a:rPr lang="en-IN" dirty="0"/>
              <a:t> </a:t>
            </a:r>
            <a:r>
              <a:rPr lang="en-IN" dirty="0" err="1"/>
              <a:t>Procesing</a:t>
            </a:r>
            <a:r>
              <a:rPr lang="en-IN" dirty="0"/>
              <a:t>"</a:t>
            </a:r>
          </a:p>
          <a:p>
            <a:pPr marL="742950" lvl="1" indent="-285750">
              <a:buFont typeface="Arial" panose="020B0604020202020204" pitchFamily="34" charset="0"/>
              <a:buChar char="•"/>
            </a:pPr>
            <a:r>
              <a:rPr lang="en-IN" dirty="0"/>
              <a:t>Output: "Natural Language Processing"</a:t>
            </a:r>
          </a:p>
          <a:p>
            <a:r>
              <a:rPr lang="en-IN" b="1" dirty="0"/>
              <a:t>5. Stemming/Lemmatization</a:t>
            </a:r>
          </a:p>
          <a:p>
            <a:pPr>
              <a:buFont typeface="Arial" panose="020B0604020202020204" pitchFamily="34" charset="0"/>
              <a:buChar char="•"/>
            </a:pPr>
            <a:r>
              <a:rPr lang="en-IN" b="1" dirty="0"/>
              <a:t>Stemming</a:t>
            </a:r>
            <a:r>
              <a:rPr lang="en-IN" dirty="0"/>
              <a:t>: Reduces words to their root form by removing suffixes.</a:t>
            </a:r>
          </a:p>
          <a:p>
            <a:pPr marL="742950" lvl="1" indent="-285750">
              <a:buFont typeface="Arial" panose="020B0604020202020204" pitchFamily="34" charset="0"/>
              <a:buChar char="•"/>
            </a:pPr>
            <a:r>
              <a:rPr lang="en-IN" dirty="0"/>
              <a:t>Example: "running," "runner" → "run."</a:t>
            </a:r>
          </a:p>
          <a:p>
            <a:pPr>
              <a:buFont typeface="Arial" panose="020B0604020202020204" pitchFamily="34" charset="0"/>
              <a:buChar char="•"/>
            </a:pPr>
            <a:r>
              <a:rPr lang="en-IN" b="1" dirty="0"/>
              <a:t>Lemmatization</a:t>
            </a:r>
            <a:r>
              <a:rPr lang="en-IN" dirty="0"/>
              <a:t>: Converts words to their base or dictionary form, considering the context.</a:t>
            </a:r>
          </a:p>
          <a:p>
            <a:pPr marL="742950" lvl="1" indent="-285750">
              <a:buFont typeface="Arial" panose="020B0604020202020204" pitchFamily="34" charset="0"/>
              <a:buChar char="•"/>
            </a:pPr>
            <a:r>
              <a:rPr lang="en-IN" dirty="0"/>
              <a:t>Example: "running" → "run," "better" → "good."</a:t>
            </a:r>
          </a:p>
          <a:p>
            <a:r>
              <a:rPr lang="en-IN" b="1" dirty="0"/>
              <a:t>6. Conversational Context</a:t>
            </a:r>
          </a:p>
          <a:p>
            <a:pPr>
              <a:buFont typeface="Arial" panose="020B0604020202020204" pitchFamily="34" charset="0"/>
              <a:buChar char="•"/>
            </a:pPr>
            <a:r>
              <a:rPr lang="en-IN" b="1" dirty="0"/>
              <a:t>Purpose</a:t>
            </a:r>
            <a:r>
              <a:rPr lang="en-IN" dirty="0"/>
              <a:t>: </a:t>
            </a:r>
            <a:r>
              <a:rPr lang="en-IN" dirty="0" err="1"/>
              <a:t>Analyzes</a:t>
            </a:r>
            <a:r>
              <a:rPr lang="en-IN" dirty="0"/>
              <a:t> the surrounding text or conversation to understand the context and meaning of the input.</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Query: "Play the song."</a:t>
            </a:r>
          </a:p>
          <a:p>
            <a:pPr marL="742950" lvl="1" indent="-285750">
              <a:buFont typeface="Arial" panose="020B0604020202020204" pitchFamily="34" charset="0"/>
              <a:buChar char="•"/>
            </a:pPr>
            <a:r>
              <a:rPr lang="en-IN" dirty="0"/>
              <a:t>Context: The user previously mentioned "Imagine by John Lennon."</a:t>
            </a:r>
          </a:p>
          <a:p>
            <a:pPr marL="742950" lvl="1" indent="-285750">
              <a:buFont typeface="Arial" panose="020B0604020202020204" pitchFamily="34" charset="0"/>
              <a:buChar char="•"/>
            </a:pPr>
            <a:r>
              <a:rPr lang="en-IN" dirty="0"/>
              <a:t>Interpretation: "Play the song 'Imagine by John Lennon.'"</a:t>
            </a:r>
          </a:p>
          <a:p>
            <a:r>
              <a:rPr lang="en-IN" b="1" dirty="0"/>
              <a:t>7. Named Entity Recognition (NER)</a:t>
            </a:r>
          </a:p>
          <a:p>
            <a:pPr>
              <a:buFont typeface="Arial" panose="020B0604020202020204" pitchFamily="34" charset="0"/>
              <a:buChar char="•"/>
            </a:pPr>
            <a:r>
              <a:rPr lang="en-IN" b="1" dirty="0"/>
              <a:t>Purpose</a:t>
            </a:r>
            <a:r>
              <a:rPr lang="en-IN" dirty="0"/>
              <a:t>: Identifies and categorizes specific entities in text, such as names, dates, locations, and organizations.</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"BITS Pilani was established in 1964."</a:t>
            </a:r>
          </a:p>
          <a:p>
            <a:pPr marL="742950" lvl="1" indent="-285750">
              <a:buFont typeface="Arial" panose="020B0604020202020204" pitchFamily="34" charset="0"/>
              <a:buChar char="•"/>
            </a:pPr>
            <a:r>
              <a:rPr lang="en-IN" dirty="0"/>
              <a:t>Output: {"Organization": "BITS Pilani", "Year": "1964"}</a:t>
            </a:r>
          </a:p>
          <a:p>
            <a:r>
              <a:rPr lang="en-IN" b="1" dirty="0"/>
              <a:t>8. Figures of Speech Determination</a:t>
            </a:r>
          </a:p>
          <a:p>
            <a:pPr>
              <a:buFont typeface="Arial" panose="020B0604020202020204" pitchFamily="34" charset="0"/>
              <a:buChar char="•"/>
            </a:pPr>
            <a:r>
              <a:rPr lang="en-IN" b="1" dirty="0"/>
              <a:t>Purpose</a:t>
            </a:r>
            <a:r>
              <a:rPr lang="en-IN" dirty="0"/>
              <a:t>: Recognizes figurative language (e.g., metaphors, similes) to interpret nuanced meanings.</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Input: "Time is a thief."</a:t>
            </a:r>
          </a:p>
          <a:p>
            <a:pPr marL="742950" lvl="1" indent="-285750">
              <a:buFont typeface="Arial" panose="020B0604020202020204" pitchFamily="34" charset="0"/>
              <a:buChar char="•"/>
            </a:pPr>
            <a:r>
              <a:rPr lang="en-IN" dirty="0"/>
              <a:t>Output: Understanding that "time is a thief" implies the passage of time can take away opportunities.</a:t>
            </a:r>
          </a:p>
          <a:p>
            <a:r>
              <a:rPr lang="en-IN" b="1" dirty="0"/>
              <a:t>Purpose of This Pipeline</a:t>
            </a:r>
          </a:p>
          <a:p>
            <a:pPr>
              <a:buFont typeface="Arial" panose="020B0604020202020204" pitchFamily="34" charset="0"/>
              <a:buChar char="•"/>
            </a:pPr>
            <a:r>
              <a:rPr lang="en-IN" dirty="0"/>
              <a:t>This sequential approach ensures the raw text is processed into a format that can be understood by machines for further analysis or action.</a:t>
            </a:r>
          </a:p>
          <a:p>
            <a:pPr>
              <a:buFont typeface="Arial" panose="020B0604020202020204" pitchFamily="34" charset="0"/>
              <a:buChar char="•"/>
            </a:pPr>
            <a:r>
              <a:rPr lang="en-IN" dirty="0"/>
              <a:t>Each stage refines and structures the text, enabling tasks like sentiment analysis, intent recognition, and text classification.</a:t>
            </a:r>
          </a:p>
          <a:p>
            <a:r>
              <a:rPr lang="en-IN" b="1" dirty="0"/>
              <a:t>Applications</a:t>
            </a:r>
          </a:p>
          <a:p>
            <a:pPr>
              <a:buFont typeface="Arial" panose="020B0604020202020204" pitchFamily="34" charset="0"/>
              <a:buChar char="•"/>
            </a:pPr>
            <a:r>
              <a:rPr lang="en-IN" b="1" dirty="0"/>
              <a:t>Virtual Assistants</a:t>
            </a:r>
            <a:r>
              <a:rPr lang="en-IN" dirty="0"/>
              <a:t>: Understanding user queries and context.</a:t>
            </a:r>
          </a:p>
          <a:p>
            <a:pPr>
              <a:buFont typeface="Arial" panose="020B0604020202020204" pitchFamily="34" charset="0"/>
              <a:buChar char="•"/>
            </a:pPr>
            <a:r>
              <a:rPr lang="en-IN" b="1" dirty="0"/>
              <a:t>Chatbots</a:t>
            </a:r>
            <a:r>
              <a:rPr lang="en-IN" dirty="0"/>
              <a:t>: Processing user input for accurate responses.</a:t>
            </a:r>
          </a:p>
          <a:p>
            <a:pPr>
              <a:buFont typeface="Arial" panose="020B0604020202020204" pitchFamily="34" charset="0"/>
              <a:buChar char="•"/>
            </a:pPr>
            <a:r>
              <a:rPr lang="en-IN" b="1" dirty="0"/>
              <a:t>Search Engines</a:t>
            </a:r>
            <a:r>
              <a:rPr lang="en-IN" dirty="0"/>
              <a:t>: Interpreting queries to fetch relevant results.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39</a:t>
            </a:fld>
            <a:endParaRPr lang="en-IN" altLang="en-US"/>
          </a:p>
        </p:txBody>
      </p:sp>
    </p:spTree>
    <p:extLst>
      <p:ext uri="{BB962C8B-B14F-4D97-AF65-F5344CB8AC3E}">
        <p14:creationId xmlns:p14="http://schemas.microsoft.com/office/powerpoint/2010/main" val="2837102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presents </a:t>
            </a:r>
            <a:r>
              <a:rPr lang="en-IN" b="1" dirty="0"/>
              <a:t>Tools for Natural Language Understanding (NLU)</a:t>
            </a:r>
            <a:r>
              <a:rPr lang="en-IN" dirty="0"/>
              <a:t>. Here's an explanation of the listed tools:</a:t>
            </a:r>
          </a:p>
          <a:p>
            <a:r>
              <a:rPr lang="en-IN" b="1" dirty="0"/>
              <a:t>1. Stanford </a:t>
            </a:r>
            <a:r>
              <a:rPr lang="en-IN" b="1" dirty="0" err="1"/>
              <a:t>CoreNLP</a:t>
            </a:r>
            <a:r>
              <a:rPr lang="en-IN" b="1" dirty="0"/>
              <a:t> Parser (Python)</a:t>
            </a:r>
          </a:p>
          <a:p>
            <a:pPr>
              <a:buFont typeface="Arial" panose="020B0604020202020204" pitchFamily="34" charset="0"/>
              <a:buChar char="•"/>
            </a:pPr>
            <a:r>
              <a:rPr lang="en-IN" b="1" dirty="0"/>
              <a:t>Description</a:t>
            </a:r>
            <a:r>
              <a:rPr lang="en-IN" dirty="0"/>
              <a:t>: A comprehensive suite of NLP tools developed by Stanford University. It includes capabilities for part-of-speech tagging, named entity recognition, sentiment analysis, dependency parsing, and more.</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Language models for multiple languages.</a:t>
            </a:r>
          </a:p>
          <a:p>
            <a:pPr marL="742950" lvl="1" indent="-285750">
              <a:buFont typeface="Arial" panose="020B0604020202020204" pitchFamily="34" charset="0"/>
              <a:buChar char="•"/>
            </a:pPr>
            <a:r>
              <a:rPr lang="en-IN" dirty="0"/>
              <a:t>Can be used as a Java library or through Python wrappers like Stanza or </a:t>
            </a:r>
            <a:r>
              <a:rPr lang="en-IN" dirty="0" err="1"/>
              <a:t>py-corenlp</a:t>
            </a:r>
            <a:r>
              <a:rPr lang="en-IN" dirty="0"/>
              <a:t>.</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Dependency parsing.</a:t>
            </a:r>
          </a:p>
          <a:p>
            <a:pPr marL="742950" lvl="1" indent="-285750">
              <a:buFont typeface="Arial" panose="020B0604020202020204" pitchFamily="34" charset="0"/>
              <a:buChar char="•"/>
            </a:pPr>
            <a:r>
              <a:rPr lang="en-IN" dirty="0"/>
              <a:t>Semantic role </a:t>
            </a:r>
            <a:r>
              <a:rPr lang="en-IN" dirty="0" err="1"/>
              <a:t>labeling</a:t>
            </a:r>
            <a:r>
              <a:rPr lang="en-IN" dirty="0"/>
              <a:t>.</a:t>
            </a:r>
          </a:p>
          <a:p>
            <a:r>
              <a:rPr lang="en-IN" b="1" dirty="0"/>
              <a:t>2. NLTK – Natural Language Toolkit (Python)</a:t>
            </a:r>
          </a:p>
          <a:p>
            <a:pPr>
              <a:buFont typeface="Arial" panose="020B0604020202020204" pitchFamily="34" charset="0"/>
              <a:buChar char="•"/>
            </a:pPr>
            <a:r>
              <a:rPr lang="en-IN" b="1" dirty="0"/>
              <a:t>Description</a:t>
            </a:r>
            <a:r>
              <a:rPr lang="en-IN" dirty="0"/>
              <a:t>: A leading library for working with human language data in Python.</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Text preprocessing tools (tokenization, stemming, lemmatization).</a:t>
            </a:r>
          </a:p>
          <a:p>
            <a:pPr marL="742950" lvl="1" indent="-285750">
              <a:buFont typeface="Arial" panose="020B0604020202020204" pitchFamily="34" charset="0"/>
              <a:buChar char="•"/>
            </a:pPr>
            <a:r>
              <a:rPr lang="en-IN" dirty="0"/>
              <a:t>Built-in corpora like WordNet and annotated datasets.</a:t>
            </a:r>
          </a:p>
          <a:p>
            <a:pPr marL="742950" lvl="1" indent="-285750">
              <a:buFont typeface="Arial" panose="020B0604020202020204" pitchFamily="34" charset="0"/>
              <a:buChar char="•"/>
            </a:pPr>
            <a:r>
              <a:rPr lang="en-IN" dirty="0"/>
              <a:t>Tools for machine learning integration and custom pipeline creation.</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Text preprocessing for NLP tasks.</a:t>
            </a:r>
          </a:p>
          <a:p>
            <a:pPr marL="742950" lvl="1" indent="-285750">
              <a:buFont typeface="Arial" panose="020B0604020202020204" pitchFamily="34" charset="0"/>
              <a:buChar char="•"/>
            </a:pPr>
            <a:r>
              <a:rPr lang="en-IN" dirty="0"/>
              <a:t>Sentiment analysis and document classification.</a:t>
            </a:r>
          </a:p>
          <a:p>
            <a:r>
              <a:rPr lang="en-IN" b="1" dirty="0"/>
              <a:t>3. </a:t>
            </a:r>
            <a:r>
              <a:rPr lang="en-IN" b="1" dirty="0" err="1"/>
              <a:t>SpaCy</a:t>
            </a:r>
            <a:r>
              <a:rPr lang="en-IN" b="1" dirty="0"/>
              <a:t> (Python)</a:t>
            </a:r>
          </a:p>
          <a:p>
            <a:pPr>
              <a:buFont typeface="Arial" panose="020B0604020202020204" pitchFamily="34" charset="0"/>
              <a:buChar char="•"/>
            </a:pPr>
            <a:r>
              <a:rPr lang="en-IN" b="1" dirty="0"/>
              <a:t>Description</a:t>
            </a:r>
            <a:r>
              <a:rPr lang="en-IN" dirty="0"/>
              <a:t>: A modern, high-performance NLP library designed for both research and production. Known for its speed and accuracy.</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Pretrained pipelines for tokenization, POS tagging, dependency parsing, and named entity recognition.</a:t>
            </a:r>
          </a:p>
          <a:p>
            <a:pPr marL="742950" lvl="1" indent="-285750">
              <a:buFont typeface="Arial" panose="020B0604020202020204" pitchFamily="34" charset="0"/>
              <a:buChar char="•"/>
            </a:pPr>
            <a:r>
              <a:rPr lang="en-IN" dirty="0"/>
              <a:t>Easy integration with deep learning frameworks like TensorFlow and </a:t>
            </a:r>
            <a:r>
              <a:rPr lang="en-IN" dirty="0" err="1"/>
              <a:t>PyTorch</a:t>
            </a:r>
            <a:r>
              <a:rPr lang="en-IN" dirty="0"/>
              <a:t>.</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Real-time NLP in applications.</a:t>
            </a:r>
          </a:p>
          <a:p>
            <a:pPr marL="742950" lvl="1" indent="-285750">
              <a:buFont typeface="Arial" panose="020B0604020202020204" pitchFamily="34" charset="0"/>
              <a:buChar char="•"/>
            </a:pPr>
            <a:r>
              <a:rPr lang="en-IN" dirty="0"/>
              <a:t>Named Entity Recognition (NER) and text classification.</a:t>
            </a:r>
          </a:p>
          <a:p>
            <a:r>
              <a:rPr lang="en-IN" b="1" dirty="0"/>
              <a:t>4. Apache </a:t>
            </a:r>
            <a:r>
              <a:rPr lang="en-IN" b="1" dirty="0" err="1"/>
              <a:t>OpenNLP</a:t>
            </a:r>
            <a:r>
              <a:rPr lang="en-IN" b="1" dirty="0"/>
              <a:t> (Open-source Java Library)</a:t>
            </a:r>
          </a:p>
          <a:p>
            <a:pPr>
              <a:buFont typeface="Arial" panose="020B0604020202020204" pitchFamily="34" charset="0"/>
              <a:buChar char="•"/>
            </a:pPr>
            <a:r>
              <a:rPr lang="en-IN" b="1" dirty="0"/>
              <a:t>Description</a:t>
            </a:r>
            <a:r>
              <a:rPr lang="en-IN" dirty="0"/>
              <a:t>: An open-source NLP library written in Java. Provides a set of tools for tokenization, sentence segmentation, POS tagging, chunking, and NER.</a:t>
            </a:r>
          </a:p>
          <a:p>
            <a:pPr>
              <a:buFont typeface="Arial" panose="020B0604020202020204" pitchFamily="34" charset="0"/>
              <a:buChar char="•"/>
            </a:pPr>
            <a:r>
              <a:rPr lang="en-IN" b="1" dirty="0"/>
              <a:t>Features</a:t>
            </a:r>
            <a:r>
              <a:rPr lang="en-IN" dirty="0"/>
              <a:t>:</a:t>
            </a:r>
          </a:p>
          <a:p>
            <a:pPr marL="742950" lvl="1" indent="-285750">
              <a:buFont typeface="Arial" panose="020B0604020202020204" pitchFamily="34" charset="0"/>
              <a:buChar char="•"/>
            </a:pPr>
            <a:r>
              <a:rPr lang="en-IN" dirty="0"/>
              <a:t>Machine learning-based tools for NLP tasks.</a:t>
            </a:r>
          </a:p>
          <a:p>
            <a:pPr marL="742950" lvl="1" indent="-285750">
              <a:buFont typeface="Arial" panose="020B0604020202020204" pitchFamily="34" charset="0"/>
              <a:buChar char="•"/>
            </a:pPr>
            <a:r>
              <a:rPr lang="en-IN" dirty="0"/>
              <a:t>Flexibility for building custom NLP models.</a:t>
            </a:r>
          </a:p>
          <a:p>
            <a:pPr>
              <a:buFont typeface="Arial" panose="020B0604020202020204" pitchFamily="34" charset="0"/>
              <a:buChar char="•"/>
            </a:pPr>
            <a:r>
              <a:rPr lang="en-IN" b="1" dirty="0"/>
              <a:t>Use Cases</a:t>
            </a:r>
            <a:r>
              <a:rPr lang="en-IN" dirty="0"/>
              <a:t>:</a:t>
            </a:r>
          </a:p>
          <a:p>
            <a:pPr marL="742950" lvl="1" indent="-285750">
              <a:buFont typeface="Arial" panose="020B0604020202020204" pitchFamily="34" charset="0"/>
              <a:buChar char="•"/>
            </a:pPr>
            <a:r>
              <a:rPr lang="en-IN" dirty="0"/>
              <a:t>Java-based NLP applications.</a:t>
            </a:r>
          </a:p>
          <a:p>
            <a:pPr marL="742950" lvl="1" indent="-285750">
              <a:buFont typeface="Arial" panose="020B0604020202020204" pitchFamily="34" charset="0"/>
              <a:buChar char="•"/>
            </a:pPr>
            <a:r>
              <a:rPr lang="en-IN" dirty="0"/>
              <a:t>Customizable NLP pipelines for specialized tasks.</a:t>
            </a:r>
          </a:p>
          <a:p>
            <a:r>
              <a:rPr lang="en-IN" b="1" dirty="0"/>
              <a:t>Comparative Strengths</a:t>
            </a:r>
          </a:p>
          <a:p>
            <a:pPr>
              <a:buFont typeface="Arial" panose="020B0604020202020204" pitchFamily="34" charset="0"/>
              <a:buChar char="•"/>
            </a:pPr>
            <a:r>
              <a:rPr lang="en-IN" b="1" dirty="0"/>
              <a:t>Stanford </a:t>
            </a:r>
            <a:r>
              <a:rPr lang="en-IN" b="1" dirty="0" err="1"/>
              <a:t>CoreNLP</a:t>
            </a:r>
            <a:r>
              <a:rPr lang="en-IN" dirty="0"/>
              <a:t>: Best for academic research with detailed linguistic analysis.</a:t>
            </a:r>
          </a:p>
          <a:p>
            <a:pPr>
              <a:buFont typeface="Arial" panose="020B0604020202020204" pitchFamily="34" charset="0"/>
              <a:buChar char="•"/>
            </a:pPr>
            <a:r>
              <a:rPr lang="en-IN" b="1" dirty="0"/>
              <a:t>NLTK</a:t>
            </a:r>
            <a:r>
              <a:rPr lang="en-IN" dirty="0"/>
              <a:t>: Ideal for beginners and educational purposes due to extensive documentation and ease of use.</a:t>
            </a:r>
          </a:p>
          <a:p>
            <a:pPr>
              <a:buFont typeface="Arial" panose="020B0604020202020204" pitchFamily="34" charset="0"/>
              <a:buChar char="•"/>
            </a:pPr>
            <a:r>
              <a:rPr lang="en-IN" b="1" dirty="0" err="1"/>
              <a:t>SpaCy</a:t>
            </a:r>
            <a:r>
              <a:rPr lang="en-IN" dirty="0"/>
              <a:t>: Preferred for production-level applications due to its speed and scalability.</a:t>
            </a:r>
          </a:p>
          <a:p>
            <a:pPr>
              <a:buFont typeface="Arial" panose="020B0604020202020204" pitchFamily="34" charset="0"/>
              <a:buChar char="•"/>
            </a:pPr>
            <a:r>
              <a:rPr lang="en-IN" b="1" dirty="0"/>
              <a:t>Apache </a:t>
            </a:r>
            <a:r>
              <a:rPr lang="en-IN" b="1" dirty="0" err="1"/>
              <a:t>OpenNLP</a:t>
            </a:r>
            <a:r>
              <a:rPr lang="en-IN" dirty="0"/>
              <a:t>: Suitable for Java developers and projects that require machine learning-based customization.</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40</a:t>
            </a:fld>
            <a:endParaRPr lang="en-IN" altLang="en-US"/>
          </a:p>
        </p:txBody>
      </p:sp>
    </p:spTree>
    <p:extLst>
      <p:ext uri="{BB962C8B-B14F-4D97-AF65-F5344CB8AC3E}">
        <p14:creationId xmlns:p14="http://schemas.microsoft.com/office/powerpoint/2010/main" val="1946172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a:effectLst/>
                <a:latin typeface="Times New Roman" panose="02020603050405020304" pitchFamily="18" charset="0"/>
                <a:ea typeface="Times New Roman" panose="02020603050405020304" pitchFamily="18" charset="0"/>
              </a:rPr>
              <a:t>This slide sets the stage for a </a:t>
            </a:r>
            <a:r>
              <a:rPr lang="en-IN" sz="1200" b="1" dirty="0">
                <a:effectLst/>
                <a:latin typeface="Times New Roman" panose="02020603050405020304" pitchFamily="18" charset="0"/>
                <a:ea typeface="Times New Roman" panose="02020603050405020304" pitchFamily="18" charset="0"/>
              </a:rPr>
              <a:t>Demo</a:t>
            </a:r>
            <a:r>
              <a:rPr lang="en-IN" sz="1200" dirty="0">
                <a:effectLst/>
                <a:latin typeface="Times New Roman" panose="02020603050405020304" pitchFamily="18" charset="0"/>
                <a:ea typeface="Times New Roman" panose="02020603050405020304" pitchFamily="18" charset="0"/>
              </a:rPr>
              <a:t> showcasing a </a:t>
            </a:r>
            <a:r>
              <a:rPr lang="en-IN" sz="1200" b="1" dirty="0">
                <a:effectLst/>
                <a:latin typeface="Times New Roman" panose="02020603050405020304" pitchFamily="18" charset="0"/>
                <a:ea typeface="Times New Roman" panose="02020603050405020304" pitchFamily="18" charset="0"/>
              </a:rPr>
              <a:t>Python program</a:t>
            </a:r>
            <a:r>
              <a:rPr lang="en-IN" sz="1200" dirty="0">
                <a:effectLst/>
                <a:latin typeface="Times New Roman" panose="02020603050405020304" pitchFamily="18" charset="0"/>
                <a:ea typeface="Times New Roman" panose="02020603050405020304" pitchFamily="18" charset="0"/>
              </a:rPr>
              <a:t> that demonstrates the use of the </a:t>
            </a:r>
            <a:r>
              <a:rPr lang="en-IN" sz="1200" b="1" dirty="0">
                <a:effectLst/>
                <a:latin typeface="Times New Roman" panose="02020603050405020304" pitchFamily="18" charset="0"/>
                <a:ea typeface="Times New Roman" panose="02020603050405020304" pitchFamily="18" charset="0"/>
              </a:rPr>
              <a:t>NLTK library</a:t>
            </a:r>
            <a:r>
              <a:rPr lang="en-IN" sz="1200" dirty="0">
                <a:effectLst/>
                <a:latin typeface="Times New Roman" panose="02020603050405020304" pitchFamily="18" charset="0"/>
                <a:ea typeface="Times New Roman" panose="02020603050405020304" pitchFamily="18" charset="0"/>
              </a:rPr>
              <a:t> to build an </a:t>
            </a:r>
            <a:r>
              <a:rPr lang="en-IN" sz="1200" b="1" dirty="0">
                <a:effectLst/>
                <a:latin typeface="Times New Roman" panose="02020603050405020304" pitchFamily="18" charset="0"/>
                <a:ea typeface="Times New Roman" panose="02020603050405020304" pitchFamily="18" charset="0"/>
              </a:rPr>
              <a:t>NLU (Natural Language Understanding)</a:t>
            </a:r>
            <a:r>
              <a:rPr lang="en-IN" sz="1200" dirty="0">
                <a:effectLst/>
                <a:latin typeface="Times New Roman" panose="02020603050405020304" pitchFamily="18" charset="0"/>
                <a:ea typeface="Times New Roman" panose="02020603050405020304" pitchFamily="18" charset="0"/>
              </a:rPr>
              <a:t> and </a:t>
            </a:r>
            <a:r>
              <a:rPr lang="en-IN" sz="1200" b="1" dirty="0">
                <a:effectLst/>
                <a:latin typeface="Times New Roman" panose="02020603050405020304" pitchFamily="18" charset="0"/>
                <a:ea typeface="Times New Roman" panose="02020603050405020304" pitchFamily="18" charset="0"/>
              </a:rPr>
              <a:t>NLP (Natural Language Processing)</a:t>
            </a:r>
            <a:r>
              <a:rPr lang="en-IN" sz="1200" dirty="0">
                <a:effectLst/>
                <a:latin typeface="Times New Roman" panose="02020603050405020304" pitchFamily="18" charset="0"/>
                <a:ea typeface="Times New Roman" panose="02020603050405020304" pitchFamily="18" charset="0"/>
              </a:rPr>
              <a:t> pipeline.</a:t>
            </a:r>
          </a:p>
          <a:p>
            <a:r>
              <a:rPr lang="en-IN" sz="1200" dirty="0">
                <a:effectLst/>
                <a:latin typeface="Times New Roman" panose="02020603050405020304" pitchFamily="18" charset="0"/>
                <a:ea typeface="Times New Roman" panose="02020603050405020304" pitchFamily="18" charset="0"/>
              </a:rPr>
              <a:t>The demo will likely involve the following components:</a:t>
            </a:r>
          </a:p>
          <a:p>
            <a:pPr>
              <a:spcBef>
                <a:spcPts val="800"/>
              </a:spcBef>
              <a:spcAft>
                <a:spcPts val="400"/>
              </a:spcAft>
            </a:pPr>
            <a:r>
              <a:rPr lang="en-IN"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Key Features of the Demo</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NLU and NLP Pipeline</a:t>
            </a:r>
            <a:r>
              <a:rPr lang="en-IN" sz="1200" dirty="0">
                <a:effectLst/>
                <a:latin typeface="Times New Roman" panose="02020603050405020304" pitchFamily="18" charset="0"/>
                <a:ea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How raw text is processed and </a:t>
            </a:r>
            <a:r>
              <a:rPr lang="en-IN" sz="1200" kern="100" dirty="0" err="1">
                <a:effectLst/>
                <a:latin typeface="Aptos" panose="020B0004020202020204" pitchFamily="34" charset="0"/>
                <a:ea typeface="Aptos" panose="020B0004020202020204" pitchFamily="34" charset="0"/>
                <a:cs typeface="Times New Roman" panose="02020603050405020304" pitchFamily="18" charset="0"/>
              </a:rPr>
              <a:t>analyzed</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using NLTK functions.</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A step-by-step breakdown of tasks like tokenization, stemming, lemmatization, and entity recognition.</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Python Implementation</a:t>
            </a:r>
            <a:r>
              <a:rPr lang="en-IN" sz="1200" dirty="0">
                <a:effectLst/>
                <a:latin typeface="Times New Roman" panose="02020603050405020304" pitchFamily="18" charset="0"/>
                <a:ea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Use of the NLTK library to showcase the implementation of core NLP concepts.</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Likely integration of multiple NLTK modules such as </a:t>
            </a:r>
            <a:r>
              <a:rPr lang="en-IN" sz="1000" kern="100" dirty="0" err="1">
                <a:effectLst/>
                <a:latin typeface="Aptos" panose="020B0004020202020204" pitchFamily="34" charset="0"/>
                <a:ea typeface="Times New Roman" panose="02020603050405020304" pitchFamily="18" charset="0"/>
                <a:cs typeface="Times New Roman" panose="02020603050405020304" pitchFamily="18" charset="0"/>
              </a:rPr>
              <a:t>nltk.tokenize</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r>
              <a:rPr lang="en-IN" sz="1000" kern="100" dirty="0" err="1">
                <a:effectLst/>
                <a:latin typeface="Aptos" panose="020B0004020202020204" pitchFamily="34" charset="0"/>
                <a:ea typeface="Times New Roman" panose="02020603050405020304" pitchFamily="18" charset="0"/>
                <a:cs typeface="Times New Roman" panose="02020603050405020304" pitchFamily="18" charset="0"/>
              </a:rPr>
              <a:t>nltk.corpus</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and </a:t>
            </a:r>
            <a:r>
              <a:rPr lang="en-IN" sz="1000" kern="100" dirty="0" err="1">
                <a:effectLst/>
                <a:latin typeface="Aptos" panose="020B0004020202020204" pitchFamily="34" charset="0"/>
                <a:ea typeface="Times New Roman" panose="02020603050405020304" pitchFamily="18" charset="0"/>
                <a:cs typeface="Times New Roman" panose="02020603050405020304" pitchFamily="18" charset="0"/>
              </a:rPr>
              <a:t>nltk.stem</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Hands-On Illustration</a:t>
            </a:r>
            <a:r>
              <a:rPr lang="en-IN" sz="1200" dirty="0">
                <a:effectLst/>
                <a:latin typeface="Times New Roman" panose="02020603050405020304" pitchFamily="18" charset="0"/>
                <a:ea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Practical examples like </a:t>
            </a:r>
            <a:r>
              <a:rPr lang="en-IN" sz="1200" kern="100" dirty="0" err="1">
                <a:effectLst/>
                <a:latin typeface="Aptos" panose="020B0004020202020204" pitchFamily="34" charset="0"/>
                <a:ea typeface="Aptos" panose="020B0004020202020204" pitchFamily="34" charset="0"/>
                <a:cs typeface="Times New Roman" panose="02020603050405020304" pitchFamily="18" charset="0"/>
              </a:rPr>
              <a:t>analyzing</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a sample text for:</a:t>
            </a:r>
          </a:p>
          <a:p>
            <a:pPr marL="1143000" lvl="2" indent="-228600">
              <a:buSzPts val="1000"/>
              <a:buFont typeface="Wingdings" pitchFamily="2" charset="2"/>
              <a:buChar char=""/>
              <a:tabLst>
                <a:tab pos="13716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Part-of-Speech (POS) tagging.</a:t>
            </a:r>
          </a:p>
          <a:p>
            <a:pPr marL="1143000" lvl="2" indent="-228600">
              <a:buSzPts val="1000"/>
              <a:buFont typeface="Wingdings" pitchFamily="2" charset="2"/>
              <a:buChar char=""/>
              <a:tabLst>
                <a:tab pos="13716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Named Entity Recognition (NER).</a:t>
            </a:r>
          </a:p>
          <a:p>
            <a:pPr marL="1143000" lvl="2" indent="-228600">
              <a:buSzPts val="1000"/>
              <a:buFont typeface="Wingdings" pitchFamily="2" charset="2"/>
              <a:buChar char=""/>
              <a:tabLst>
                <a:tab pos="13716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Syntactic and semantic processing.</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Learning Objectives</a:t>
            </a:r>
            <a:r>
              <a:rPr lang="en-IN" sz="1200" dirty="0">
                <a:effectLst/>
                <a:latin typeface="Times New Roman" panose="02020603050405020304" pitchFamily="18" charset="0"/>
                <a:ea typeface="Times New Roman" panose="02020603050405020304" pitchFamily="18" charset="0"/>
              </a:rPr>
              <a:t>:</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Understand how to set up a basic NLP pipeline using NLTK.</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Get hands-on with preprocessing and feature extraction for NLP tasks.</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IN" sz="1200" dirty="0">
                <a:effectLst/>
                <a:latin typeface="Times New Roman" panose="02020603050405020304" pitchFamily="18" charset="0"/>
                <a:ea typeface="Times New Roman" panose="02020603050405020304" pitchFamily="18" charset="0"/>
              </a:rPr>
              <a:t>Here's a </a:t>
            </a:r>
            <a:r>
              <a:rPr lang="en-IN" sz="1200" b="1" dirty="0">
                <a:effectLst/>
                <a:latin typeface="Times New Roman" panose="02020603050405020304" pitchFamily="18" charset="0"/>
                <a:ea typeface="Times New Roman" panose="02020603050405020304" pitchFamily="18" charset="0"/>
              </a:rPr>
              <a:t>Python code snippet</a:t>
            </a:r>
            <a:r>
              <a:rPr lang="en-IN" sz="1200" dirty="0">
                <a:effectLst/>
                <a:latin typeface="Times New Roman" panose="02020603050405020304" pitchFamily="18" charset="0"/>
                <a:ea typeface="Times New Roman" panose="02020603050405020304" pitchFamily="18" charset="0"/>
              </a:rPr>
              <a:t> demonstrating a basic </a:t>
            </a:r>
            <a:r>
              <a:rPr lang="en-IN" sz="1200" b="1" dirty="0">
                <a:effectLst/>
                <a:latin typeface="Times New Roman" panose="02020603050405020304" pitchFamily="18" charset="0"/>
                <a:ea typeface="Times New Roman" panose="02020603050405020304" pitchFamily="18" charset="0"/>
              </a:rPr>
              <a:t>NLP pipeline</a:t>
            </a:r>
            <a:r>
              <a:rPr lang="en-IN" sz="1200" dirty="0">
                <a:effectLst/>
                <a:latin typeface="Times New Roman" panose="02020603050405020304" pitchFamily="18" charset="0"/>
                <a:ea typeface="Times New Roman" panose="02020603050405020304" pitchFamily="18" charset="0"/>
              </a:rPr>
              <a:t> using the </a:t>
            </a:r>
            <a:r>
              <a:rPr lang="en-IN" sz="1200" b="1" dirty="0">
                <a:effectLst/>
                <a:latin typeface="Times New Roman" panose="02020603050405020304" pitchFamily="18" charset="0"/>
                <a:ea typeface="Times New Roman" panose="02020603050405020304" pitchFamily="18" charset="0"/>
              </a:rPr>
              <a:t>NLTK library</a:t>
            </a:r>
            <a:r>
              <a:rPr lang="en-IN" sz="1200" dirty="0">
                <a:effectLst/>
                <a:latin typeface="Times New Roman" panose="02020603050405020304" pitchFamily="18" charset="0"/>
                <a:ea typeface="Times New Roman" panose="02020603050405020304" pitchFamily="18" charset="0"/>
              </a:rPr>
              <a:t>:</a:t>
            </a:r>
          </a:p>
          <a:p>
            <a:pPr>
              <a:spcBef>
                <a:spcPts val="800"/>
              </a:spcBef>
              <a:spcAft>
                <a:spcPts val="400"/>
              </a:spcAft>
            </a:pPr>
            <a:r>
              <a:rPr lang="en-IN"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Example NLP Pipeline with NLTK</a:t>
            </a:r>
          </a:p>
          <a:p>
            <a:pPr algn="ctr"/>
            <a:r>
              <a:rPr lang="en-IN" dirty="0" err="1">
                <a:effectLst/>
              </a:rPr>
              <a:t>pythonCopy</a:t>
            </a:r>
            <a:r>
              <a:rPr lang="en-IN" dirty="0">
                <a:effectLst/>
              </a:rPr>
              <a:t> </a:t>
            </a:r>
            <a:r>
              <a:rPr lang="en-IN" dirty="0" err="1">
                <a:effectLst/>
              </a:rPr>
              <a:t>code</a:t>
            </a:r>
            <a:r>
              <a:rPr lang="en-IN" dirty="0" err="1">
                <a:effectLst/>
                <a:ea typeface="Times New Roman" panose="02020603050405020304" pitchFamily="18" charset="0"/>
              </a:rPr>
              <a:t>import</a:t>
            </a:r>
            <a:r>
              <a:rPr lang="en-IN" dirty="0">
                <a:effectLst/>
                <a:ea typeface="Times New Roman" panose="02020603050405020304" pitchFamily="18" charset="0"/>
              </a:rPr>
              <a:t> </a:t>
            </a:r>
            <a:r>
              <a:rPr lang="en-IN" dirty="0" err="1">
                <a:effectLst/>
                <a:ea typeface="Times New Roman" panose="02020603050405020304" pitchFamily="18" charset="0"/>
              </a:rPr>
              <a:t>nltkfrom</a:t>
            </a:r>
            <a:r>
              <a:rPr lang="en-IN" dirty="0">
                <a:effectLst/>
                <a:ea typeface="Times New Roman" panose="02020603050405020304" pitchFamily="18" charset="0"/>
              </a:rPr>
              <a:t> </a:t>
            </a:r>
            <a:r>
              <a:rPr lang="en-IN" dirty="0" err="1">
                <a:effectLst/>
                <a:ea typeface="Times New Roman" panose="02020603050405020304" pitchFamily="18" charset="0"/>
              </a:rPr>
              <a:t>nltk.tokenize</a:t>
            </a:r>
            <a:r>
              <a:rPr lang="en-IN" dirty="0">
                <a:effectLst/>
                <a:ea typeface="Times New Roman" panose="02020603050405020304" pitchFamily="18" charset="0"/>
              </a:rPr>
              <a:t> import </a:t>
            </a:r>
            <a:r>
              <a:rPr lang="en-IN" dirty="0" err="1">
                <a:effectLst/>
                <a:ea typeface="Times New Roman" panose="02020603050405020304" pitchFamily="18" charset="0"/>
              </a:rPr>
              <a:t>word_tokenize</a:t>
            </a:r>
            <a:r>
              <a:rPr lang="en-IN" dirty="0">
                <a:effectLst/>
                <a:ea typeface="Times New Roman" panose="02020603050405020304" pitchFamily="18" charset="0"/>
              </a:rPr>
              <a:t>, </a:t>
            </a:r>
            <a:r>
              <a:rPr lang="en-IN" dirty="0" err="1">
                <a:effectLst/>
                <a:ea typeface="Times New Roman" panose="02020603050405020304" pitchFamily="18" charset="0"/>
              </a:rPr>
              <a:t>sent_tokenizefrom</a:t>
            </a:r>
            <a:r>
              <a:rPr lang="en-IN" dirty="0">
                <a:effectLst/>
                <a:ea typeface="Times New Roman" panose="02020603050405020304" pitchFamily="18" charset="0"/>
              </a:rPr>
              <a:t> </a:t>
            </a:r>
            <a:r>
              <a:rPr lang="en-IN" dirty="0" err="1">
                <a:effectLst/>
                <a:ea typeface="Times New Roman" panose="02020603050405020304" pitchFamily="18" charset="0"/>
              </a:rPr>
              <a:t>nltk.corpus</a:t>
            </a:r>
            <a:r>
              <a:rPr lang="en-IN" dirty="0">
                <a:effectLst/>
                <a:ea typeface="Times New Roman" panose="02020603050405020304" pitchFamily="18" charset="0"/>
              </a:rPr>
              <a:t> import </a:t>
            </a:r>
            <a:r>
              <a:rPr lang="en-IN" dirty="0" err="1">
                <a:effectLst/>
                <a:ea typeface="Times New Roman" panose="02020603050405020304" pitchFamily="18" charset="0"/>
              </a:rPr>
              <a:t>stopwordsfrom</a:t>
            </a:r>
            <a:r>
              <a:rPr lang="en-IN" dirty="0">
                <a:effectLst/>
                <a:ea typeface="Times New Roman" panose="02020603050405020304" pitchFamily="18" charset="0"/>
              </a:rPr>
              <a:t> </a:t>
            </a:r>
            <a:r>
              <a:rPr lang="en-IN" dirty="0" err="1">
                <a:effectLst/>
                <a:ea typeface="Times New Roman" panose="02020603050405020304" pitchFamily="18" charset="0"/>
              </a:rPr>
              <a:t>nltk.stem</a:t>
            </a:r>
            <a:r>
              <a:rPr lang="en-IN" dirty="0">
                <a:effectLst/>
                <a:ea typeface="Times New Roman" panose="02020603050405020304" pitchFamily="18" charset="0"/>
              </a:rPr>
              <a:t> import </a:t>
            </a:r>
            <a:r>
              <a:rPr lang="en-IN" dirty="0" err="1">
                <a:effectLst/>
                <a:ea typeface="Times New Roman" panose="02020603050405020304" pitchFamily="18" charset="0"/>
              </a:rPr>
              <a:t>WordNetLemmatizerfrom</a:t>
            </a:r>
            <a:r>
              <a:rPr lang="en-IN" dirty="0">
                <a:effectLst/>
                <a:ea typeface="Times New Roman" panose="02020603050405020304" pitchFamily="18" charset="0"/>
              </a:rPr>
              <a:t> </a:t>
            </a:r>
            <a:r>
              <a:rPr lang="en-IN" dirty="0" err="1">
                <a:effectLst/>
                <a:ea typeface="Times New Roman" panose="02020603050405020304" pitchFamily="18" charset="0"/>
              </a:rPr>
              <a:t>nltk</a:t>
            </a:r>
            <a:r>
              <a:rPr lang="en-IN" dirty="0">
                <a:effectLst/>
                <a:ea typeface="Times New Roman" panose="02020603050405020304" pitchFamily="18" charset="0"/>
              </a:rPr>
              <a:t> import </a:t>
            </a:r>
            <a:r>
              <a:rPr lang="en-IN" dirty="0" err="1">
                <a:effectLst/>
                <a:ea typeface="Times New Roman" panose="02020603050405020304" pitchFamily="18" charset="0"/>
              </a:rPr>
              <a:t>pos_tag</a:t>
            </a:r>
            <a:r>
              <a:rPr lang="en-IN" dirty="0">
                <a:effectLst/>
                <a:ea typeface="Times New Roman" panose="02020603050405020304" pitchFamily="18" charset="0"/>
              </a:rPr>
              <a:t>, </a:t>
            </a:r>
            <a:r>
              <a:rPr lang="en-IN" dirty="0" err="1">
                <a:effectLst/>
                <a:ea typeface="Times New Roman" panose="02020603050405020304" pitchFamily="18" charset="0"/>
              </a:rPr>
              <a:t>ne_chunk</a:t>
            </a:r>
            <a:r>
              <a:rPr lang="en-IN" dirty="0">
                <a:effectLst/>
                <a:ea typeface="Times New Roman" panose="02020603050405020304" pitchFamily="18" charset="0"/>
              </a:rPr>
              <a:t> # Download necessary NLTK datasets (only the first time)</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a:t>
            </a:r>
            <a:r>
              <a:rPr lang="en-IN" dirty="0" err="1">
                <a:effectLst/>
              </a:rPr>
              <a:t>punkt</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a:t>
            </a:r>
            <a:r>
              <a:rPr lang="en-IN" dirty="0" err="1">
                <a:effectLst/>
              </a:rPr>
              <a:t>stopwords</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a:t>
            </a:r>
            <a:r>
              <a:rPr lang="en-IN" dirty="0" err="1">
                <a:effectLst/>
              </a:rPr>
              <a:t>averaged_perceptron_tagger</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'wordnet'</a:t>
            </a:r>
            <a:r>
              <a:rPr lang="en-IN" dirty="0">
                <a:effectLst/>
                <a:ea typeface="Times New Roman" panose="02020603050405020304" pitchFamily="18" charset="0"/>
              </a:rPr>
              <a:t>)</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a:t>
            </a:r>
            <a:r>
              <a:rPr lang="en-IN" dirty="0" err="1">
                <a:effectLst/>
              </a:rPr>
              <a:t>maxent_ne_chunker</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nltk.download</a:t>
            </a:r>
            <a:r>
              <a:rPr lang="en-IN" dirty="0">
                <a:effectLst/>
                <a:ea typeface="Times New Roman" panose="02020603050405020304" pitchFamily="18" charset="0"/>
              </a:rPr>
              <a:t>(</a:t>
            </a:r>
            <a:r>
              <a:rPr lang="en-IN" dirty="0">
                <a:effectLst/>
              </a:rPr>
              <a:t>'words'</a:t>
            </a:r>
            <a:r>
              <a:rPr lang="en-IN" dirty="0">
                <a:effectLst/>
                <a:ea typeface="Times New Roman" panose="02020603050405020304" pitchFamily="18" charset="0"/>
              </a:rPr>
              <a:t>) # Sample </a:t>
            </a:r>
            <a:r>
              <a:rPr lang="en-IN" dirty="0" err="1">
                <a:effectLst/>
                <a:ea typeface="Times New Roman" panose="02020603050405020304" pitchFamily="18" charset="0"/>
              </a:rPr>
              <a:t>Texttext</a:t>
            </a:r>
            <a:r>
              <a:rPr lang="en-IN" dirty="0">
                <a:effectLst/>
                <a:ea typeface="Times New Roman" panose="02020603050405020304" pitchFamily="18" charset="0"/>
              </a:rPr>
              <a:t> = </a:t>
            </a:r>
            <a:r>
              <a:rPr lang="en-IN" dirty="0">
                <a:effectLst/>
              </a:rPr>
              <a:t>"""BITS Pilani is one of India's leading institutes of higher </a:t>
            </a:r>
            <a:r>
              <a:rPr lang="en-IN" dirty="0" err="1">
                <a:effectLst/>
              </a:rPr>
              <a:t>education.It</a:t>
            </a:r>
            <a:r>
              <a:rPr lang="en-IN" dirty="0">
                <a:effectLst/>
              </a:rPr>
              <a:t> is located in Pilani, Rajasthan, and was founded in 1964."""</a:t>
            </a:r>
            <a:r>
              <a:rPr lang="en-IN" dirty="0">
                <a:effectLst/>
                <a:ea typeface="Times New Roman" panose="02020603050405020304" pitchFamily="18" charset="0"/>
              </a:rPr>
              <a:t> # Step 1: Sentence </a:t>
            </a:r>
            <a:r>
              <a:rPr lang="en-IN" dirty="0" err="1">
                <a:effectLst/>
                <a:ea typeface="Times New Roman" panose="02020603050405020304" pitchFamily="18" charset="0"/>
              </a:rPr>
              <a:t>Tokenizationprint</a:t>
            </a:r>
            <a:r>
              <a:rPr lang="en-IN" dirty="0">
                <a:effectLst/>
                <a:ea typeface="Times New Roman" panose="02020603050405020304" pitchFamily="18" charset="0"/>
              </a:rPr>
              <a:t>(</a:t>
            </a:r>
            <a:r>
              <a:rPr lang="en-IN" dirty="0">
                <a:effectLst/>
              </a:rPr>
              <a:t>"Sentence Tokenization:"</a:t>
            </a:r>
            <a:r>
              <a:rPr lang="en-IN" dirty="0">
                <a:effectLst/>
                <a:ea typeface="Times New Roman" panose="02020603050405020304" pitchFamily="18" charset="0"/>
              </a:rPr>
              <a:t>)sentences = </a:t>
            </a:r>
            <a:r>
              <a:rPr lang="en-IN" dirty="0" err="1">
                <a:effectLst/>
                <a:ea typeface="Times New Roman" panose="02020603050405020304" pitchFamily="18" charset="0"/>
              </a:rPr>
              <a:t>sent_tokenize</a:t>
            </a:r>
            <a:r>
              <a:rPr lang="en-IN" dirty="0">
                <a:effectLst/>
                <a:ea typeface="Times New Roman" panose="02020603050405020304" pitchFamily="18" charset="0"/>
              </a:rPr>
              <a:t>(text)print(sentences) # Step 2: Word </a:t>
            </a:r>
            <a:r>
              <a:rPr lang="en-IN" dirty="0" err="1">
                <a:effectLst/>
                <a:ea typeface="Times New Roman" panose="02020603050405020304" pitchFamily="18" charset="0"/>
              </a:rPr>
              <a:t>Tokenizationprint</a:t>
            </a:r>
            <a:r>
              <a:rPr lang="en-IN" dirty="0">
                <a:effectLst/>
                <a:ea typeface="Times New Roman" panose="02020603050405020304" pitchFamily="18" charset="0"/>
              </a:rPr>
              <a:t>(</a:t>
            </a:r>
            <a:r>
              <a:rPr lang="en-IN" dirty="0">
                <a:effectLst/>
              </a:rPr>
              <a:t>"\</a:t>
            </a:r>
            <a:r>
              <a:rPr lang="en-IN" dirty="0" err="1">
                <a:effectLst/>
              </a:rPr>
              <a:t>nWord</a:t>
            </a:r>
            <a:r>
              <a:rPr lang="en-IN" dirty="0">
                <a:effectLst/>
              </a:rPr>
              <a:t> Tokenization:"</a:t>
            </a:r>
            <a:r>
              <a:rPr lang="en-IN" dirty="0">
                <a:effectLst/>
                <a:ea typeface="Times New Roman" panose="02020603050405020304" pitchFamily="18" charset="0"/>
              </a:rPr>
              <a:t>)words = </a:t>
            </a:r>
            <a:r>
              <a:rPr lang="en-IN" dirty="0" err="1">
                <a:effectLst/>
                <a:ea typeface="Times New Roman" panose="02020603050405020304" pitchFamily="18" charset="0"/>
              </a:rPr>
              <a:t>word_tokenize</a:t>
            </a:r>
            <a:r>
              <a:rPr lang="en-IN" dirty="0">
                <a:effectLst/>
                <a:ea typeface="Times New Roman" panose="02020603050405020304" pitchFamily="18" charset="0"/>
              </a:rPr>
              <a:t>(text)print(words) # Step 3: Removing Stop </a:t>
            </a:r>
            <a:r>
              <a:rPr lang="en-IN" dirty="0" err="1">
                <a:effectLst/>
                <a:ea typeface="Times New Roman" panose="02020603050405020304" pitchFamily="18" charset="0"/>
              </a:rPr>
              <a:t>Wordsprint</a:t>
            </a:r>
            <a:r>
              <a:rPr lang="en-IN" dirty="0">
                <a:effectLst/>
                <a:ea typeface="Times New Roman" panose="02020603050405020304" pitchFamily="18" charset="0"/>
              </a:rPr>
              <a:t>(</a:t>
            </a:r>
            <a:r>
              <a:rPr lang="en-IN" dirty="0">
                <a:effectLst/>
              </a:rPr>
              <a:t>"\</a:t>
            </a:r>
            <a:r>
              <a:rPr lang="en-IN" dirty="0" err="1">
                <a:effectLst/>
              </a:rPr>
              <a:t>nRemoving</a:t>
            </a:r>
            <a:r>
              <a:rPr lang="en-IN" dirty="0">
                <a:effectLst/>
              </a:rPr>
              <a:t> Stop Words:"</a:t>
            </a:r>
            <a:r>
              <a:rPr lang="en-IN" dirty="0">
                <a:effectLst/>
                <a:ea typeface="Times New Roman" panose="02020603050405020304" pitchFamily="18" charset="0"/>
              </a:rPr>
              <a:t>)</a:t>
            </a:r>
            <a:r>
              <a:rPr lang="en-IN" dirty="0" err="1">
                <a:effectLst/>
                <a:ea typeface="Times New Roman" panose="02020603050405020304" pitchFamily="18" charset="0"/>
              </a:rPr>
              <a:t>stop_words</a:t>
            </a:r>
            <a:r>
              <a:rPr lang="en-IN" dirty="0">
                <a:effectLst/>
                <a:ea typeface="Times New Roman" panose="02020603050405020304" pitchFamily="18" charset="0"/>
              </a:rPr>
              <a:t> = set(</a:t>
            </a:r>
            <a:r>
              <a:rPr lang="en-IN" dirty="0" err="1">
                <a:effectLst/>
                <a:ea typeface="Times New Roman" panose="02020603050405020304" pitchFamily="18" charset="0"/>
              </a:rPr>
              <a:t>stopwords.words</a:t>
            </a:r>
            <a:r>
              <a:rPr lang="en-IN" dirty="0">
                <a:effectLst/>
                <a:ea typeface="Times New Roman" panose="02020603050405020304" pitchFamily="18" charset="0"/>
              </a:rPr>
              <a:t>(</a:t>
            </a:r>
            <a:r>
              <a:rPr lang="en-IN" dirty="0">
                <a:effectLst/>
              </a:rPr>
              <a:t>'</a:t>
            </a:r>
            <a:r>
              <a:rPr lang="en-IN" dirty="0" err="1">
                <a:effectLst/>
              </a:rPr>
              <a:t>english</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filtered_words</a:t>
            </a:r>
            <a:r>
              <a:rPr lang="en-IN" dirty="0">
                <a:effectLst/>
                <a:ea typeface="Times New Roman" panose="02020603050405020304" pitchFamily="18" charset="0"/>
              </a:rPr>
              <a:t> = [word for word in words if </a:t>
            </a:r>
            <a:r>
              <a:rPr lang="en-IN" dirty="0" err="1">
                <a:effectLst/>
                <a:ea typeface="Times New Roman" panose="02020603050405020304" pitchFamily="18" charset="0"/>
              </a:rPr>
              <a:t>word.lower</a:t>
            </a:r>
            <a:r>
              <a:rPr lang="en-IN" dirty="0">
                <a:effectLst/>
                <a:ea typeface="Times New Roman" panose="02020603050405020304" pitchFamily="18" charset="0"/>
              </a:rPr>
              <a:t>() not in </a:t>
            </a:r>
            <a:r>
              <a:rPr lang="en-IN" dirty="0" err="1">
                <a:effectLst/>
                <a:ea typeface="Times New Roman" panose="02020603050405020304" pitchFamily="18" charset="0"/>
              </a:rPr>
              <a:t>stop_words</a:t>
            </a:r>
            <a:r>
              <a:rPr lang="en-IN" dirty="0">
                <a:effectLst/>
                <a:ea typeface="Times New Roman" panose="02020603050405020304" pitchFamily="18" charset="0"/>
              </a:rPr>
              <a:t>]print(</a:t>
            </a:r>
            <a:r>
              <a:rPr lang="en-IN" dirty="0" err="1">
                <a:effectLst/>
                <a:ea typeface="Times New Roman" panose="02020603050405020304" pitchFamily="18" charset="0"/>
              </a:rPr>
              <a:t>filtered_words</a:t>
            </a:r>
            <a:r>
              <a:rPr lang="en-IN" dirty="0">
                <a:effectLst/>
                <a:ea typeface="Times New Roman" panose="02020603050405020304" pitchFamily="18" charset="0"/>
              </a:rPr>
              <a:t>) # Step 4: </a:t>
            </a:r>
            <a:r>
              <a:rPr lang="en-IN" dirty="0" err="1">
                <a:effectLst/>
                <a:ea typeface="Times New Roman" panose="02020603050405020304" pitchFamily="18" charset="0"/>
              </a:rPr>
              <a:t>Lemmatizationprint</a:t>
            </a:r>
            <a:r>
              <a:rPr lang="en-IN" dirty="0">
                <a:effectLst/>
                <a:ea typeface="Times New Roman" panose="02020603050405020304" pitchFamily="18" charset="0"/>
              </a:rPr>
              <a:t>(</a:t>
            </a:r>
            <a:r>
              <a:rPr lang="en-IN" dirty="0">
                <a:effectLst/>
              </a:rPr>
              <a:t>"\</a:t>
            </a:r>
            <a:r>
              <a:rPr lang="en-IN" dirty="0" err="1">
                <a:effectLst/>
              </a:rPr>
              <a:t>nLemmatization</a:t>
            </a:r>
            <a:r>
              <a:rPr lang="en-IN" dirty="0">
                <a:effectLst/>
              </a:rPr>
              <a:t>:"</a:t>
            </a:r>
            <a:r>
              <a:rPr lang="en-IN" dirty="0">
                <a:effectLst/>
                <a:ea typeface="Times New Roman" panose="02020603050405020304" pitchFamily="18" charset="0"/>
              </a:rPr>
              <a:t>)</a:t>
            </a:r>
            <a:r>
              <a:rPr lang="en-IN" dirty="0" err="1">
                <a:effectLst/>
                <a:ea typeface="Times New Roman" panose="02020603050405020304" pitchFamily="18" charset="0"/>
              </a:rPr>
              <a:t>lemmatizer</a:t>
            </a:r>
            <a:r>
              <a:rPr lang="en-IN" dirty="0">
                <a:effectLst/>
                <a:ea typeface="Times New Roman" panose="02020603050405020304" pitchFamily="18" charset="0"/>
              </a:rPr>
              <a:t> = </a:t>
            </a:r>
            <a:r>
              <a:rPr lang="en-IN" dirty="0" err="1">
                <a:effectLst/>
                <a:ea typeface="Times New Roman" panose="02020603050405020304" pitchFamily="18" charset="0"/>
              </a:rPr>
              <a:t>WordNetLemmatizer</a:t>
            </a:r>
            <a:r>
              <a:rPr lang="en-IN" dirty="0">
                <a:effectLst/>
                <a:ea typeface="Times New Roman" panose="02020603050405020304" pitchFamily="18" charset="0"/>
              </a:rPr>
              <a:t>()</a:t>
            </a:r>
            <a:r>
              <a:rPr lang="en-IN" dirty="0" err="1">
                <a:effectLst/>
                <a:ea typeface="Times New Roman" panose="02020603050405020304" pitchFamily="18" charset="0"/>
              </a:rPr>
              <a:t>lemmatized_words</a:t>
            </a:r>
            <a:r>
              <a:rPr lang="en-IN" dirty="0">
                <a:effectLst/>
                <a:ea typeface="Times New Roman" panose="02020603050405020304" pitchFamily="18" charset="0"/>
              </a:rPr>
              <a:t> = [</a:t>
            </a:r>
            <a:r>
              <a:rPr lang="en-IN" dirty="0" err="1">
                <a:effectLst/>
                <a:ea typeface="Times New Roman" panose="02020603050405020304" pitchFamily="18" charset="0"/>
              </a:rPr>
              <a:t>lemmatizer.lemmatize</a:t>
            </a:r>
            <a:r>
              <a:rPr lang="en-IN" dirty="0">
                <a:effectLst/>
                <a:ea typeface="Times New Roman" panose="02020603050405020304" pitchFamily="18" charset="0"/>
              </a:rPr>
              <a:t>(word) for word in </a:t>
            </a:r>
            <a:r>
              <a:rPr lang="en-IN" dirty="0" err="1">
                <a:effectLst/>
                <a:ea typeface="Times New Roman" panose="02020603050405020304" pitchFamily="18" charset="0"/>
              </a:rPr>
              <a:t>filtered_words</a:t>
            </a:r>
            <a:r>
              <a:rPr lang="en-IN" dirty="0">
                <a:effectLst/>
                <a:ea typeface="Times New Roman" panose="02020603050405020304" pitchFamily="18" charset="0"/>
              </a:rPr>
              <a:t>]print(</a:t>
            </a:r>
            <a:r>
              <a:rPr lang="en-IN" dirty="0" err="1">
                <a:effectLst/>
                <a:ea typeface="Times New Roman" panose="02020603050405020304" pitchFamily="18" charset="0"/>
              </a:rPr>
              <a:t>lemmatized_words</a:t>
            </a:r>
            <a:r>
              <a:rPr lang="en-IN" dirty="0">
                <a:effectLst/>
                <a:ea typeface="Times New Roman" panose="02020603050405020304" pitchFamily="18" charset="0"/>
              </a:rPr>
              <a:t>) # Step 5: Part-of-Speech (POS) </a:t>
            </a:r>
            <a:r>
              <a:rPr lang="en-IN" dirty="0" err="1">
                <a:effectLst/>
                <a:ea typeface="Times New Roman" panose="02020603050405020304" pitchFamily="18" charset="0"/>
              </a:rPr>
              <a:t>Taggingprint</a:t>
            </a:r>
            <a:r>
              <a:rPr lang="en-IN" dirty="0">
                <a:effectLst/>
                <a:ea typeface="Times New Roman" panose="02020603050405020304" pitchFamily="18" charset="0"/>
              </a:rPr>
              <a:t>(</a:t>
            </a:r>
            <a:r>
              <a:rPr lang="en-IN" dirty="0">
                <a:effectLst/>
              </a:rPr>
              <a:t>"\</a:t>
            </a:r>
            <a:r>
              <a:rPr lang="en-IN" dirty="0" err="1">
                <a:effectLst/>
              </a:rPr>
              <a:t>nPart</a:t>
            </a:r>
            <a:r>
              <a:rPr lang="en-IN" dirty="0">
                <a:effectLst/>
              </a:rPr>
              <a:t>-of-Speech Tagging:"</a:t>
            </a:r>
            <a:r>
              <a:rPr lang="en-IN" dirty="0">
                <a:effectLst/>
                <a:ea typeface="Times New Roman" panose="02020603050405020304" pitchFamily="18" charset="0"/>
              </a:rPr>
              <a:t>)</a:t>
            </a:r>
            <a:r>
              <a:rPr lang="en-IN" dirty="0" err="1">
                <a:effectLst/>
                <a:ea typeface="Times New Roman" panose="02020603050405020304" pitchFamily="18" charset="0"/>
              </a:rPr>
              <a:t>pos_tags</a:t>
            </a:r>
            <a:r>
              <a:rPr lang="en-IN" dirty="0">
                <a:effectLst/>
                <a:ea typeface="Times New Roman" panose="02020603050405020304" pitchFamily="18" charset="0"/>
              </a:rPr>
              <a:t> = </a:t>
            </a:r>
            <a:r>
              <a:rPr lang="en-IN" dirty="0" err="1">
                <a:effectLst/>
                <a:ea typeface="Times New Roman" panose="02020603050405020304" pitchFamily="18" charset="0"/>
              </a:rPr>
              <a:t>pos_tag</a:t>
            </a:r>
            <a:r>
              <a:rPr lang="en-IN" dirty="0">
                <a:effectLst/>
                <a:ea typeface="Times New Roman" panose="02020603050405020304" pitchFamily="18" charset="0"/>
              </a:rPr>
              <a:t>(words)print(</a:t>
            </a:r>
            <a:r>
              <a:rPr lang="en-IN" dirty="0" err="1">
                <a:effectLst/>
                <a:ea typeface="Times New Roman" panose="02020603050405020304" pitchFamily="18" charset="0"/>
              </a:rPr>
              <a:t>pos_tags</a:t>
            </a:r>
            <a:r>
              <a:rPr lang="en-IN" dirty="0">
                <a:effectLst/>
                <a:ea typeface="Times New Roman" panose="02020603050405020304" pitchFamily="18" charset="0"/>
              </a:rPr>
              <a:t>) # Step 6: Named Entity Recognition (NER)print(</a:t>
            </a:r>
            <a:r>
              <a:rPr lang="en-IN" dirty="0">
                <a:effectLst/>
              </a:rPr>
              <a:t>"\</a:t>
            </a:r>
            <a:r>
              <a:rPr lang="en-IN" dirty="0" err="1">
                <a:effectLst/>
              </a:rPr>
              <a:t>nNamed</a:t>
            </a:r>
            <a:r>
              <a:rPr lang="en-IN" dirty="0">
                <a:effectLst/>
              </a:rPr>
              <a:t> Entity Recognition:"</a:t>
            </a:r>
            <a:r>
              <a:rPr lang="en-IN" dirty="0">
                <a:effectLst/>
                <a:ea typeface="Times New Roman" panose="02020603050405020304" pitchFamily="18" charset="0"/>
              </a:rPr>
              <a:t>)entities = </a:t>
            </a:r>
            <a:r>
              <a:rPr lang="en-IN" dirty="0" err="1">
                <a:effectLst/>
                <a:ea typeface="Times New Roman" panose="02020603050405020304" pitchFamily="18" charset="0"/>
              </a:rPr>
              <a:t>ne_chunk</a:t>
            </a:r>
            <a:r>
              <a:rPr lang="en-IN" dirty="0">
                <a:effectLst/>
                <a:ea typeface="Times New Roman" panose="02020603050405020304" pitchFamily="18" charset="0"/>
              </a:rPr>
              <a:t>(</a:t>
            </a:r>
            <a:r>
              <a:rPr lang="en-IN" dirty="0" err="1">
                <a:effectLst/>
                <a:ea typeface="Times New Roman" panose="02020603050405020304" pitchFamily="18" charset="0"/>
              </a:rPr>
              <a:t>pos_tags</a:t>
            </a:r>
            <a:r>
              <a:rPr lang="en-IN" dirty="0">
                <a:effectLst/>
                <a:ea typeface="Times New Roman" panose="02020603050405020304" pitchFamily="18" charset="0"/>
              </a:rPr>
              <a:t>)print(entities) # Step 7: Displaying Named </a:t>
            </a:r>
            <a:r>
              <a:rPr lang="en-IN" dirty="0" err="1">
                <a:effectLst/>
                <a:ea typeface="Times New Roman" panose="02020603050405020304" pitchFamily="18" charset="0"/>
              </a:rPr>
              <a:t>Entitiesprint</a:t>
            </a:r>
            <a:r>
              <a:rPr lang="en-IN" dirty="0">
                <a:effectLst/>
                <a:ea typeface="Times New Roman" panose="02020603050405020304" pitchFamily="18" charset="0"/>
              </a:rPr>
              <a:t>(</a:t>
            </a:r>
            <a:r>
              <a:rPr lang="en-IN" dirty="0">
                <a:effectLst/>
              </a:rPr>
              <a:t>"\</a:t>
            </a:r>
            <a:r>
              <a:rPr lang="en-IN" dirty="0" err="1">
                <a:effectLst/>
              </a:rPr>
              <a:t>nNamed</a:t>
            </a:r>
            <a:r>
              <a:rPr lang="en-IN" dirty="0">
                <a:effectLst/>
              </a:rPr>
              <a:t> Entities:"</a:t>
            </a:r>
            <a:r>
              <a:rPr lang="en-IN" dirty="0">
                <a:effectLst/>
                <a:ea typeface="Times New Roman" panose="02020603050405020304" pitchFamily="18" charset="0"/>
              </a:rPr>
              <a:t>)for subtree in </a:t>
            </a:r>
            <a:r>
              <a:rPr lang="en-IN" dirty="0" err="1">
                <a:effectLst/>
                <a:ea typeface="Times New Roman" panose="02020603050405020304" pitchFamily="18" charset="0"/>
              </a:rPr>
              <a:t>entities.subtrees</a:t>
            </a:r>
            <a:r>
              <a:rPr lang="en-IN" dirty="0">
                <a:effectLst/>
                <a:ea typeface="Times New Roman" panose="02020603050405020304" pitchFamily="18" charset="0"/>
              </a:rPr>
              <a:t>():    if </a:t>
            </a:r>
            <a:r>
              <a:rPr lang="en-IN" dirty="0" err="1">
                <a:effectLst/>
                <a:ea typeface="Times New Roman" panose="02020603050405020304" pitchFamily="18" charset="0"/>
              </a:rPr>
              <a:t>subtree.label</a:t>
            </a:r>
            <a:r>
              <a:rPr lang="en-IN" dirty="0">
                <a:effectLst/>
                <a:ea typeface="Times New Roman" panose="02020603050405020304" pitchFamily="18" charset="0"/>
              </a:rPr>
              <a:t>() in [</a:t>
            </a:r>
            <a:r>
              <a:rPr lang="en-IN" dirty="0">
                <a:effectLst/>
              </a:rPr>
              <a:t>"PERSON"</a:t>
            </a:r>
            <a:r>
              <a:rPr lang="en-IN" dirty="0">
                <a:effectLst/>
                <a:ea typeface="Times New Roman" panose="02020603050405020304" pitchFamily="18" charset="0"/>
              </a:rPr>
              <a:t>, </a:t>
            </a:r>
            <a:r>
              <a:rPr lang="en-IN" dirty="0">
                <a:effectLst/>
              </a:rPr>
              <a:t>"ORGANIZATION"</a:t>
            </a:r>
            <a:r>
              <a:rPr lang="en-IN" dirty="0">
                <a:effectLst/>
                <a:ea typeface="Times New Roman" panose="02020603050405020304" pitchFamily="18" charset="0"/>
              </a:rPr>
              <a:t>, </a:t>
            </a:r>
            <a:r>
              <a:rPr lang="en-IN" dirty="0">
                <a:effectLst/>
              </a:rPr>
              <a:t>"GPE"</a:t>
            </a:r>
            <a:r>
              <a:rPr lang="en-IN" dirty="0">
                <a:effectLst/>
                <a:ea typeface="Times New Roman" panose="02020603050405020304" pitchFamily="18" charset="0"/>
              </a:rPr>
              <a:t>]:  # GPE: Geo-Political Entity        print(subtree)</a:t>
            </a:r>
            <a:r>
              <a:rPr lang="en-IN" dirty="0">
                <a:effectLst/>
              </a:rPr>
              <a:t>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800"/>
              </a:spcBef>
              <a:spcAft>
                <a:spcPts val="400"/>
              </a:spcAft>
            </a:pPr>
            <a:r>
              <a:rPr lang="en-IN"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Output Explanation</a:t>
            </a: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Sentence Tokenization</a:t>
            </a:r>
            <a:r>
              <a:rPr lang="en-IN" sz="1200" dirty="0">
                <a:effectLst/>
                <a:latin typeface="Times New Roman" panose="02020603050405020304" pitchFamily="18" charset="0"/>
                <a:ea typeface="Times New Roman" panose="02020603050405020304" pitchFamily="18" charset="0"/>
              </a:rPr>
              <a:t>: Breaks text into sentences.</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['BITS Pilani is one of India\'s leading institutes of higher education.', 'It is located in Pilani, Rajasthan, and was founded in 1964.']</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Word Tokenization</a:t>
            </a:r>
            <a:r>
              <a:rPr lang="en-IN" sz="1200" dirty="0">
                <a:effectLst/>
                <a:latin typeface="Times New Roman" panose="02020603050405020304" pitchFamily="18" charset="0"/>
                <a:ea typeface="Times New Roman" panose="02020603050405020304" pitchFamily="18" charset="0"/>
              </a:rPr>
              <a:t>: Splits sentences into individual words.</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['BITS', 'Pilani', 'is', 'one', 'of', 'India', "'s", 'leading', 'institutes',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Removing Stop Words</a:t>
            </a:r>
            <a:r>
              <a:rPr lang="en-IN" sz="1200" dirty="0">
                <a:effectLst/>
                <a:latin typeface="Times New Roman" panose="02020603050405020304" pitchFamily="18" charset="0"/>
                <a:ea typeface="Times New Roman" panose="02020603050405020304" pitchFamily="18" charset="0"/>
              </a:rPr>
              <a:t>: Filters out common words (e.g., "is", "of") that do not add much meaning.</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['BITS', 'Pilani', 'India', 'leading', 'institutes', 'higher', 'education',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Lemmatization</a:t>
            </a:r>
            <a:r>
              <a:rPr lang="en-IN" sz="1200" dirty="0">
                <a:effectLst/>
                <a:latin typeface="Times New Roman" panose="02020603050405020304" pitchFamily="18" charset="0"/>
                <a:ea typeface="Times New Roman" panose="02020603050405020304" pitchFamily="18" charset="0"/>
              </a:rPr>
              <a:t>: Reduces words to their base form (e.g., "institutes" → "institute").</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['BITS', 'Pilani', 'India', 'leading', 'institute', 'higher', 'education',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POS Tagging</a:t>
            </a:r>
            <a:r>
              <a:rPr lang="en-IN" sz="1200" dirty="0">
                <a:effectLst/>
                <a:latin typeface="Times New Roman" panose="02020603050405020304" pitchFamily="18" charset="0"/>
                <a:ea typeface="Times New Roman" panose="02020603050405020304" pitchFamily="18" charset="0"/>
              </a:rPr>
              <a:t>: Assigns grammatical tags (e.g., noun, verb) to each word.</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[('BITS', 'NNP'), ('Pilani', 'NNP'), ('is', 'VBZ'), ('one', 'CD'), ...]</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tabLst>
                <a:tab pos="457200" algn="l"/>
              </a:tabLst>
            </a:pPr>
            <a:r>
              <a:rPr lang="en-IN" sz="1200" b="1" dirty="0">
                <a:effectLst/>
                <a:latin typeface="Times New Roman" panose="02020603050405020304" pitchFamily="18" charset="0"/>
                <a:ea typeface="Times New Roman" panose="02020603050405020304" pitchFamily="18" charset="0"/>
              </a:rPr>
              <a:t>Named Entity Recognition (NER)</a:t>
            </a:r>
            <a:r>
              <a:rPr lang="en-IN" sz="1200" dirty="0">
                <a:effectLst/>
                <a:latin typeface="Times New Roman" panose="02020603050405020304" pitchFamily="18" charset="0"/>
                <a:ea typeface="Times New Roman" panose="02020603050405020304" pitchFamily="18" charset="0"/>
              </a:rPr>
              <a:t>: Identifies entities like names of places, organizations, and people.</a:t>
            </a:r>
          </a:p>
          <a:p>
            <a:pPr marL="742950" lvl="1" indent="-285750">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Example Output: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Tree('GPE', [('BITS', 'NNP'), ('Pilani', 'NNP')])</a:t>
            </a:r>
            <a:endParaRPr lang="en-IN" sz="1200" kern="100" dirty="0">
              <a:effectLst/>
              <a:latin typeface="Aptos" panose="020B0004020202020204" pitchFamily="34" charset="0"/>
              <a:ea typeface="Aptos" panose="020B0004020202020204" pitchFamily="34" charset="0"/>
              <a:cs typeface="Times New Roman" panose="02020603050405020304" pitchFamily="18" charset="0"/>
            </a:endParaRPr>
          </a:p>
          <a:p>
            <a:pPr>
              <a:spcBef>
                <a:spcPts val="800"/>
              </a:spcBef>
              <a:spcAft>
                <a:spcPts val="400"/>
              </a:spcAft>
            </a:pPr>
            <a:r>
              <a:rPr lang="en-IN" sz="1400" b="1" kern="100" dirty="0">
                <a:solidFill>
                  <a:srgbClr val="0F4761"/>
                </a:solidFill>
                <a:effectLst/>
                <a:latin typeface="Aptos" panose="020B0004020202020204" pitchFamily="34" charset="0"/>
                <a:ea typeface="Times New Roman" panose="02020603050405020304" pitchFamily="18" charset="0"/>
                <a:cs typeface="Times New Roman" panose="02020603050405020304" pitchFamily="18" charset="0"/>
              </a:rPr>
              <a:t>Run the Code</a:t>
            </a:r>
          </a:p>
          <a:p>
            <a:pPr marL="342900" lvl="0" indent="-342900">
              <a:buSzPts val="1000"/>
              <a:buFont typeface="Symbol" pitchFamily="2" charset="2"/>
              <a:buChar char=""/>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Copy and paste this code into your Python environment.</a:t>
            </a:r>
          </a:p>
          <a:p>
            <a:pPr marL="342900" lvl="0" indent="-342900">
              <a:buSzPts val="1000"/>
              <a:buFont typeface="Symbol" pitchFamily="2" charset="2"/>
              <a:buChar char=""/>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Install </a:t>
            </a:r>
            <a:r>
              <a:rPr lang="en-IN" sz="1200" b="1" kern="100" dirty="0">
                <a:effectLst/>
                <a:latin typeface="Aptos" panose="020B0004020202020204" pitchFamily="34" charset="0"/>
                <a:ea typeface="Aptos" panose="020B0004020202020204" pitchFamily="34" charset="0"/>
                <a:cs typeface="Times New Roman" panose="02020603050405020304" pitchFamily="18" charset="0"/>
              </a:rPr>
              <a:t>NLTK</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 if not already done: </a:t>
            </a:r>
            <a:r>
              <a:rPr lang="en-IN" sz="1000" kern="100" dirty="0">
                <a:effectLst/>
                <a:latin typeface="Aptos" panose="020B0004020202020204" pitchFamily="34" charset="0"/>
                <a:ea typeface="Times New Roman" panose="02020603050405020304" pitchFamily="18" charset="0"/>
                <a:cs typeface="Times New Roman" panose="02020603050405020304" pitchFamily="18" charset="0"/>
              </a:rPr>
              <a:t>pip install </a:t>
            </a:r>
            <a:r>
              <a:rPr lang="en-IN" sz="1000" kern="100" dirty="0" err="1">
                <a:effectLst/>
                <a:latin typeface="Aptos" panose="020B0004020202020204" pitchFamily="34" charset="0"/>
                <a:ea typeface="Times New Roman" panose="02020603050405020304" pitchFamily="18" charset="0"/>
                <a:cs typeface="Times New Roman" panose="02020603050405020304" pitchFamily="18" charset="0"/>
              </a:rPr>
              <a:t>nltk</a:t>
            </a:r>
            <a:r>
              <a:rPr lang="en-IN" sz="1200" kern="100" dirty="0">
                <a:effectLst/>
                <a:latin typeface="Aptos" panose="020B0004020202020204" pitchFamily="34" charset="0"/>
                <a:ea typeface="Aptos" panose="020B0004020202020204" pitchFamily="34" charset="0"/>
                <a:cs typeface="Times New Roman" panose="02020603050405020304" pitchFamily="18" charset="0"/>
              </a:rPr>
              <a:t>.</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r>
              <a:rPr lang="en-IN" sz="12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41</a:t>
            </a:fld>
            <a:endParaRPr lang="en-IN" altLang="en-US"/>
          </a:p>
        </p:txBody>
      </p:sp>
    </p:spTree>
    <p:extLst>
      <p:ext uri="{BB962C8B-B14F-4D97-AF65-F5344CB8AC3E}">
        <p14:creationId xmlns:p14="http://schemas.microsoft.com/office/powerpoint/2010/main" val="26123816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slide highlights the </a:t>
            </a:r>
            <a:r>
              <a:rPr lang="en-IN" b="1" dirty="0"/>
              <a:t>transformer architecture</a:t>
            </a:r>
            <a:r>
              <a:rPr lang="en-IN" dirty="0"/>
              <a:t> and its applications across various NLP tasks. Transformers, introduced by Vaswani et al. in 2017 in the paper </a:t>
            </a:r>
            <a:r>
              <a:rPr lang="en-IN" i="1" dirty="0"/>
              <a:t>"Attention is All You Need,"</a:t>
            </a:r>
            <a:r>
              <a:rPr lang="en-IN" dirty="0"/>
              <a:t> have become the backbone of state-of-the-art models like BERT, GPT, and T5. They excel at capturing long-range dependencies in text using self-attention mechanisms. Below is a breakdown of each application with detailed insights.</a:t>
            </a:r>
          </a:p>
          <a:p>
            <a:r>
              <a:rPr lang="en-IN" b="1" dirty="0"/>
              <a:t>1. Text Classification</a:t>
            </a:r>
          </a:p>
          <a:p>
            <a:pPr>
              <a:buFont typeface="Arial" panose="020B0604020202020204" pitchFamily="34" charset="0"/>
              <a:buChar char="•"/>
            </a:pPr>
            <a:r>
              <a:rPr lang="en-IN" b="1" dirty="0"/>
              <a:t>Description</a:t>
            </a:r>
            <a:r>
              <a:rPr lang="en-IN" dirty="0"/>
              <a:t>: Text classification is the process of assigning categories or labels to a given text. Transformers </a:t>
            </a:r>
            <a:r>
              <a:rPr lang="en-IN" dirty="0" err="1"/>
              <a:t>analyze</a:t>
            </a:r>
            <a:r>
              <a:rPr lang="en-IN" dirty="0"/>
              <a:t> the context of the text and classify it based on the task.</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Sentiment Analysis</a:t>
            </a:r>
            <a:r>
              <a:rPr lang="en-IN" dirty="0"/>
              <a:t>: Classifying text as positive, negative, or neutral (e.g., reviews of products or movies).</a:t>
            </a:r>
          </a:p>
          <a:p>
            <a:pPr marL="742950" lvl="1" indent="-285750">
              <a:buFont typeface="Arial" panose="020B0604020202020204" pitchFamily="34" charset="0"/>
              <a:buChar char="•"/>
            </a:pPr>
            <a:r>
              <a:rPr lang="en-IN" b="1" dirty="0"/>
              <a:t>Topic Classification</a:t>
            </a:r>
            <a:r>
              <a:rPr lang="en-IN" dirty="0"/>
              <a:t>: Categorizing articles into topics like sports, politics, or technology.</a:t>
            </a:r>
          </a:p>
          <a:p>
            <a:pPr marL="742950" lvl="1" indent="-285750">
              <a:buFont typeface="Arial" panose="020B0604020202020204" pitchFamily="34" charset="0"/>
              <a:buChar char="•"/>
            </a:pPr>
            <a:r>
              <a:rPr lang="en-IN" b="1" dirty="0"/>
              <a:t>Spam Detection</a:t>
            </a:r>
            <a:r>
              <a:rPr lang="en-IN" dirty="0"/>
              <a:t>: Identifying spam emails from genuine ones.</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Models like </a:t>
            </a:r>
            <a:r>
              <a:rPr lang="en-IN" b="1" dirty="0"/>
              <a:t>BERT (Bidirectional Encoder Representations from Transformers)</a:t>
            </a:r>
            <a:r>
              <a:rPr lang="en-IN" dirty="0"/>
              <a:t> understand the bidirectional context of sentences, making them effective for accurate classification.</a:t>
            </a:r>
          </a:p>
          <a:p>
            <a:r>
              <a:rPr lang="en-IN" b="1" dirty="0"/>
              <a:t>2. Text Summarization</a:t>
            </a:r>
          </a:p>
          <a:p>
            <a:pPr>
              <a:buFont typeface="Arial" panose="020B0604020202020204" pitchFamily="34" charset="0"/>
              <a:buChar char="•"/>
            </a:pPr>
            <a:r>
              <a:rPr lang="en-IN" b="1" dirty="0"/>
              <a:t>Description</a:t>
            </a:r>
            <a:r>
              <a:rPr lang="en-IN" dirty="0"/>
              <a:t>: This involves creating concise summaries of longer texts while preserving their meaning and essential information.</a:t>
            </a:r>
          </a:p>
          <a:p>
            <a:pPr>
              <a:buFont typeface="Arial" panose="020B0604020202020204" pitchFamily="34" charset="0"/>
              <a:buChar char="•"/>
            </a:pPr>
            <a:r>
              <a:rPr lang="en-IN" b="1" dirty="0"/>
              <a:t>Types</a:t>
            </a:r>
            <a:r>
              <a:rPr lang="en-IN" dirty="0"/>
              <a:t>:</a:t>
            </a:r>
          </a:p>
          <a:p>
            <a:pPr marL="742950" lvl="1" indent="-285750">
              <a:buFont typeface="Arial" panose="020B0604020202020204" pitchFamily="34" charset="0"/>
              <a:buChar char="•"/>
            </a:pPr>
            <a:r>
              <a:rPr lang="en-IN" b="1" dirty="0"/>
              <a:t>Extractive Summarization</a:t>
            </a:r>
            <a:r>
              <a:rPr lang="en-IN" dirty="0"/>
              <a:t>: Extracts important sentences or phrases directly from the text.</a:t>
            </a:r>
          </a:p>
          <a:p>
            <a:pPr marL="742950" lvl="1" indent="-285750">
              <a:buFont typeface="Arial" panose="020B0604020202020204" pitchFamily="34" charset="0"/>
              <a:buChar char="•"/>
            </a:pPr>
            <a:r>
              <a:rPr lang="en-IN" b="1" dirty="0"/>
              <a:t>Abstractive Summarization</a:t>
            </a:r>
            <a:r>
              <a:rPr lang="en-IN" dirty="0"/>
              <a:t>: Generates new sentences that convey the core ideas of the text.</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Summarizing news articles for busy readers.</a:t>
            </a:r>
          </a:p>
          <a:p>
            <a:pPr marL="742950" lvl="1" indent="-285750">
              <a:buFont typeface="Arial" panose="020B0604020202020204" pitchFamily="34" charset="0"/>
              <a:buChar char="•"/>
            </a:pPr>
            <a:r>
              <a:rPr lang="en-IN" dirty="0"/>
              <a:t>Summarizing customer reviews for product insights.</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Models like </a:t>
            </a:r>
            <a:r>
              <a:rPr lang="en-IN" b="1" dirty="0"/>
              <a:t>T5 (Text-to-Text Transfer Transformer)</a:t>
            </a:r>
            <a:r>
              <a:rPr lang="en-IN" dirty="0"/>
              <a:t> and </a:t>
            </a:r>
            <a:r>
              <a:rPr lang="en-IN" b="1" dirty="0"/>
              <a:t>BART (Bidirectional and Auto-Regressive Transformers)</a:t>
            </a:r>
            <a:r>
              <a:rPr lang="en-IN" dirty="0"/>
              <a:t> generate high-quality, human-like summaries by understanding and synthesizing context.</a:t>
            </a:r>
          </a:p>
          <a:p>
            <a:r>
              <a:rPr lang="en-IN" b="1" dirty="0"/>
              <a:t>3. Entity Recognition</a:t>
            </a:r>
          </a:p>
          <a:p>
            <a:pPr>
              <a:buFont typeface="Arial" panose="020B0604020202020204" pitchFamily="34" charset="0"/>
              <a:buChar char="•"/>
            </a:pPr>
            <a:r>
              <a:rPr lang="en-IN" b="1" dirty="0"/>
              <a:t>Description</a:t>
            </a:r>
            <a:r>
              <a:rPr lang="en-IN" dirty="0"/>
              <a:t>: Named Entity Recognition (NER) identifies specific entities within text and classifies them into predefined categories like names, dates, or locations.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Extracting "Barack Obama" as a person and "United States" as a location from the sentence: </a:t>
            </a:r>
            <a:r>
              <a:rPr lang="en-IN" i="1" dirty="0"/>
              <a:t>Barack Obama was the 44th president of the United States</a:t>
            </a:r>
            <a:r>
              <a:rPr lang="en-IN" dirty="0"/>
              <a:t>.</a:t>
            </a:r>
          </a:p>
          <a:p>
            <a:pPr marL="742950" lvl="1" indent="-285750">
              <a:buFont typeface="Arial" panose="020B0604020202020204" pitchFamily="34" charset="0"/>
              <a:buChar char="•"/>
            </a:pPr>
            <a:r>
              <a:rPr lang="en-IN" dirty="0"/>
              <a:t>Identifying medical terms in healthcare records.</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Pre-trained transformers like </a:t>
            </a:r>
            <a:r>
              <a:rPr lang="en-IN" b="1" dirty="0" err="1"/>
              <a:t>SpaCy’s</a:t>
            </a:r>
            <a:r>
              <a:rPr lang="en-IN" b="1" dirty="0"/>
              <a:t> Transformer Pipeline</a:t>
            </a:r>
            <a:r>
              <a:rPr lang="en-IN" dirty="0"/>
              <a:t> or </a:t>
            </a:r>
            <a:r>
              <a:rPr lang="en-IN" b="1" dirty="0"/>
              <a:t>BERT</a:t>
            </a:r>
            <a:r>
              <a:rPr lang="en-IN" dirty="0"/>
              <a:t> excel at recognizing entities due to their ability to understand context over long sentences.</a:t>
            </a:r>
          </a:p>
          <a:p>
            <a:r>
              <a:rPr lang="en-IN" b="1" dirty="0"/>
              <a:t>4. Text Generation</a:t>
            </a:r>
          </a:p>
          <a:p>
            <a:pPr>
              <a:buFont typeface="Arial" panose="020B0604020202020204" pitchFamily="34" charset="0"/>
              <a:buChar char="•"/>
            </a:pPr>
            <a:r>
              <a:rPr lang="en-IN" b="1" dirty="0"/>
              <a:t>Description</a:t>
            </a:r>
            <a:r>
              <a:rPr lang="en-IN" dirty="0"/>
              <a:t>: This involves creating coherent and contextually relevant text that appears human-generated. Text generation can be open-ended or constrained.</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Chatbots</a:t>
            </a:r>
            <a:r>
              <a:rPr lang="en-IN" dirty="0"/>
              <a:t>: Generating replies to user queries.</a:t>
            </a:r>
          </a:p>
          <a:p>
            <a:pPr marL="742950" lvl="1" indent="-285750">
              <a:buFont typeface="Arial" panose="020B0604020202020204" pitchFamily="34" charset="0"/>
              <a:buChar char="•"/>
            </a:pPr>
            <a:r>
              <a:rPr lang="en-IN" b="1" dirty="0"/>
              <a:t>Creative Writing</a:t>
            </a:r>
            <a:r>
              <a:rPr lang="en-IN" dirty="0"/>
              <a:t>: Producing poetry, stories, or lyrics.</a:t>
            </a:r>
          </a:p>
          <a:p>
            <a:pPr marL="742950" lvl="1" indent="-285750">
              <a:buFont typeface="Arial" panose="020B0604020202020204" pitchFamily="34" charset="0"/>
              <a:buChar char="•"/>
            </a:pPr>
            <a:r>
              <a:rPr lang="en-IN" b="1" dirty="0"/>
              <a:t>Code Generation</a:t>
            </a:r>
            <a:r>
              <a:rPr lang="en-IN" dirty="0"/>
              <a:t>: Models like </a:t>
            </a:r>
            <a:r>
              <a:rPr lang="en-IN" b="1" dirty="0"/>
              <a:t>GitHub Copilot</a:t>
            </a:r>
            <a:r>
              <a:rPr lang="en-IN" dirty="0"/>
              <a:t> help programmers by completing code snippets.</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Models like </a:t>
            </a:r>
            <a:r>
              <a:rPr lang="en-IN" b="1" dirty="0"/>
              <a:t>GPT (Generative Pre-trained Transformer)</a:t>
            </a:r>
            <a:r>
              <a:rPr lang="en-IN" dirty="0"/>
              <a:t> can generate text by predicting the next word in a sequence based on context, producing human-like outputs.</a:t>
            </a:r>
          </a:p>
          <a:p>
            <a:r>
              <a:rPr lang="en-IN" b="1" dirty="0"/>
              <a:t>5. Translation</a:t>
            </a:r>
          </a:p>
          <a:p>
            <a:pPr>
              <a:buFont typeface="Arial" panose="020B0604020202020204" pitchFamily="34" charset="0"/>
              <a:buChar char="•"/>
            </a:pPr>
            <a:r>
              <a:rPr lang="en-IN" b="1" dirty="0"/>
              <a:t>Description</a:t>
            </a:r>
            <a:r>
              <a:rPr lang="en-IN" dirty="0"/>
              <a:t>: Machine translation converts text from one language to another while maintaining semantic integrity.</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Translating a user manual from English to Spanish.</a:t>
            </a:r>
          </a:p>
          <a:p>
            <a:pPr marL="742950" lvl="1" indent="-285750">
              <a:buFont typeface="Arial" panose="020B0604020202020204" pitchFamily="34" charset="0"/>
              <a:buChar char="•"/>
            </a:pPr>
            <a:r>
              <a:rPr lang="en-IN" dirty="0"/>
              <a:t>Real-time language translation in applications like Google Translate.</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b="1" dirty="0"/>
              <a:t>Transformer-based architectures</a:t>
            </a:r>
            <a:r>
              <a:rPr lang="en-IN" dirty="0"/>
              <a:t> such as </a:t>
            </a:r>
            <a:r>
              <a:rPr lang="en-IN" b="1" dirty="0"/>
              <a:t>Google's Transformer</a:t>
            </a:r>
            <a:r>
              <a:rPr lang="en-IN" dirty="0"/>
              <a:t> and </a:t>
            </a:r>
            <a:r>
              <a:rPr lang="en-IN" b="1" dirty="0" err="1"/>
              <a:t>OpenNMT</a:t>
            </a:r>
            <a:r>
              <a:rPr lang="en-IN" dirty="0"/>
              <a:t> have replaced traditional sequence-to-sequence models like RNNs and LSTMs, achieving state-of-the-art performance in translation tasks.</a:t>
            </a:r>
          </a:p>
          <a:p>
            <a:r>
              <a:rPr lang="en-IN" b="1" dirty="0"/>
              <a:t>6. Language </a:t>
            </a:r>
            <a:r>
              <a:rPr lang="en-IN" b="1" dirty="0" err="1"/>
              <a:t>Modeling</a:t>
            </a:r>
            <a:endParaRPr lang="en-IN" b="1" dirty="0"/>
          </a:p>
          <a:p>
            <a:pPr>
              <a:buFont typeface="Arial" panose="020B0604020202020204" pitchFamily="34" charset="0"/>
              <a:buChar char="•"/>
            </a:pPr>
            <a:r>
              <a:rPr lang="en-IN" b="1" dirty="0"/>
              <a:t>Description</a:t>
            </a:r>
            <a:r>
              <a:rPr lang="en-IN" dirty="0"/>
              <a:t>: Language </a:t>
            </a:r>
            <a:r>
              <a:rPr lang="en-IN" dirty="0" err="1"/>
              <a:t>modeling</a:t>
            </a:r>
            <a:r>
              <a:rPr lang="en-IN" dirty="0"/>
              <a:t> predicts the likelihood of a sequence of words and is fundamental to various NLP applications.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b="1" dirty="0"/>
              <a:t>Autocomplete</a:t>
            </a:r>
            <a:r>
              <a:rPr lang="en-IN" dirty="0"/>
              <a:t>: Predicting the next word as you type (e.g., smartphone keyboards or search engines).</a:t>
            </a:r>
          </a:p>
          <a:p>
            <a:pPr marL="742950" lvl="1" indent="-285750">
              <a:buFont typeface="Arial" panose="020B0604020202020204" pitchFamily="34" charset="0"/>
              <a:buChar char="•"/>
            </a:pPr>
            <a:r>
              <a:rPr lang="en-IN" b="1" dirty="0"/>
              <a:t>Text Completion</a:t>
            </a:r>
            <a:r>
              <a:rPr lang="en-IN" dirty="0"/>
              <a:t>: Filling in missing words in a sentence or paragraph.</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Models like </a:t>
            </a:r>
            <a:r>
              <a:rPr lang="en-IN" b="1" dirty="0"/>
              <a:t>BERT</a:t>
            </a:r>
            <a:r>
              <a:rPr lang="en-IN" dirty="0"/>
              <a:t> are pre-trained on massive corpora to predict masked words, while </a:t>
            </a:r>
            <a:r>
              <a:rPr lang="en-IN" b="1" dirty="0"/>
              <a:t>GPT</a:t>
            </a:r>
            <a:r>
              <a:rPr lang="en-IN" dirty="0"/>
              <a:t> predicts the next word based on the sequence so far. These capabilities enable advanced natural language understanding and generation.</a:t>
            </a:r>
          </a:p>
          <a:p>
            <a:r>
              <a:rPr lang="en-IN" b="1" dirty="0"/>
              <a:t>7. Question Answering</a:t>
            </a:r>
          </a:p>
          <a:p>
            <a:pPr>
              <a:buFont typeface="Arial" panose="020B0604020202020204" pitchFamily="34" charset="0"/>
              <a:buChar char="•"/>
            </a:pPr>
            <a:r>
              <a:rPr lang="en-IN" b="1" dirty="0"/>
              <a:t>Description</a:t>
            </a:r>
            <a:r>
              <a:rPr lang="en-IN" dirty="0"/>
              <a:t>: Question answering involves extracting or generating precise answers to user queries based on context or a provided document.</a:t>
            </a:r>
          </a:p>
          <a:p>
            <a:pPr>
              <a:buFont typeface="Arial" panose="020B0604020202020204" pitchFamily="34" charset="0"/>
              <a:buChar char="•"/>
            </a:pPr>
            <a:r>
              <a:rPr lang="en-IN" b="1" dirty="0"/>
              <a:t>Types</a:t>
            </a:r>
            <a:r>
              <a:rPr lang="en-IN" dirty="0"/>
              <a:t>:</a:t>
            </a:r>
          </a:p>
          <a:p>
            <a:pPr marL="742950" lvl="1" indent="-285750">
              <a:buFont typeface="Arial" panose="020B0604020202020204" pitchFamily="34" charset="0"/>
              <a:buChar char="•"/>
            </a:pPr>
            <a:r>
              <a:rPr lang="en-IN" b="1" dirty="0"/>
              <a:t>Extractive QA</a:t>
            </a:r>
            <a:r>
              <a:rPr lang="en-IN" dirty="0"/>
              <a:t>: Extracting the exact span of text that contains the answer.</a:t>
            </a:r>
          </a:p>
          <a:p>
            <a:pPr marL="742950" lvl="1" indent="-285750">
              <a:buFont typeface="Arial" panose="020B0604020202020204" pitchFamily="34" charset="0"/>
              <a:buChar char="•"/>
            </a:pPr>
            <a:r>
              <a:rPr lang="en-IN" b="1" dirty="0"/>
              <a:t>Generative QA</a:t>
            </a:r>
            <a:r>
              <a:rPr lang="en-IN" dirty="0"/>
              <a:t>: Producing an answer in natural language.</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Virtual assistants like Siri or Alexa answering factual questions.</a:t>
            </a:r>
          </a:p>
          <a:p>
            <a:pPr marL="742950" lvl="1" indent="-285750">
              <a:buFont typeface="Arial" panose="020B0604020202020204" pitchFamily="34" charset="0"/>
              <a:buChar char="•"/>
            </a:pPr>
            <a:r>
              <a:rPr lang="en-IN" dirty="0"/>
              <a:t>Search engines providing direct answers to user queries.</a:t>
            </a:r>
          </a:p>
          <a:p>
            <a:pPr>
              <a:buFont typeface="Arial" panose="020B0604020202020204" pitchFamily="34" charset="0"/>
              <a:buChar char="•"/>
            </a:pPr>
            <a:r>
              <a:rPr lang="en-IN" b="1" dirty="0"/>
              <a:t>How Transformers Help</a:t>
            </a:r>
            <a:r>
              <a:rPr lang="en-IN" dirty="0"/>
              <a:t>:</a:t>
            </a:r>
          </a:p>
          <a:p>
            <a:pPr marL="742950" lvl="1" indent="-285750">
              <a:buFont typeface="Arial" panose="020B0604020202020204" pitchFamily="34" charset="0"/>
              <a:buChar char="•"/>
            </a:pPr>
            <a:r>
              <a:rPr lang="en-IN" dirty="0"/>
              <a:t>Models like </a:t>
            </a:r>
            <a:r>
              <a:rPr lang="en-IN" b="1" dirty="0"/>
              <a:t>BERT</a:t>
            </a:r>
            <a:r>
              <a:rPr lang="en-IN" dirty="0"/>
              <a:t> and </a:t>
            </a:r>
            <a:r>
              <a:rPr lang="en-IN" b="1" dirty="0" err="1"/>
              <a:t>DistilBERT</a:t>
            </a:r>
            <a:r>
              <a:rPr lang="en-IN" dirty="0"/>
              <a:t> fine-tuned on datasets like </a:t>
            </a:r>
            <a:r>
              <a:rPr lang="en-IN" b="1" dirty="0" err="1"/>
              <a:t>SQuAD</a:t>
            </a:r>
            <a:r>
              <a:rPr lang="en-IN" b="1" dirty="0"/>
              <a:t> (Stanford Question Answering Dataset)</a:t>
            </a:r>
            <a:r>
              <a:rPr lang="en-IN" dirty="0"/>
              <a:t> excel in understanding the context and pinpointing answers.</a:t>
            </a:r>
          </a:p>
          <a:p>
            <a:r>
              <a:rPr lang="en-IN" b="1" dirty="0"/>
              <a:t>Advantages of Transformers in NLP</a:t>
            </a:r>
          </a:p>
          <a:p>
            <a:pPr>
              <a:buFont typeface="+mj-lt"/>
              <a:buAutoNum type="arabicPeriod"/>
            </a:pPr>
            <a:r>
              <a:rPr lang="en-IN" b="1" dirty="0"/>
              <a:t>Parallel Processing</a:t>
            </a:r>
            <a:r>
              <a:rPr lang="en-IN" dirty="0"/>
              <a:t>: Unlike RNNs, transformers process input sequences in parallel, enabling faster computations.</a:t>
            </a:r>
          </a:p>
          <a:p>
            <a:pPr>
              <a:buFont typeface="+mj-lt"/>
              <a:buAutoNum type="arabicPeriod"/>
            </a:pPr>
            <a:r>
              <a:rPr lang="en-IN" b="1" dirty="0"/>
              <a:t>Contextual Understanding</a:t>
            </a:r>
            <a:r>
              <a:rPr lang="en-IN" dirty="0"/>
              <a:t>: The self-attention mechanism captures relationships between all words in a sequence, allowing for better context comprehension.</a:t>
            </a:r>
          </a:p>
          <a:p>
            <a:pPr>
              <a:buFont typeface="+mj-lt"/>
              <a:buAutoNum type="arabicPeriod"/>
            </a:pPr>
            <a:r>
              <a:rPr lang="en-IN" b="1" dirty="0"/>
              <a:t>Scalability</a:t>
            </a:r>
            <a:r>
              <a:rPr lang="en-IN" dirty="0"/>
              <a:t>: Transformers can handle massive datasets and support training large-scale models like GPT-4 and BERT.</a:t>
            </a:r>
          </a:p>
          <a:p>
            <a:r>
              <a:rPr lang="en-IN" b="1" dirty="0"/>
              <a:t>Real-World Impact of Transformers</a:t>
            </a:r>
          </a:p>
          <a:p>
            <a:pPr>
              <a:buFont typeface="Arial" panose="020B0604020202020204" pitchFamily="34" charset="0"/>
              <a:buChar char="•"/>
            </a:pPr>
            <a:r>
              <a:rPr lang="en-IN" b="1" dirty="0"/>
              <a:t>Hugging Face</a:t>
            </a:r>
            <a:r>
              <a:rPr lang="en-IN" dirty="0"/>
              <a:t>: The hugging emoji shown on the slide refers to Hugging Face, a popular platform that provides pre-trained transformer models and tools for easy implementation in NLP projects.</a:t>
            </a:r>
          </a:p>
          <a:p>
            <a:pPr>
              <a:buFont typeface="Arial" panose="020B0604020202020204" pitchFamily="34" charset="0"/>
              <a:buChar char="•"/>
            </a:pPr>
            <a:r>
              <a:rPr lang="en-IN" b="1" dirty="0"/>
              <a:t>Industry Adoption</a:t>
            </a:r>
            <a:r>
              <a:rPr lang="en-IN" dirty="0"/>
              <a:t>: From healthcare to e-commerce, transformers are driving innovation in applications like virtual assistants, automated customer support, and intelligent document processing.</a:t>
            </a:r>
          </a:p>
          <a:p>
            <a:r>
              <a:rPr lang="en-IN" dirty="0"/>
              <a:t>This combination of applications demonstrates why transformers are at the core of modern NLP advancements, replacing older methods like RNNs and LSTMs.</a:t>
            </a:r>
          </a:p>
          <a:p>
            <a:r>
              <a:rPr lang="en-IN" dirty="0"/>
              <a:t>4o</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43</a:t>
            </a:fld>
            <a:endParaRPr lang="en-IN" altLang="en-US"/>
          </a:p>
        </p:txBody>
      </p:sp>
    </p:spTree>
    <p:extLst>
      <p:ext uri="{BB962C8B-B14F-4D97-AF65-F5344CB8AC3E}">
        <p14:creationId xmlns:p14="http://schemas.microsoft.com/office/powerpoint/2010/main" val="48841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a:extLst>
              <a:ext uri="{FF2B5EF4-FFF2-40B4-BE49-F238E27FC236}">
                <a16:creationId xmlns:a16="http://schemas.microsoft.com/office/drawing/2014/main" id="{FF712C42-D506-F0CE-0EA2-0B2D3A8E82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4" name="Notes Placeholder 2">
            <a:extLst>
              <a:ext uri="{FF2B5EF4-FFF2-40B4-BE49-F238E27FC236}">
                <a16:creationId xmlns:a16="http://schemas.microsoft.com/office/drawing/2014/main" id="{6ECDB9D2-10B9-EB8F-32BF-579C11B4FF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highlights </a:t>
            </a:r>
            <a:r>
              <a:rPr lang="en-IN" altLang="en-US" b="1"/>
              <a:t>AI Use Cases</a:t>
            </a:r>
            <a:r>
              <a:rPr lang="en-IN" altLang="en-US"/>
              <a:t> across four key areas, showing how AI transforms various domains:</a:t>
            </a:r>
          </a:p>
          <a:p>
            <a:r>
              <a:rPr lang="en-IN" altLang="en-US" b="1"/>
              <a:t>1. Enhance Customer Experience</a:t>
            </a:r>
          </a:p>
          <a:p>
            <a:pPr>
              <a:buFontTx/>
              <a:buChar char="•"/>
            </a:pPr>
            <a:r>
              <a:rPr lang="en-IN" altLang="en-US" b="1"/>
              <a:t>AI-powered contact centers</a:t>
            </a:r>
            <a:r>
              <a:rPr lang="en-IN" altLang="en-US"/>
              <a:t>: Improving customer support using AI-driven solutions.</a:t>
            </a:r>
          </a:p>
          <a:p>
            <a:pPr>
              <a:buFontTx/>
              <a:buChar char="•"/>
            </a:pPr>
            <a:r>
              <a:rPr lang="en-IN" altLang="en-US" b="1"/>
              <a:t>Chatbots and virtual assistants</a:t>
            </a:r>
            <a:r>
              <a:rPr lang="en-IN" altLang="en-US"/>
              <a:t>: Automating customer interactions for faster responses.</a:t>
            </a:r>
          </a:p>
          <a:p>
            <a:pPr>
              <a:buFontTx/>
              <a:buChar char="•"/>
            </a:pPr>
            <a:r>
              <a:rPr lang="en-IN" altLang="en-US" b="1"/>
              <a:t>Personalization</a:t>
            </a:r>
            <a:r>
              <a:rPr lang="en-IN" altLang="en-US"/>
              <a:t>: Delivering customized user experiences.</a:t>
            </a:r>
          </a:p>
          <a:p>
            <a:pPr>
              <a:buFontTx/>
              <a:buChar char="•"/>
            </a:pPr>
            <a:r>
              <a:rPr lang="en-IN" altLang="en-US" b="1"/>
              <a:t>Identity verification</a:t>
            </a:r>
            <a:r>
              <a:rPr lang="en-IN" altLang="en-US"/>
              <a:t>: Enhancing security through AI-based verification techniques.</a:t>
            </a:r>
          </a:p>
          <a:p>
            <a:pPr>
              <a:buFontTx/>
              <a:buChar char="•"/>
            </a:pPr>
            <a:r>
              <a:rPr lang="en-IN" altLang="en-US" b="1"/>
              <a:t>Content moderation</a:t>
            </a:r>
            <a:r>
              <a:rPr lang="en-IN" altLang="en-US"/>
              <a:t>: Automating review and filtering of content for compliance.</a:t>
            </a:r>
          </a:p>
          <a:p>
            <a:r>
              <a:rPr lang="en-IN" altLang="en-US" b="1"/>
              <a:t>2. Augment Human Ingenuity</a:t>
            </a:r>
          </a:p>
          <a:p>
            <a:pPr>
              <a:buFontTx/>
              <a:buChar char="•"/>
            </a:pPr>
            <a:r>
              <a:rPr lang="en-IN" altLang="en-US" b="1"/>
              <a:t>Employee assistants</a:t>
            </a:r>
            <a:r>
              <a:rPr lang="en-IN" altLang="en-US"/>
              <a:t>: AI tools to support employees with routine tasks.</a:t>
            </a:r>
          </a:p>
          <a:p>
            <a:pPr>
              <a:buFontTx/>
              <a:buChar char="•"/>
            </a:pPr>
            <a:r>
              <a:rPr lang="en-IN" altLang="en-US" b="1"/>
              <a:t>Content generation</a:t>
            </a:r>
            <a:r>
              <a:rPr lang="en-IN" altLang="en-US"/>
              <a:t>: Automating the creation of text, images, and other forms of content.</a:t>
            </a:r>
          </a:p>
          <a:p>
            <a:pPr>
              <a:buFontTx/>
              <a:buChar char="•"/>
            </a:pPr>
            <a:r>
              <a:rPr lang="en-IN" altLang="en-US" b="1"/>
              <a:t>Forecasting</a:t>
            </a:r>
            <a:r>
              <a:rPr lang="en-IN" altLang="en-US"/>
              <a:t>: Predicting trends and outcomes based on data.</a:t>
            </a:r>
          </a:p>
          <a:p>
            <a:pPr>
              <a:buFontTx/>
              <a:buChar char="•"/>
            </a:pPr>
            <a:r>
              <a:rPr lang="en-IN" altLang="en-US" b="1"/>
              <a:t>Code generation</a:t>
            </a:r>
            <a:r>
              <a:rPr lang="en-IN" altLang="en-US"/>
              <a:t>: Using AI to automate software development and coding tasks.</a:t>
            </a:r>
          </a:p>
          <a:p>
            <a:pPr>
              <a:buFontTx/>
              <a:buChar char="•"/>
            </a:pPr>
            <a:r>
              <a:rPr lang="en-IN" altLang="en-US" b="1"/>
              <a:t>Report generation</a:t>
            </a:r>
            <a:r>
              <a:rPr lang="en-IN" altLang="en-US"/>
              <a:t>: Automating data reporting for analysis and insights.</a:t>
            </a:r>
          </a:p>
          <a:p>
            <a:r>
              <a:rPr lang="en-IN" altLang="en-US" b="1"/>
              <a:t>3. Improve Business Operations</a:t>
            </a:r>
          </a:p>
          <a:p>
            <a:pPr>
              <a:buFontTx/>
              <a:buChar char="•"/>
            </a:pPr>
            <a:r>
              <a:rPr lang="en-IN" altLang="en-US" b="1"/>
              <a:t>Document processing</a:t>
            </a:r>
            <a:r>
              <a:rPr lang="en-IN" altLang="en-US"/>
              <a:t>: Automating handling and analysis of documents.</a:t>
            </a:r>
          </a:p>
          <a:p>
            <a:pPr>
              <a:buFontTx/>
              <a:buChar char="•"/>
            </a:pPr>
            <a:r>
              <a:rPr lang="en-IN" altLang="en-US" b="1"/>
              <a:t>Fraud prevention</a:t>
            </a:r>
            <a:r>
              <a:rPr lang="en-IN" altLang="en-US"/>
              <a:t>: Identifying and preventing fraudulent activities using AI.</a:t>
            </a:r>
          </a:p>
          <a:p>
            <a:pPr>
              <a:buFontTx/>
              <a:buChar char="•"/>
            </a:pPr>
            <a:r>
              <a:rPr lang="en-IN" altLang="en-US" b="1"/>
              <a:t>Predictive maintenance</a:t>
            </a:r>
            <a:r>
              <a:rPr lang="en-IN" altLang="en-US"/>
              <a:t>: Forecasting equipment failures to optimize maintenance schedules.</a:t>
            </a:r>
          </a:p>
          <a:p>
            <a:pPr>
              <a:buFontTx/>
              <a:buChar char="•"/>
            </a:pPr>
            <a:r>
              <a:rPr lang="en-IN" altLang="en-US" b="1"/>
              <a:t>Machine translation</a:t>
            </a:r>
            <a:r>
              <a:rPr lang="en-IN" altLang="en-US"/>
              <a:t>: Enabling language translations through AI tools.</a:t>
            </a:r>
          </a:p>
          <a:p>
            <a:pPr>
              <a:buFontTx/>
              <a:buChar char="•"/>
            </a:pPr>
            <a:r>
              <a:rPr lang="en-IN" altLang="en-US" b="1"/>
              <a:t>Visual inspection</a:t>
            </a:r>
            <a:r>
              <a:rPr lang="en-IN" altLang="en-US"/>
              <a:t>: Enhancing quality control processes through AI-based vision systems.</a:t>
            </a:r>
          </a:p>
          <a:p>
            <a:pPr>
              <a:buFontTx/>
              <a:buChar char="•"/>
            </a:pPr>
            <a:r>
              <a:rPr lang="en-IN" altLang="en-US" b="1"/>
              <a:t>Process optimization</a:t>
            </a:r>
            <a:r>
              <a:rPr lang="en-IN" altLang="en-US"/>
              <a:t>: Streamlining business operations using AI insights.</a:t>
            </a:r>
          </a:p>
          <a:p>
            <a:r>
              <a:rPr lang="en-IN" altLang="en-US" b="1"/>
              <a:t>4. New Products and Services</a:t>
            </a:r>
          </a:p>
          <a:p>
            <a:pPr>
              <a:buFontTx/>
              <a:buChar char="•"/>
            </a:pPr>
            <a:r>
              <a:rPr lang="en-IN" altLang="en-US"/>
              <a:t>Represents the development of </a:t>
            </a:r>
            <a:r>
              <a:rPr lang="en-IN" altLang="en-US" b="1"/>
              <a:t>new use cases</a:t>
            </a:r>
            <a:r>
              <a:rPr lang="en-IN" altLang="en-US"/>
              <a:t> where AI drives innovation, creating products and services that were previously unimaginable.</a:t>
            </a:r>
          </a:p>
          <a:p>
            <a:r>
              <a:rPr lang="en-IN" altLang="en-US" b="1"/>
              <a:t>Summary:</a:t>
            </a:r>
          </a:p>
          <a:p>
            <a:r>
              <a:rPr lang="en-IN" altLang="en-US"/>
              <a:t>This slide emphasizes how AI applications are strategically divided into enhancing </a:t>
            </a:r>
            <a:r>
              <a:rPr lang="en-IN" altLang="en-US" b="1"/>
              <a:t>customer experience</a:t>
            </a:r>
            <a:r>
              <a:rPr lang="en-IN" altLang="en-US"/>
              <a:t>, augmenting </a:t>
            </a:r>
            <a:r>
              <a:rPr lang="en-IN" altLang="en-US" b="1"/>
              <a:t>human ingenuity</a:t>
            </a:r>
            <a:r>
              <a:rPr lang="en-IN" altLang="en-US"/>
              <a:t>, improving </a:t>
            </a:r>
            <a:r>
              <a:rPr lang="en-IN" altLang="en-US" b="1"/>
              <a:t>business operations</a:t>
            </a:r>
            <a:r>
              <a:rPr lang="en-IN" altLang="en-US"/>
              <a:t>, and enabling </a:t>
            </a:r>
            <a:r>
              <a:rPr lang="en-IN" altLang="en-US" b="1"/>
              <a:t>new products/services</a:t>
            </a:r>
            <a:r>
              <a:rPr lang="en-IN" altLang="en-US"/>
              <a:t>. The examples provided demonstrate AI's transformative impact across industries.</a:t>
            </a:r>
          </a:p>
          <a:p>
            <a:r>
              <a:rPr lang="en-IN" altLang="en-US"/>
              <a:t>The source is again </a:t>
            </a:r>
            <a:r>
              <a:rPr lang="en-IN" altLang="en-US" b="1"/>
              <a:t>AWS Innovate Conference 2024</a:t>
            </a:r>
            <a:r>
              <a:rPr lang="en-IN" altLang="en-US"/>
              <a:t>, presented by Melwin Pais, Senior Solution Architect at AWS.</a:t>
            </a:r>
          </a:p>
          <a:p>
            <a:endParaRPr lang="en-US" altLang="en-US"/>
          </a:p>
        </p:txBody>
      </p:sp>
      <p:sp>
        <p:nvSpPr>
          <p:cNvPr id="95235" name="Slide Number Placeholder 3">
            <a:extLst>
              <a:ext uri="{FF2B5EF4-FFF2-40B4-BE49-F238E27FC236}">
                <a16:creationId xmlns:a16="http://schemas.microsoft.com/office/drawing/2014/main" id="{915102BD-8F48-6EFD-7BED-5F68278A616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1422DDD0-9002-1944-9376-53420760FF30}" type="slidenum">
              <a:rPr lang="en-IN" altLang="en-US" smtClean="0"/>
              <a:pPr/>
              <a:t>7</a:t>
            </a:fld>
            <a:endParaRPr lang="en-I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examples of </a:t>
            </a:r>
            <a:r>
              <a:rPr lang="en-IN" b="1" dirty="0"/>
              <a:t>specific applications of Transformers in NLP</a:t>
            </a:r>
            <a:r>
              <a:rPr lang="en-IN" dirty="0"/>
              <a:t>, focusing on </a:t>
            </a:r>
            <a:r>
              <a:rPr lang="en-IN" b="1" dirty="0"/>
              <a:t>Question Answering</a:t>
            </a:r>
            <a:r>
              <a:rPr lang="en-IN" dirty="0"/>
              <a:t> and </a:t>
            </a:r>
            <a:r>
              <a:rPr lang="en-IN" b="1" dirty="0"/>
              <a:t>Spam Detection</a:t>
            </a:r>
            <a:r>
              <a:rPr lang="en-IN" dirty="0"/>
              <a:t>. Here’s a detailed breakdown of these concepts:</a:t>
            </a:r>
          </a:p>
          <a:p>
            <a:r>
              <a:rPr lang="en-IN" b="1" dirty="0"/>
              <a:t>1. Question Answering (QA)</a:t>
            </a:r>
          </a:p>
          <a:p>
            <a:r>
              <a:rPr lang="en-IN" b="1" dirty="0"/>
              <a:t>Overview:</a:t>
            </a:r>
          </a:p>
          <a:p>
            <a:pPr>
              <a:buFont typeface="Arial" panose="020B0604020202020204" pitchFamily="34" charset="0"/>
              <a:buChar char="•"/>
            </a:pPr>
            <a:r>
              <a:rPr lang="en-IN" b="1" dirty="0"/>
              <a:t>Definition</a:t>
            </a:r>
            <a:r>
              <a:rPr lang="en-IN" dirty="0"/>
              <a:t>: QA systems aim to automatically answer questions posed in natural language by understanding the question and retrieving or generating relevant responses.</a:t>
            </a:r>
          </a:p>
          <a:p>
            <a:pPr>
              <a:buFont typeface="Arial" panose="020B0604020202020204" pitchFamily="34" charset="0"/>
              <a:buChar char="•"/>
            </a:pPr>
            <a:r>
              <a:rPr lang="en-IN" b="1" dirty="0"/>
              <a:t>Example Use Cases</a:t>
            </a:r>
            <a:r>
              <a:rPr lang="en-IN" dirty="0"/>
              <a:t>:</a:t>
            </a:r>
          </a:p>
          <a:p>
            <a:pPr marL="742950" lvl="1" indent="-285750">
              <a:buFont typeface="Arial" panose="020B0604020202020204" pitchFamily="34" charset="0"/>
              <a:buChar char="•"/>
            </a:pPr>
            <a:r>
              <a:rPr lang="en-IN" dirty="0"/>
              <a:t>Virtual Assistants (e.g., Amazon Alexa, Google Assistant).</a:t>
            </a:r>
          </a:p>
          <a:p>
            <a:pPr marL="742950" lvl="1" indent="-285750">
              <a:buFont typeface="Arial" panose="020B0604020202020204" pitchFamily="34" charset="0"/>
              <a:buChar char="•"/>
            </a:pPr>
            <a:r>
              <a:rPr lang="en-IN" dirty="0"/>
              <a:t>Customer Support Chatbots.</a:t>
            </a:r>
          </a:p>
          <a:p>
            <a:pPr marL="742950" lvl="1" indent="-285750">
              <a:buFont typeface="Arial" panose="020B0604020202020204" pitchFamily="34" charset="0"/>
              <a:buChar char="•"/>
            </a:pPr>
            <a:r>
              <a:rPr lang="en-IN" dirty="0"/>
              <a:t>Educational Tools for quick query resolution.</a:t>
            </a:r>
          </a:p>
          <a:p>
            <a:r>
              <a:rPr lang="en-IN" b="1" dirty="0"/>
              <a:t>Transformer's Role:</a:t>
            </a:r>
          </a:p>
          <a:p>
            <a:pPr>
              <a:buFont typeface="Arial" panose="020B0604020202020204" pitchFamily="34" charset="0"/>
              <a:buChar char="•"/>
            </a:pPr>
            <a:r>
              <a:rPr lang="en-IN" b="1" dirty="0"/>
              <a:t>Self-Attention Mechanism</a:t>
            </a:r>
            <a:r>
              <a:rPr lang="en-IN" dirty="0"/>
              <a:t>:</a:t>
            </a:r>
          </a:p>
          <a:p>
            <a:pPr marL="742950" lvl="1" indent="-285750">
              <a:buFont typeface="Arial" panose="020B0604020202020204" pitchFamily="34" charset="0"/>
              <a:buChar char="•"/>
            </a:pPr>
            <a:r>
              <a:rPr lang="en-IN" dirty="0"/>
              <a:t>Enables understanding of the relationships between words in both the question and the context.</a:t>
            </a:r>
          </a:p>
          <a:p>
            <a:pPr marL="742950" lvl="1" indent="-285750">
              <a:buFont typeface="Arial" panose="020B0604020202020204" pitchFamily="34" charset="0"/>
              <a:buChar char="•"/>
            </a:pPr>
            <a:r>
              <a:rPr lang="en-IN" dirty="0"/>
              <a:t>For instance, in the query: </a:t>
            </a:r>
            <a:r>
              <a:rPr lang="en-IN" i="1" dirty="0"/>
              <a:t>"Who is the CEO of Tesla?"</a:t>
            </a:r>
            <a:r>
              <a:rPr lang="en-IN" dirty="0"/>
              <a:t>, the model focuses on "CEO" and "Tesla" while ignoring irrelevant parts of the context.</a:t>
            </a:r>
          </a:p>
          <a:p>
            <a:pPr>
              <a:buFont typeface="Arial" panose="020B0604020202020204" pitchFamily="34" charset="0"/>
              <a:buChar char="•"/>
            </a:pPr>
            <a:r>
              <a:rPr lang="en-IN" b="1" dirty="0"/>
              <a:t>Pre-Trained Models</a:t>
            </a:r>
            <a:r>
              <a:rPr lang="en-IN" dirty="0"/>
              <a:t>:</a:t>
            </a:r>
          </a:p>
          <a:p>
            <a:pPr marL="742950" lvl="1" indent="-285750">
              <a:buFont typeface="Arial" panose="020B0604020202020204" pitchFamily="34" charset="0"/>
              <a:buChar char="•"/>
            </a:pPr>
            <a:r>
              <a:rPr lang="en-IN" dirty="0"/>
              <a:t>Transformers like </a:t>
            </a:r>
            <a:r>
              <a:rPr lang="en-IN" b="1" dirty="0"/>
              <a:t>BERT</a:t>
            </a:r>
            <a:r>
              <a:rPr lang="en-IN" dirty="0"/>
              <a:t> and </a:t>
            </a:r>
            <a:r>
              <a:rPr lang="en-IN" b="1" dirty="0" err="1"/>
              <a:t>RoBERTa</a:t>
            </a:r>
            <a:r>
              <a:rPr lang="en-IN" dirty="0"/>
              <a:t> fine-tuned on QA datasets like </a:t>
            </a:r>
            <a:r>
              <a:rPr lang="en-IN" b="1" dirty="0" err="1"/>
              <a:t>SQuAD</a:t>
            </a:r>
            <a:r>
              <a:rPr lang="en-IN" dirty="0"/>
              <a:t> provide state-of-the-art performance by extracting answers from passages.</a:t>
            </a:r>
          </a:p>
          <a:p>
            <a:pPr>
              <a:buFont typeface="Arial" panose="020B0604020202020204" pitchFamily="34" charset="0"/>
              <a:buChar char="•"/>
            </a:pPr>
            <a:r>
              <a:rPr lang="en-IN" b="1" dirty="0"/>
              <a:t>Examples</a:t>
            </a:r>
            <a:r>
              <a:rPr lang="en-IN" dirty="0"/>
              <a:t>:</a:t>
            </a:r>
          </a:p>
          <a:p>
            <a:pPr marL="742950" lvl="1" indent="-285750">
              <a:buFont typeface="Arial" panose="020B0604020202020204" pitchFamily="34" charset="0"/>
              <a:buChar char="•"/>
            </a:pPr>
            <a:r>
              <a:rPr lang="en-IN" dirty="0"/>
              <a:t>Alexa responds to </a:t>
            </a:r>
            <a:r>
              <a:rPr lang="en-IN" i="1" dirty="0"/>
              <a:t>"What’s the weather today?"</a:t>
            </a:r>
            <a:r>
              <a:rPr lang="en-IN" dirty="0"/>
              <a:t> by processing user input and generating relevant weather information.</a:t>
            </a:r>
          </a:p>
          <a:p>
            <a:pPr marL="742950" lvl="1" indent="-285750">
              <a:buFont typeface="Arial" panose="020B0604020202020204" pitchFamily="34" charset="0"/>
              <a:buChar char="•"/>
            </a:pPr>
            <a:r>
              <a:rPr lang="en-IN" dirty="0"/>
              <a:t>Google's "Featured Snippets" use transformer-based models to provide answers directly in search results.</a:t>
            </a:r>
          </a:p>
          <a:p>
            <a:r>
              <a:rPr lang="en-IN" b="1" dirty="0"/>
              <a:t>2. Spam Detection</a:t>
            </a:r>
          </a:p>
          <a:p>
            <a:r>
              <a:rPr lang="en-IN" b="1" dirty="0"/>
              <a:t>Overview:</a:t>
            </a:r>
          </a:p>
          <a:p>
            <a:pPr>
              <a:buFont typeface="Arial" panose="020B0604020202020204" pitchFamily="34" charset="0"/>
              <a:buChar char="•"/>
            </a:pPr>
            <a:r>
              <a:rPr lang="en-IN" b="1" dirty="0"/>
              <a:t>Definition</a:t>
            </a:r>
            <a:r>
              <a:rPr lang="en-IN" dirty="0"/>
              <a:t>: Spam detection involves identifying and filtering out unwanted or irrelevant emails, ensuring only genuine messages reach the inbox.</a:t>
            </a:r>
          </a:p>
          <a:p>
            <a:pPr>
              <a:buFont typeface="Arial" panose="020B0604020202020204" pitchFamily="34" charset="0"/>
              <a:buChar char="•"/>
            </a:pPr>
            <a:r>
              <a:rPr lang="en-IN" b="1" dirty="0"/>
              <a:t>Example Use Cases</a:t>
            </a:r>
            <a:r>
              <a:rPr lang="en-IN" dirty="0"/>
              <a:t>:</a:t>
            </a:r>
          </a:p>
          <a:p>
            <a:pPr marL="742950" lvl="1" indent="-285750">
              <a:buFont typeface="Arial" panose="020B0604020202020204" pitchFamily="34" charset="0"/>
              <a:buChar char="•"/>
            </a:pPr>
            <a:r>
              <a:rPr lang="en-IN" dirty="0"/>
              <a:t>Email clients (e.g., Gmail) automatically moving suspicious emails to the Spam folder.</a:t>
            </a:r>
          </a:p>
          <a:p>
            <a:pPr marL="742950" lvl="1" indent="-285750">
              <a:buFont typeface="Arial" panose="020B0604020202020204" pitchFamily="34" charset="0"/>
              <a:buChar char="•"/>
            </a:pPr>
            <a:r>
              <a:rPr lang="en-IN" dirty="0"/>
              <a:t>Enterprise systems identifying phishing attempts or malicious links.</a:t>
            </a:r>
          </a:p>
          <a:p>
            <a:r>
              <a:rPr lang="en-IN" b="1" dirty="0"/>
              <a:t>Transformer's Role:</a:t>
            </a:r>
          </a:p>
          <a:p>
            <a:pPr>
              <a:buFont typeface="Arial" panose="020B0604020202020204" pitchFamily="34" charset="0"/>
              <a:buChar char="•"/>
            </a:pPr>
            <a:r>
              <a:rPr lang="en-IN" b="1" dirty="0"/>
              <a:t>Contextual Understanding</a:t>
            </a:r>
            <a:r>
              <a:rPr lang="en-IN" dirty="0"/>
              <a:t>:</a:t>
            </a:r>
          </a:p>
          <a:p>
            <a:pPr marL="742950" lvl="1" indent="-285750">
              <a:buFont typeface="Arial" panose="020B0604020202020204" pitchFamily="34" charset="0"/>
              <a:buChar char="•"/>
            </a:pPr>
            <a:r>
              <a:rPr lang="en-IN" dirty="0"/>
              <a:t>Transformers </a:t>
            </a:r>
            <a:r>
              <a:rPr lang="en-IN" dirty="0" err="1"/>
              <a:t>analyze</a:t>
            </a:r>
            <a:r>
              <a:rPr lang="en-IN" dirty="0"/>
              <a:t> entire email content (not just keywords) to determine its intent and classify it as "spam" or "not spam."</a:t>
            </a:r>
          </a:p>
          <a:p>
            <a:pPr>
              <a:buFont typeface="Arial" panose="020B0604020202020204" pitchFamily="34" charset="0"/>
              <a:buChar char="•"/>
            </a:pPr>
            <a:r>
              <a:rPr lang="en-IN" b="1" dirty="0"/>
              <a:t>Advantages</a:t>
            </a:r>
            <a:r>
              <a:rPr lang="en-IN" dirty="0"/>
              <a:t>:</a:t>
            </a:r>
          </a:p>
          <a:p>
            <a:pPr marL="742950" lvl="1" indent="-285750">
              <a:buFont typeface="Arial" panose="020B0604020202020204" pitchFamily="34" charset="0"/>
              <a:buChar char="•"/>
            </a:pPr>
            <a:r>
              <a:rPr lang="en-IN" dirty="0"/>
              <a:t>They can detect subtle patterns, such as repetitive phrases, hyperlinks, or unusual sender details, which rule-based systems often miss.</a:t>
            </a:r>
          </a:p>
          <a:p>
            <a:pPr>
              <a:buFont typeface="Arial" panose="020B0604020202020204" pitchFamily="34" charset="0"/>
              <a:buChar char="•"/>
            </a:pPr>
            <a:r>
              <a:rPr lang="en-IN" b="1" dirty="0"/>
              <a:t>Pre-Trained Models</a:t>
            </a:r>
            <a:r>
              <a:rPr lang="en-IN" dirty="0"/>
              <a:t>:</a:t>
            </a:r>
          </a:p>
          <a:p>
            <a:pPr marL="742950" lvl="1" indent="-285750">
              <a:buFont typeface="Arial" panose="020B0604020202020204" pitchFamily="34" charset="0"/>
              <a:buChar char="•"/>
            </a:pPr>
            <a:r>
              <a:rPr lang="en-IN" dirty="0"/>
              <a:t>Models like </a:t>
            </a:r>
            <a:r>
              <a:rPr lang="en-IN" b="1" dirty="0"/>
              <a:t>BERT</a:t>
            </a:r>
            <a:r>
              <a:rPr lang="en-IN" dirty="0"/>
              <a:t> fine-tuned on </a:t>
            </a:r>
            <a:r>
              <a:rPr lang="en-IN" dirty="0" err="1"/>
              <a:t>labeled</a:t>
            </a:r>
            <a:r>
              <a:rPr lang="en-IN" dirty="0"/>
              <a:t> spam datasets learn to classify emails more effectively than traditional approaches.</a:t>
            </a:r>
          </a:p>
          <a:p>
            <a:pPr>
              <a:buFont typeface="Arial" panose="020B0604020202020204" pitchFamily="34" charset="0"/>
              <a:buChar char="•"/>
            </a:pPr>
            <a:r>
              <a:rPr lang="en-IN" b="1" dirty="0"/>
              <a:t>Pipeline</a:t>
            </a:r>
            <a:r>
              <a:rPr lang="en-IN" dirty="0"/>
              <a:t>:</a:t>
            </a:r>
          </a:p>
          <a:p>
            <a:pPr marL="742950" lvl="1" indent="-285750">
              <a:buFont typeface="Arial" panose="020B0604020202020204" pitchFamily="34" charset="0"/>
              <a:buChar char="•"/>
            </a:pPr>
            <a:r>
              <a:rPr lang="en-IN" b="1" dirty="0"/>
              <a:t>Input</a:t>
            </a:r>
            <a:r>
              <a:rPr lang="en-IN" dirty="0"/>
              <a:t>: Email content is fed into the model.</a:t>
            </a:r>
          </a:p>
          <a:p>
            <a:pPr marL="742950" lvl="1" indent="-285750">
              <a:buFont typeface="Arial" panose="020B0604020202020204" pitchFamily="34" charset="0"/>
              <a:buChar char="•"/>
            </a:pPr>
            <a:r>
              <a:rPr lang="en-IN" b="1" dirty="0"/>
              <a:t>NLP Processing</a:t>
            </a:r>
            <a:r>
              <a:rPr lang="en-IN" dirty="0"/>
              <a:t>: The transformer processes the email text using its attention mechanism.</a:t>
            </a:r>
          </a:p>
          <a:p>
            <a:pPr marL="742950" lvl="1" indent="-285750">
              <a:buFont typeface="Arial" panose="020B0604020202020204" pitchFamily="34" charset="0"/>
              <a:buChar char="•"/>
            </a:pPr>
            <a:r>
              <a:rPr lang="en-IN" b="1" dirty="0"/>
              <a:t>Output</a:t>
            </a:r>
            <a:r>
              <a:rPr lang="en-IN" dirty="0"/>
              <a:t>: The model classifies the email as "Spam" (redirected to the spam folder) or "Not Spam" (delivered to the inbox).</a:t>
            </a:r>
          </a:p>
          <a:p>
            <a:r>
              <a:rPr lang="en-IN" b="1" dirty="0"/>
              <a:t>Illustrations in the Slide:</a:t>
            </a:r>
          </a:p>
          <a:p>
            <a:pPr>
              <a:buFont typeface="+mj-lt"/>
              <a:buAutoNum type="arabicPeriod"/>
            </a:pPr>
            <a:r>
              <a:rPr lang="en-IN" b="1" dirty="0"/>
              <a:t>QA Illustration</a:t>
            </a:r>
            <a:r>
              <a:rPr lang="en-IN" dirty="0"/>
              <a:t>:</a:t>
            </a:r>
          </a:p>
          <a:p>
            <a:pPr marL="742950" lvl="1" indent="-285750">
              <a:buFont typeface="+mj-lt"/>
              <a:buAutoNum type="arabicPeriod"/>
            </a:pPr>
            <a:r>
              <a:rPr lang="en-IN" dirty="0"/>
              <a:t>Depicts a user asking a question to a </a:t>
            </a:r>
            <a:r>
              <a:rPr lang="en-IN" b="1" dirty="0"/>
              <a:t>virtual assistant</a:t>
            </a:r>
            <a:r>
              <a:rPr lang="en-IN" dirty="0"/>
              <a:t> (e.g., Alexa or Google Mini).</a:t>
            </a:r>
          </a:p>
          <a:p>
            <a:pPr marL="742950" lvl="1" indent="-285750">
              <a:buFont typeface="+mj-lt"/>
              <a:buAutoNum type="arabicPeriod"/>
            </a:pPr>
            <a:r>
              <a:rPr lang="en-IN" dirty="0"/>
              <a:t>Highlights the seamless interaction where transformers power the assistant to interpret and respond in natural language.</a:t>
            </a:r>
          </a:p>
          <a:p>
            <a:pPr>
              <a:buFont typeface="+mj-lt"/>
              <a:buAutoNum type="arabicPeriod"/>
            </a:pPr>
            <a:r>
              <a:rPr lang="en-IN" b="1" dirty="0"/>
              <a:t>Spam Detection Illustration</a:t>
            </a:r>
            <a:r>
              <a:rPr lang="en-IN" dirty="0"/>
              <a:t>:</a:t>
            </a:r>
          </a:p>
          <a:p>
            <a:pPr marL="742950" lvl="1" indent="-285750">
              <a:buFont typeface="+mj-lt"/>
              <a:buAutoNum type="arabicPeriod"/>
            </a:pPr>
            <a:r>
              <a:rPr lang="en-IN" dirty="0"/>
              <a:t>Shows an </a:t>
            </a:r>
            <a:r>
              <a:rPr lang="en-IN" b="1" dirty="0"/>
              <a:t>email pipeline</a:t>
            </a:r>
            <a:r>
              <a:rPr lang="en-IN" dirty="0"/>
              <a:t>:</a:t>
            </a:r>
          </a:p>
          <a:p>
            <a:pPr marL="1143000" lvl="2" indent="-228600">
              <a:buFont typeface="+mj-lt"/>
              <a:buAutoNum type="arabicPeriod"/>
            </a:pPr>
            <a:r>
              <a:rPr lang="en-IN" dirty="0"/>
              <a:t>Emails are processed by an NLP-powered machine learning model.</a:t>
            </a:r>
          </a:p>
          <a:p>
            <a:pPr marL="1143000" lvl="2" indent="-228600">
              <a:buFont typeface="+mj-lt"/>
              <a:buAutoNum type="arabicPeriod"/>
            </a:pPr>
            <a:r>
              <a:rPr lang="en-IN" dirty="0"/>
              <a:t>The model labels emails as either </a:t>
            </a:r>
            <a:r>
              <a:rPr lang="en-IN" b="1" dirty="0"/>
              <a:t>Spam</a:t>
            </a:r>
            <a:r>
              <a:rPr lang="en-IN" dirty="0"/>
              <a:t> (sent to a trash bin) or </a:t>
            </a:r>
            <a:r>
              <a:rPr lang="en-IN" b="1" dirty="0"/>
              <a:t>Not Spam</a:t>
            </a:r>
            <a:r>
              <a:rPr lang="en-IN" dirty="0"/>
              <a:t> (sent to the inbox).</a:t>
            </a:r>
          </a:p>
          <a:p>
            <a:r>
              <a:rPr lang="en-IN" b="1" dirty="0"/>
              <a:t>Real-World Impact:</a:t>
            </a:r>
          </a:p>
          <a:p>
            <a:pPr>
              <a:buFont typeface="Arial" panose="020B0604020202020204" pitchFamily="34" charset="0"/>
              <a:buChar char="•"/>
            </a:pPr>
            <a:r>
              <a:rPr lang="en-IN" b="1" dirty="0"/>
              <a:t>Question Answering</a:t>
            </a:r>
            <a:r>
              <a:rPr lang="en-IN" dirty="0"/>
              <a:t>:</a:t>
            </a:r>
          </a:p>
          <a:p>
            <a:pPr marL="742950" lvl="1" indent="-285750">
              <a:buFont typeface="Arial" panose="020B0604020202020204" pitchFamily="34" charset="0"/>
              <a:buChar char="•"/>
            </a:pPr>
            <a:r>
              <a:rPr lang="en-IN" dirty="0"/>
              <a:t>Revolutionized </a:t>
            </a:r>
            <a:r>
              <a:rPr lang="en-IN" b="1" dirty="0"/>
              <a:t>user experiences</a:t>
            </a:r>
            <a:r>
              <a:rPr lang="en-IN" dirty="0"/>
              <a:t> in virtual assistants and automated systems by enabling natural and intuitive communication.</a:t>
            </a:r>
          </a:p>
          <a:p>
            <a:pPr>
              <a:buFont typeface="Arial" panose="020B0604020202020204" pitchFamily="34" charset="0"/>
              <a:buChar char="•"/>
            </a:pPr>
            <a:r>
              <a:rPr lang="en-IN" b="1" dirty="0"/>
              <a:t>Spam Detection</a:t>
            </a:r>
            <a:r>
              <a:rPr lang="en-IN" dirty="0"/>
              <a:t>:</a:t>
            </a:r>
          </a:p>
          <a:p>
            <a:pPr marL="742950" lvl="1" indent="-285750">
              <a:buFont typeface="Arial" panose="020B0604020202020204" pitchFamily="34" charset="0"/>
              <a:buChar char="•"/>
            </a:pPr>
            <a:r>
              <a:rPr lang="en-IN" dirty="0"/>
              <a:t>Improved </a:t>
            </a:r>
            <a:r>
              <a:rPr lang="en-IN" b="1" dirty="0"/>
              <a:t>cybersecurity</a:t>
            </a:r>
            <a:r>
              <a:rPr lang="en-IN" dirty="0"/>
              <a:t> and </a:t>
            </a:r>
            <a:r>
              <a:rPr lang="en-IN" b="1" dirty="0"/>
              <a:t>email hygiene</a:t>
            </a:r>
            <a:r>
              <a:rPr lang="en-IN" dirty="0"/>
              <a:t>, protecting users from phishing attempts and unwanted advertisements.</a:t>
            </a:r>
          </a:p>
          <a:p>
            <a:r>
              <a:rPr lang="en-IN" dirty="0"/>
              <a:t>This slide demonstrates the transformative potential of NLP and transformers in practical, real-world applications.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44</a:t>
            </a:fld>
            <a:endParaRPr lang="en-IN" altLang="en-US"/>
          </a:p>
        </p:txBody>
      </p:sp>
    </p:spTree>
    <p:extLst>
      <p:ext uri="{BB962C8B-B14F-4D97-AF65-F5344CB8AC3E}">
        <p14:creationId xmlns:p14="http://schemas.microsoft.com/office/powerpoint/2010/main" val="160168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focuses on </a:t>
            </a:r>
            <a:r>
              <a:rPr lang="en-IN" b="1" dirty="0"/>
              <a:t>Sentiment Analysis</a:t>
            </a:r>
            <a:r>
              <a:rPr lang="en-IN" dirty="0"/>
              <a:t>, one of the key applications of </a:t>
            </a:r>
            <a:r>
              <a:rPr lang="en-IN" b="1" dirty="0"/>
              <a:t>Transformers in NLP (Natural Language Processing)</a:t>
            </a:r>
            <a:r>
              <a:rPr lang="en-IN" dirty="0"/>
              <a:t>. Below is a detailed explanation:</a:t>
            </a:r>
          </a:p>
          <a:p>
            <a:r>
              <a:rPr lang="en-IN" b="1" dirty="0"/>
              <a:t>What is Sentiment Analysis?</a:t>
            </a:r>
          </a:p>
          <a:p>
            <a:pPr>
              <a:buFont typeface="Arial" panose="020B0604020202020204" pitchFamily="34" charset="0"/>
              <a:buChar char="•"/>
            </a:pPr>
            <a:r>
              <a:rPr lang="en-IN" b="1" dirty="0"/>
              <a:t>Definition</a:t>
            </a:r>
            <a:r>
              <a:rPr lang="en-IN" dirty="0"/>
              <a:t>: Sentiment analysis, also known as </a:t>
            </a:r>
            <a:r>
              <a:rPr lang="en-IN" b="1" dirty="0"/>
              <a:t>opinion mining</a:t>
            </a:r>
            <a:r>
              <a:rPr lang="en-IN" dirty="0"/>
              <a:t>, involves determining the sentiment, tone, or emotion expressed in a piece of text. It classifies text into categories such as </a:t>
            </a:r>
            <a:r>
              <a:rPr lang="en-IN" b="1" dirty="0"/>
              <a:t>positive</a:t>
            </a:r>
            <a:r>
              <a:rPr lang="en-IN" dirty="0"/>
              <a:t>, </a:t>
            </a:r>
            <a:r>
              <a:rPr lang="en-IN" b="1" dirty="0"/>
              <a:t>negative</a:t>
            </a:r>
            <a:r>
              <a:rPr lang="en-IN" dirty="0"/>
              <a:t>, or </a:t>
            </a:r>
            <a:r>
              <a:rPr lang="en-IN" b="1" dirty="0"/>
              <a:t>neutral</a:t>
            </a:r>
            <a:r>
              <a:rPr lang="en-IN" dirty="0"/>
              <a:t>.</a:t>
            </a:r>
          </a:p>
          <a:p>
            <a:pPr>
              <a:buFont typeface="Arial" panose="020B0604020202020204" pitchFamily="34" charset="0"/>
              <a:buChar char="•"/>
            </a:pPr>
            <a:r>
              <a:rPr lang="en-IN" b="1" dirty="0"/>
              <a:t>Goal</a:t>
            </a:r>
            <a:r>
              <a:rPr lang="en-IN" dirty="0"/>
              <a:t>: Understand the underlying emotion or opinion in text to make data-driven decisions.</a:t>
            </a:r>
          </a:p>
          <a:p>
            <a:pPr>
              <a:buFont typeface="Arial" panose="020B0604020202020204" pitchFamily="34" charset="0"/>
              <a:buChar char="•"/>
            </a:pPr>
            <a:r>
              <a:rPr lang="en-IN" b="1" dirty="0"/>
              <a:t>Example Use Cases</a:t>
            </a:r>
            <a:r>
              <a:rPr lang="en-IN" dirty="0"/>
              <a:t>:</a:t>
            </a:r>
          </a:p>
          <a:p>
            <a:pPr marL="742950" lvl="1" indent="-285750">
              <a:buFont typeface="Arial" panose="020B0604020202020204" pitchFamily="34" charset="0"/>
              <a:buChar char="•"/>
            </a:pPr>
            <a:r>
              <a:rPr lang="en-IN" dirty="0" err="1"/>
              <a:t>Analyzing</a:t>
            </a:r>
            <a:r>
              <a:rPr lang="en-IN" dirty="0"/>
              <a:t> customer feedback to gauge satisfaction.</a:t>
            </a:r>
          </a:p>
          <a:p>
            <a:pPr marL="742950" lvl="1" indent="-285750">
              <a:buFont typeface="Arial" panose="020B0604020202020204" pitchFamily="34" charset="0"/>
              <a:buChar char="•"/>
            </a:pPr>
            <a:r>
              <a:rPr lang="en-IN" dirty="0"/>
              <a:t>Assessing public sentiment about a product or policy on social media.</a:t>
            </a:r>
          </a:p>
          <a:p>
            <a:r>
              <a:rPr lang="en-IN" b="1" dirty="0"/>
              <a:t>How Sentiment Analysis Works with NLP?</a:t>
            </a:r>
          </a:p>
          <a:p>
            <a:pPr>
              <a:buFont typeface="Arial" panose="020B0604020202020204" pitchFamily="34" charset="0"/>
              <a:buChar char="•"/>
            </a:pPr>
            <a:r>
              <a:rPr lang="en-IN" b="1" dirty="0"/>
              <a:t>Text Preprocessing</a:t>
            </a:r>
            <a:r>
              <a:rPr lang="en-IN" dirty="0"/>
              <a:t>:</a:t>
            </a:r>
          </a:p>
          <a:p>
            <a:pPr marL="742950" lvl="1" indent="-285750">
              <a:buFont typeface="Arial" panose="020B0604020202020204" pitchFamily="34" charset="0"/>
              <a:buChar char="•"/>
            </a:pPr>
            <a:r>
              <a:rPr lang="en-IN" dirty="0"/>
              <a:t>Text data is cleaned (removing special characters, stop words, etc.) and tokenized.</a:t>
            </a:r>
          </a:p>
          <a:p>
            <a:pPr>
              <a:buFont typeface="Arial" panose="020B0604020202020204" pitchFamily="34" charset="0"/>
              <a:buChar char="•"/>
            </a:pPr>
            <a:r>
              <a:rPr lang="en-IN" b="1" dirty="0"/>
              <a:t>Context Understanding</a:t>
            </a:r>
            <a:r>
              <a:rPr lang="en-IN" dirty="0"/>
              <a:t>:</a:t>
            </a:r>
          </a:p>
          <a:p>
            <a:pPr marL="742950" lvl="1" indent="-285750">
              <a:buFont typeface="Arial" panose="020B0604020202020204" pitchFamily="34" charset="0"/>
              <a:buChar char="•"/>
            </a:pPr>
            <a:r>
              <a:rPr lang="en-IN" dirty="0"/>
              <a:t>Sentiment often depends on the relationship between words. For example, "This product is not great" is negative despite "great" being a positive word.</a:t>
            </a:r>
          </a:p>
          <a:p>
            <a:pPr marL="742950" lvl="1" indent="-285750">
              <a:buFont typeface="Arial" panose="020B0604020202020204" pitchFamily="34" charset="0"/>
              <a:buChar char="•"/>
            </a:pPr>
            <a:r>
              <a:rPr lang="en-IN" dirty="0"/>
              <a:t>Traditional methods like Bag-of-Words fail to capture such nuances.</a:t>
            </a:r>
          </a:p>
          <a:p>
            <a:pPr>
              <a:buFont typeface="Arial" panose="020B0604020202020204" pitchFamily="34" charset="0"/>
              <a:buChar char="•"/>
            </a:pPr>
            <a:r>
              <a:rPr lang="en-IN" b="1" dirty="0"/>
              <a:t>Statistical Models</a:t>
            </a:r>
            <a:r>
              <a:rPr lang="en-IN" dirty="0"/>
              <a:t>:</a:t>
            </a:r>
          </a:p>
          <a:p>
            <a:pPr marL="742950" lvl="1" indent="-285750">
              <a:buFont typeface="Arial" panose="020B0604020202020204" pitchFamily="34" charset="0"/>
              <a:buChar char="•"/>
            </a:pPr>
            <a:r>
              <a:rPr lang="en-IN" dirty="0"/>
              <a:t>Sentiment analysis uses a combination of NLP techniques and statistical methods to assign a sentiment score or label to text.</a:t>
            </a:r>
          </a:p>
          <a:p>
            <a:r>
              <a:rPr lang="en-IN" b="1" dirty="0"/>
              <a:t>Role of Transformers in Sentiment Analysis</a:t>
            </a:r>
          </a:p>
          <a:p>
            <a:r>
              <a:rPr lang="en-IN" dirty="0"/>
              <a:t>Transformers have revolutionized sentiment analysis by their ability to:</a:t>
            </a:r>
          </a:p>
          <a:p>
            <a:pPr>
              <a:buFont typeface="+mj-lt"/>
              <a:buAutoNum type="arabicPeriod"/>
            </a:pPr>
            <a:r>
              <a:rPr lang="en-IN" b="1" dirty="0"/>
              <a:t>Understand Context</a:t>
            </a:r>
            <a:r>
              <a:rPr lang="en-IN" dirty="0"/>
              <a:t>:</a:t>
            </a:r>
          </a:p>
          <a:p>
            <a:pPr marL="742950" lvl="1" indent="-285750">
              <a:buFont typeface="+mj-lt"/>
              <a:buAutoNum type="arabicPeriod"/>
            </a:pPr>
            <a:r>
              <a:rPr lang="en-IN" dirty="0"/>
              <a:t>Transformers, like </a:t>
            </a:r>
            <a:r>
              <a:rPr lang="en-IN" b="1" dirty="0"/>
              <a:t>BERT (Bidirectional Encoder Representations from Transformers)</a:t>
            </a:r>
            <a:r>
              <a:rPr lang="en-IN" dirty="0"/>
              <a:t>, use a </a:t>
            </a:r>
            <a:r>
              <a:rPr lang="en-IN" b="1" dirty="0"/>
              <a:t>bidirectional attention mechanism</a:t>
            </a:r>
            <a:r>
              <a:rPr lang="en-IN" dirty="0"/>
              <a:t> to understand the relationship between all words in a sentence.</a:t>
            </a:r>
          </a:p>
          <a:p>
            <a:pPr marL="742950" lvl="1" indent="-285750">
              <a:buFont typeface="+mj-lt"/>
              <a:buAutoNum type="arabicPeriod"/>
            </a:pPr>
            <a:r>
              <a:rPr lang="en-IN" dirty="0"/>
              <a:t>Example: They distinguish the sentiment in "I’m not happy" (negative) vs. "I’m happy" (positive).</a:t>
            </a:r>
          </a:p>
          <a:p>
            <a:pPr>
              <a:buFont typeface="+mj-lt"/>
              <a:buAutoNum type="arabicPeriod"/>
            </a:pPr>
            <a:r>
              <a:rPr lang="en-IN" b="1" dirty="0"/>
              <a:t>Handle Large Text Datasets</a:t>
            </a:r>
            <a:r>
              <a:rPr lang="en-IN" dirty="0"/>
              <a:t>:</a:t>
            </a:r>
          </a:p>
          <a:p>
            <a:pPr marL="742950" lvl="1" indent="-285750">
              <a:buFont typeface="+mj-lt"/>
              <a:buAutoNum type="arabicPeriod"/>
            </a:pPr>
            <a:r>
              <a:rPr lang="en-IN" dirty="0"/>
              <a:t>They can process lengthy reviews, social media posts, or survey data efficiently, maintaining high accuracy.</a:t>
            </a:r>
          </a:p>
          <a:p>
            <a:pPr>
              <a:buFont typeface="+mj-lt"/>
              <a:buAutoNum type="arabicPeriod"/>
            </a:pPr>
            <a:r>
              <a:rPr lang="en-IN" b="1" dirty="0"/>
              <a:t>Pre-Trained Models</a:t>
            </a:r>
            <a:r>
              <a:rPr lang="en-IN" dirty="0"/>
              <a:t>:</a:t>
            </a:r>
          </a:p>
          <a:p>
            <a:pPr marL="742950" lvl="1" indent="-285750">
              <a:buFont typeface="+mj-lt"/>
              <a:buAutoNum type="arabicPeriod"/>
            </a:pPr>
            <a:r>
              <a:rPr lang="en-IN" dirty="0"/>
              <a:t>Models like </a:t>
            </a:r>
            <a:r>
              <a:rPr lang="en-IN" b="1" dirty="0" err="1"/>
              <a:t>RoBERTa</a:t>
            </a:r>
            <a:r>
              <a:rPr lang="en-IN" dirty="0"/>
              <a:t>, </a:t>
            </a:r>
            <a:r>
              <a:rPr lang="en-IN" b="1" dirty="0"/>
              <a:t>ALBERT</a:t>
            </a:r>
            <a:r>
              <a:rPr lang="en-IN" dirty="0"/>
              <a:t>, and </a:t>
            </a:r>
            <a:r>
              <a:rPr lang="en-IN" b="1" dirty="0" err="1"/>
              <a:t>DistilBERT</a:t>
            </a:r>
            <a:r>
              <a:rPr lang="en-IN" dirty="0"/>
              <a:t> are pre-trained on massive datasets, enabling faster implementation and better results when fine-tuned on specific sentiment analysis tasks.</a:t>
            </a:r>
          </a:p>
          <a:p>
            <a:r>
              <a:rPr lang="en-IN" b="1" dirty="0"/>
              <a:t>Applications of Sentiment Analysis</a:t>
            </a:r>
          </a:p>
          <a:p>
            <a:pPr>
              <a:buFont typeface="+mj-lt"/>
              <a:buAutoNum type="arabicPeriod"/>
            </a:pPr>
            <a:r>
              <a:rPr lang="en-IN" b="1" dirty="0"/>
              <a:t>Social Media Monitoring</a:t>
            </a:r>
            <a:r>
              <a:rPr lang="en-IN" dirty="0"/>
              <a:t>:</a:t>
            </a:r>
          </a:p>
          <a:p>
            <a:pPr marL="742950" lvl="1" indent="-285750">
              <a:buFont typeface="+mj-lt"/>
              <a:buAutoNum type="arabicPeriod"/>
            </a:pPr>
            <a:r>
              <a:rPr lang="en-IN" dirty="0"/>
              <a:t>Companies monitor public sentiment about their brand on platforms like Twitter or Instagram.</a:t>
            </a:r>
          </a:p>
          <a:p>
            <a:pPr marL="742950" lvl="1" indent="-285750">
              <a:buFont typeface="+mj-lt"/>
              <a:buAutoNum type="arabicPeriod"/>
            </a:pPr>
            <a:r>
              <a:rPr lang="en-IN" dirty="0"/>
              <a:t>Example: </a:t>
            </a:r>
            <a:r>
              <a:rPr lang="en-IN" dirty="0" err="1"/>
              <a:t>Analyzing</a:t>
            </a:r>
            <a:r>
              <a:rPr lang="en-IN" dirty="0"/>
              <a:t> tweets during a product launch to measure success.</a:t>
            </a:r>
          </a:p>
          <a:p>
            <a:pPr>
              <a:buFont typeface="+mj-lt"/>
              <a:buAutoNum type="arabicPeriod"/>
            </a:pPr>
            <a:r>
              <a:rPr lang="en-IN" b="1" dirty="0"/>
              <a:t>Customer Feedback</a:t>
            </a:r>
            <a:r>
              <a:rPr lang="en-IN" dirty="0"/>
              <a:t>:</a:t>
            </a:r>
          </a:p>
          <a:p>
            <a:pPr marL="742950" lvl="1" indent="-285750">
              <a:buFont typeface="+mj-lt"/>
              <a:buAutoNum type="arabicPeriod"/>
            </a:pPr>
            <a:r>
              <a:rPr lang="en-IN" dirty="0" err="1"/>
              <a:t>Analyzing</a:t>
            </a:r>
            <a:r>
              <a:rPr lang="en-IN" dirty="0"/>
              <a:t> online reviews or surveys to improve products and services.</a:t>
            </a:r>
          </a:p>
          <a:p>
            <a:pPr marL="742950" lvl="1" indent="-285750">
              <a:buFont typeface="+mj-lt"/>
              <a:buAutoNum type="arabicPeriod"/>
            </a:pPr>
            <a:r>
              <a:rPr lang="en-IN" dirty="0"/>
              <a:t>Example: Classifying reviews on Amazon as positive, negative, or neutral.</a:t>
            </a:r>
          </a:p>
          <a:p>
            <a:pPr>
              <a:buFont typeface="+mj-lt"/>
              <a:buAutoNum type="arabicPeriod"/>
            </a:pPr>
            <a:r>
              <a:rPr lang="en-IN" b="1" dirty="0"/>
              <a:t>Financial Forecasting</a:t>
            </a:r>
            <a:r>
              <a:rPr lang="en-IN" dirty="0"/>
              <a:t>:</a:t>
            </a:r>
          </a:p>
          <a:p>
            <a:pPr marL="742950" lvl="1" indent="-285750">
              <a:buFont typeface="+mj-lt"/>
              <a:buAutoNum type="arabicPeriod"/>
            </a:pPr>
            <a:r>
              <a:rPr lang="en-IN" dirty="0"/>
              <a:t>Monitoring public sentiment about stocks or economic conditions to inform decisions.</a:t>
            </a:r>
          </a:p>
          <a:p>
            <a:pPr marL="742950" lvl="1" indent="-285750">
              <a:buFont typeface="+mj-lt"/>
              <a:buAutoNum type="arabicPeriod"/>
            </a:pPr>
            <a:r>
              <a:rPr lang="en-IN" dirty="0"/>
              <a:t>Example: </a:t>
            </a:r>
            <a:r>
              <a:rPr lang="en-IN" dirty="0" err="1"/>
              <a:t>Analyzing</a:t>
            </a:r>
            <a:r>
              <a:rPr lang="en-IN" dirty="0"/>
              <a:t> news sentiment for stock price predictions.</a:t>
            </a:r>
          </a:p>
          <a:p>
            <a:pPr>
              <a:buFont typeface="+mj-lt"/>
              <a:buAutoNum type="arabicPeriod"/>
            </a:pPr>
            <a:r>
              <a:rPr lang="en-IN" b="1" dirty="0"/>
              <a:t>Political Sentiment</a:t>
            </a:r>
            <a:r>
              <a:rPr lang="en-IN" dirty="0"/>
              <a:t>:</a:t>
            </a:r>
          </a:p>
          <a:p>
            <a:pPr marL="742950" lvl="1" indent="-285750">
              <a:buFont typeface="+mj-lt"/>
              <a:buAutoNum type="arabicPeriod"/>
            </a:pPr>
            <a:r>
              <a:rPr lang="en-IN" dirty="0"/>
              <a:t>Gauging public opinion about candidates or policies based on news articles and social media posts.</a:t>
            </a:r>
          </a:p>
          <a:p>
            <a:r>
              <a:rPr lang="en-IN" b="1" dirty="0"/>
              <a:t>Illustration on the Slide</a:t>
            </a:r>
          </a:p>
          <a:p>
            <a:r>
              <a:rPr lang="en-IN" dirty="0"/>
              <a:t>The slide uses a set of emoticons to represent different sentiments:</a:t>
            </a:r>
          </a:p>
          <a:p>
            <a:pPr>
              <a:buFont typeface="Arial" panose="020B0604020202020204" pitchFamily="34" charset="0"/>
              <a:buChar char="•"/>
            </a:pPr>
            <a:r>
              <a:rPr lang="en-IN" b="1" dirty="0"/>
              <a:t>Laughing Face</a:t>
            </a:r>
            <a:r>
              <a:rPr lang="en-IN" dirty="0"/>
              <a:t>: Represents positive emotions or happiness.</a:t>
            </a:r>
          </a:p>
          <a:p>
            <a:pPr>
              <a:buFont typeface="Arial" panose="020B0604020202020204" pitchFamily="34" charset="0"/>
              <a:buChar char="•"/>
            </a:pPr>
            <a:r>
              <a:rPr lang="en-IN" b="1" dirty="0"/>
              <a:t>Sad Faces</a:t>
            </a:r>
            <a:r>
              <a:rPr lang="en-IN" dirty="0"/>
              <a:t>: Reflect negative or unhappy emotions.</a:t>
            </a:r>
          </a:p>
          <a:p>
            <a:pPr>
              <a:buFont typeface="Arial" panose="020B0604020202020204" pitchFamily="34" charset="0"/>
              <a:buChar char="•"/>
            </a:pPr>
            <a:r>
              <a:rPr lang="en-IN" b="1" dirty="0"/>
              <a:t>Neutral Smiley</a:t>
            </a:r>
            <a:r>
              <a:rPr lang="en-IN" dirty="0"/>
              <a:t>: Indicates neutral or indifferent sentiment.</a:t>
            </a:r>
          </a:p>
          <a:p>
            <a:r>
              <a:rPr lang="en-IN" dirty="0"/>
              <a:t>These visual representations align with how sentiment analysis categorizes text into emotional labels like </a:t>
            </a:r>
            <a:r>
              <a:rPr lang="en-IN" b="1" dirty="0"/>
              <a:t>happy</a:t>
            </a:r>
            <a:r>
              <a:rPr lang="en-IN" dirty="0"/>
              <a:t>, </a:t>
            </a:r>
            <a:r>
              <a:rPr lang="en-IN" b="1" dirty="0"/>
              <a:t>sad</a:t>
            </a:r>
            <a:r>
              <a:rPr lang="en-IN" dirty="0"/>
              <a:t>, </a:t>
            </a:r>
            <a:r>
              <a:rPr lang="en-IN" b="1" dirty="0"/>
              <a:t>angry</a:t>
            </a:r>
            <a:r>
              <a:rPr lang="en-IN" dirty="0"/>
              <a:t>, or </a:t>
            </a:r>
            <a:r>
              <a:rPr lang="en-IN" b="1" dirty="0"/>
              <a:t>neutral</a:t>
            </a:r>
            <a:r>
              <a:rPr lang="en-IN" dirty="0"/>
              <a:t>.</a:t>
            </a:r>
          </a:p>
          <a:p>
            <a:r>
              <a:rPr lang="en-IN" b="1" dirty="0"/>
              <a:t>Advantages of Transformers in Sentiment Analysis</a:t>
            </a:r>
          </a:p>
          <a:p>
            <a:pPr>
              <a:buFont typeface="Arial" panose="020B0604020202020204" pitchFamily="34" charset="0"/>
              <a:buChar char="•"/>
            </a:pPr>
            <a:r>
              <a:rPr lang="en-IN" b="1" dirty="0"/>
              <a:t>Accuracy</a:t>
            </a:r>
            <a:r>
              <a:rPr lang="en-IN" dirty="0"/>
              <a:t>: High precision and recall due to their ability to model complex language structures.</a:t>
            </a:r>
          </a:p>
          <a:p>
            <a:pPr>
              <a:buFont typeface="Arial" panose="020B0604020202020204" pitchFamily="34" charset="0"/>
              <a:buChar char="•"/>
            </a:pPr>
            <a:r>
              <a:rPr lang="en-IN" b="1" dirty="0"/>
              <a:t>Scalability</a:t>
            </a:r>
            <a:r>
              <a:rPr lang="en-IN" dirty="0"/>
              <a:t>: Can process large datasets efficiently.</a:t>
            </a:r>
          </a:p>
          <a:p>
            <a:pPr>
              <a:buFont typeface="Arial" panose="020B0604020202020204" pitchFamily="34" charset="0"/>
              <a:buChar char="•"/>
            </a:pPr>
            <a:r>
              <a:rPr lang="en-IN" b="1" dirty="0"/>
              <a:t>Adaptability</a:t>
            </a:r>
            <a:r>
              <a:rPr lang="en-IN" dirty="0"/>
              <a:t>: Easily fine-tuned for specific domains, such as healthcare, e-commerce, or finance.</a:t>
            </a:r>
          </a:p>
          <a:p>
            <a:r>
              <a:rPr lang="en-IN" dirty="0"/>
              <a:t>Transformers have made sentiment analysis more reliable and impactful, enabling industries to leverage emotional insights for better decision-making.</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45</a:t>
            </a:fld>
            <a:endParaRPr lang="en-IN" altLang="en-US"/>
          </a:p>
        </p:txBody>
      </p:sp>
    </p:spTree>
    <p:extLst>
      <p:ext uri="{BB962C8B-B14F-4D97-AF65-F5344CB8AC3E}">
        <p14:creationId xmlns:p14="http://schemas.microsoft.com/office/powerpoint/2010/main" val="38046895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highlights </a:t>
            </a:r>
            <a:r>
              <a:rPr lang="en-IN" b="1" dirty="0"/>
              <a:t>Machine Translation</a:t>
            </a:r>
            <a:r>
              <a:rPr lang="en-IN" dirty="0"/>
              <a:t>, a core application of </a:t>
            </a:r>
            <a:r>
              <a:rPr lang="en-IN" b="1" dirty="0"/>
              <a:t>Transformers in NLP (Natural Language Processing)</a:t>
            </a:r>
            <a:r>
              <a:rPr lang="en-IN" dirty="0"/>
              <a:t>. Below is a detailed explanation:</a:t>
            </a:r>
          </a:p>
          <a:p>
            <a:r>
              <a:rPr lang="en-IN" b="1" dirty="0"/>
              <a:t>What is Machine Translation?</a:t>
            </a:r>
          </a:p>
          <a:p>
            <a:pPr>
              <a:buFont typeface="Arial" panose="020B0604020202020204" pitchFamily="34" charset="0"/>
              <a:buChar char="•"/>
            </a:pPr>
            <a:r>
              <a:rPr lang="en-IN" b="1" dirty="0"/>
              <a:t>Definition</a:t>
            </a:r>
            <a:r>
              <a:rPr lang="en-IN" dirty="0"/>
              <a:t>: Machine translation is the process of automatically translating text or speech from one natural language (e.g., English) to another (e.g., Kannada) while preserving the meaning.</a:t>
            </a:r>
          </a:p>
          <a:p>
            <a:pPr>
              <a:buFont typeface="Arial" panose="020B0604020202020204" pitchFamily="34" charset="0"/>
              <a:buChar char="•"/>
            </a:pPr>
            <a:r>
              <a:rPr lang="en-IN" b="1" dirty="0"/>
              <a:t>Goal</a:t>
            </a:r>
            <a:r>
              <a:rPr lang="en-IN" dirty="0"/>
              <a:t>: Enable seamless communication across languages, breaking linguistic barriers.</a:t>
            </a:r>
          </a:p>
          <a:p>
            <a:pPr>
              <a:buFont typeface="Arial" panose="020B0604020202020204" pitchFamily="34" charset="0"/>
              <a:buChar char="•"/>
            </a:pPr>
            <a:r>
              <a:rPr lang="en-IN" b="1" dirty="0"/>
              <a:t>Example Use Cases</a:t>
            </a:r>
            <a:r>
              <a:rPr lang="en-IN" dirty="0"/>
              <a:t>:</a:t>
            </a:r>
          </a:p>
          <a:p>
            <a:pPr marL="742950" lvl="1" indent="-285750">
              <a:buFont typeface="Arial" panose="020B0604020202020204" pitchFamily="34" charset="0"/>
              <a:buChar char="•"/>
            </a:pPr>
            <a:r>
              <a:rPr lang="en-IN" dirty="0"/>
              <a:t>Translating documents, webpages, or messages into different languages.</a:t>
            </a:r>
          </a:p>
          <a:p>
            <a:pPr marL="742950" lvl="1" indent="-285750">
              <a:buFont typeface="Arial" panose="020B0604020202020204" pitchFamily="34" charset="0"/>
              <a:buChar char="•"/>
            </a:pPr>
            <a:r>
              <a:rPr lang="en-IN" dirty="0"/>
              <a:t>Facilitating real-time translation in applications like Google Translate or Microsoft Translator.</a:t>
            </a:r>
          </a:p>
          <a:p>
            <a:r>
              <a:rPr lang="en-IN" b="1" dirty="0"/>
              <a:t>How Machine Translation Works?</a:t>
            </a:r>
          </a:p>
          <a:p>
            <a:pPr>
              <a:buFont typeface="Arial" panose="020B0604020202020204" pitchFamily="34" charset="0"/>
              <a:buChar char="•"/>
            </a:pPr>
            <a:r>
              <a:rPr lang="en-IN" b="1" dirty="0"/>
              <a:t>Traditional Approach</a:t>
            </a:r>
            <a:r>
              <a:rPr lang="en-IN" dirty="0"/>
              <a:t>:</a:t>
            </a:r>
          </a:p>
          <a:p>
            <a:pPr marL="742950" lvl="1" indent="-285750">
              <a:buFont typeface="Arial" panose="020B0604020202020204" pitchFamily="34" charset="0"/>
              <a:buChar char="•"/>
            </a:pPr>
            <a:r>
              <a:rPr lang="en-IN" dirty="0"/>
              <a:t>Early methods relied on rule-based systems or statistical models, which required extensive linguistic knowledge and manual effort.</a:t>
            </a:r>
          </a:p>
          <a:p>
            <a:pPr marL="742950" lvl="1" indent="-285750">
              <a:buFont typeface="Arial" panose="020B0604020202020204" pitchFamily="34" charset="0"/>
              <a:buChar char="•"/>
            </a:pPr>
            <a:r>
              <a:rPr lang="en-IN" dirty="0"/>
              <a:t>These systems often struggled with contextual understanding and idiomatic expressions.</a:t>
            </a:r>
          </a:p>
          <a:p>
            <a:pPr>
              <a:buFont typeface="Arial" panose="020B0604020202020204" pitchFamily="34" charset="0"/>
              <a:buChar char="•"/>
            </a:pPr>
            <a:r>
              <a:rPr lang="en-IN" b="1" dirty="0"/>
              <a:t>Neural Machine Translation (NMT)</a:t>
            </a:r>
            <a:r>
              <a:rPr lang="en-IN" dirty="0"/>
              <a:t>:</a:t>
            </a:r>
          </a:p>
          <a:p>
            <a:pPr marL="742950" lvl="1" indent="-285750">
              <a:buFont typeface="Arial" panose="020B0604020202020204" pitchFamily="34" charset="0"/>
              <a:buChar char="•"/>
            </a:pPr>
            <a:r>
              <a:rPr lang="en-IN" dirty="0"/>
              <a:t>NMT uses deep learning to model translation tasks, enabling better context understanding and natural-sounding translations.</a:t>
            </a:r>
          </a:p>
          <a:p>
            <a:pPr marL="742950" lvl="1" indent="-285750">
              <a:buFont typeface="Arial" panose="020B0604020202020204" pitchFamily="34" charset="0"/>
              <a:buChar char="•"/>
            </a:pPr>
            <a:r>
              <a:rPr lang="en-IN" dirty="0"/>
              <a:t>Example: Translating "I’m feeling blue" to "</a:t>
            </a:r>
            <a:r>
              <a:rPr lang="kn-IN" dirty="0"/>
              <a:t>ನಾನು </a:t>
            </a:r>
            <a:r>
              <a:rPr lang="kn-IN" dirty="0" err="1"/>
              <a:t>ದುಃಖಿಸುತ್ತಿದ್ದೇನೆ</a:t>
            </a:r>
            <a:r>
              <a:rPr lang="kn-IN" dirty="0"/>
              <a:t>" </a:t>
            </a:r>
            <a:r>
              <a:rPr lang="en-IN" dirty="0"/>
              <a:t>in Kannada captures the figurative meaning of the phrase.</a:t>
            </a:r>
          </a:p>
          <a:p>
            <a:r>
              <a:rPr lang="en-IN" b="1" dirty="0"/>
              <a:t>Role of Transformers in Machine Translation</a:t>
            </a:r>
          </a:p>
          <a:p>
            <a:r>
              <a:rPr lang="en-IN" dirty="0"/>
              <a:t>Transformers have revolutionized NMT by introducing advanced techniques:</a:t>
            </a:r>
          </a:p>
          <a:p>
            <a:pPr>
              <a:buFont typeface="+mj-lt"/>
              <a:buAutoNum type="arabicPeriod"/>
            </a:pPr>
            <a:r>
              <a:rPr lang="en-IN" b="1" dirty="0"/>
              <a:t>Self-Attention Mechanism</a:t>
            </a:r>
            <a:r>
              <a:rPr lang="en-IN" dirty="0"/>
              <a:t>:</a:t>
            </a:r>
          </a:p>
          <a:p>
            <a:pPr marL="742950" lvl="1" indent="-285750">
              <a:buFont typeface="+mj-lt"/>
              <a:buAutoNum type="arabicPeriod"/>
            </a:pPr>
            <a:r>
              <a:rPr lang="en-IN" dirty="0"/>
              <a:t>Allows the model to focus on the relationships between words in a sentence, regardless of their position.</a:t>
            </a:r>
          </a:p>
          <a:p>
            <a:pPr marL="742950" lvl="1" indent="-285750">
              <a:buFont typeface="+mj-lt"/>
              <a:buAutoNum type="arabicPeriod"/>
            </a:pPr>
            <a:r>
              <a:rPr lang="en-IN" dirty="0"/>
              <a:t>Example: In the phrase </a:t>
            </a:r>
            <a:r>
              <a:rPr lang="en-IN" i="1" dirty="0"/>
              <a:t>"Dhriti bot provides mental health support during COVID,"</a:t>
            </a:r>
            <a:r>
              <a:rPr lang="en-IN" dirty="0"/>
              <a:t> the model can link "mental health" with "support" even if other words separate them.</a:t>
            </a:r>
          </a:p>
          <a:p>
            <a:pPr>
              <a:buFont typeface="+mj-lt"/>
              <a:buAutoNum type="arabicPeriod"/>
            </a:pPr>
            <a:r>
              <a:rPr lang="en-IN" b="1" dirty="0"/>
              <a:t>Sequence-to-Sequence </a:t>
            </a:r>
            <a:r>
              <a:rPr lang="en-IN" b="1" dirty="0" err="1"/>
              <a:t>Modeling</a:t>
            </a:r>
            <a:r>
              <a:rPr lang="en-IN" dirty="0"/>
              <a:t>:</a:t>
            </a:r>
          </a:p>
          <a:p>
            <a:pPr marL="742950" lvl="1" indent="-285750">
              <a:buFont typeface="+mj-lt"/>
              <a:buAutoNum type="arabicPeriod"/>
            </a:pPr>
            <a:r>
              <a:rPr lang="en-IN" dirty="0"/>
              <a:t>Transformers employ encoder-decoder architectures for machine translation.</a:t>
            </a:r>
          </a:p>
          <a:p>
            <a:pPr marL="1143000" lvl="2" indent="-228600">
              <a:buFont typeface="+mj-lt"/>
              <a:buAutoNum type="arabicPeriod"/>
            </a:pPr>
            <a:r>
              <a:rPr lang="en-IN" b="1" dirty="0"/>
              <a:t>Encoder</a:t>
            </a:r>
            <a:r>
              <a:rPr lang="en-IN" dirty="0"/>
              <a:t>: Converts input text into a context-aware representation.</a:t>
            </a:r>
          </a:p>
          <a:p>
            <a:pPr marL="1143000" lvl="2" indent="-228600">
              <a:buFont typeface="+mj-lt"/>
              <a:buAutoNum type="arabicPeriod"/>
            </a:pPr>
            <a:r>
              <a:rPr lang="en-IN" b="1" dirty="0"/>
              <a:t>Decoder</a:t>
            </a:r>
            <a:r>
              <a:rPr lang="en-IN" dirty="0"/>
              <a:t>: Generates output text based on this representation in the target language.</a:t>
            </a:r>
          </a:p>
          <a:p>
            <a:pPr>
              <a:buFont typeface="+mj-lt"/>
              <a:buAutoNum type="arabicPeriod"/>
            </a:pPr>
            <a:r>
              <a:rPr lang="en-IN" b="1" dirty="0"/>
              <a:t>Pre-Trained Models</a:t>
            </a:r>
            <a:r>
              <a:rPr lang="en-IN" dirty="0"/>
              <a:t>:</a:t>
            </a:r>
          </a:p>
          <a:p>
            <a:pPr marL="742950" lvl="1" indent="-285750">
              <a:buFont typeface="+mj-lt"/>
              <a:buAutoNum type="arabicPeriod"/>
            </a:pPr>
            <a:r>
              <a:rPr lang="en-IN" dirty="0"/>
              <a:t>Models like </a:t>
            </a:r>
            <a:r>
              <a:rPr lang="en-IN" b="1" dirty="0" err="1"/>
              <a:t>mBERT</a:t>
            </a:r>
            <a:r>
              <a:rPr lang="en-IN" b="1" dirty="0"/>
              <a:t> (Multilingual BERT)</a:t>
            </a:r>
            <a:r>
              <a:rPr lang="en-IN" dirty="0"/>
              <a:t> and </a:t>
            </a:r>
            <a:r>
              <a:rPr lang="en-IN" b="1" dirty="0"/>
              <a:t>mT5 (Multilingual T5)</a:t>
            </a:r>
            <a:r>
              <a:rPr lang="en-IN" dirty="0"/>
              <a:t> are pre-trained on multiple languages, making them effective for translating between diverse language pairs.</a:t>
            </a:r>
          </a:p>
          <a:p>
            <a:pPr>
              <a:buFont typeface="+mj-lt"/>
              <a:buAutoNum type="arabicPeriod"/>
            </a:pPr>
            <a:r>
              <a:rPr lang="en-IN" b="1" dirty="0"/>
              <a:t>Contextual Understanding</a:t>
            </a:r>
            <a:r>
              <a:rPr lang="en-IN" dirty="0"/>
              <a:t>:</a:t>
            </a:r>
          </a:p>
          <a:p>
            <a:pPr marL="742950" lvl="1" indent="-285750">
              <a:buFont typeface="+mj-lt"/>
              <a:buAutoNum type="arabicPeriod"/>
            </a:pPr>
            <a:r>
              <a:rPr lang="en-IN" dirty="0"/>
              <a:t>Transformers capture nuances in text, such as idiomatic expressions, grammatical differences, and cultural references.</a:t>
            </a:r>
          </a:p>
          <a:p>
            <a:pPr marL="742950" lvl="1" indent="-285750">
              <a:buFont typeface="+mj-lt"/>
              <a:buAutoNum type="arabicPeriod"/>
            </a:pPr>
            <a:r>
              <a:rPr lang="en-IN" dirty="0"/>
              <a:t>Example: Translating </a:t>
            </a:r>
            <a:r>
              <a:rPr lang="en-IN" i="1" dirty="0"/>
              <a:t>"It's raining cats and dogs"</a:t>
            </a:r>
            <a:r>
              <a:rPr lang="en-IN" dirty="0"/>
              <a:t> into Kannada as </a:t>
            </a:r>
            <a:r>
              <a:rPr lang="en-IN" i="1" dirty="0"/>
              <a:t>"</a:t>
            </a:r>
            <a:r>
              <a:rPr lang="kn-IN" i="1" dirty="0"/>
              <a:t>ಭಾರೀ ಮಳೆ ಬರುತ್ತಿದೆ"</a:t>
            </a:r>
            <a:r>
              <a:rPr lang="kn-IN" dirty="0"/>
              <a:t> </a:t>
            </a:r>
            <a:r>
              <a:rPr lang="en-IN" dirty="0"/>
              <a:t>instead of a literal translation.</a:t>
            </a:r>
          </a:p>
          <a:p>
            <a:r>
              <a:rPr lang="en-IN" b="1" dirty="0"/>
              <a:t>Applications of Machine Translation</a:t>
            </a:r>
          </a:p>
          <a:p>
            <a:pPr>
              <a:buFont typeface="+mj-lt"/>
              <a:buAutoNum type="arabicPeriod"/>
            </a:pPr>
            <a:r>
              <a:rPr lang="en-IN" b="1" dirty="0"/>
              <a:t>Healthcare</a:t>
            </a:r>
            <a:r>
              <a:rPr lang="en-IN" dirty="0"/>
              <a:t>:</a:t>
            </a:r>
          </a:p>
          <a:p>
            <a:pPr marL="742950" lvl="1" indent="-285750">
              <a:buFont typeface="+mj-lt"/>
              <a:buAutoNum type="arabicPeriod"/>
            </a:pPr>
            <a:r>
              <a:rPr lang="en-IN" dirty="0"/>
              <a:t>Translating health information into local languages for accessibility.</a:t>
            </a:r>
          </a:p>
          <a:p>
            <a:pPr marL="742950" lvl="1" indent="-285750">
              <a:buFont typeface="+mj-lt"/>
              <a:buAutoNum type="arabicPeriod"/>
            </a:pPr>
            <a:r>
              <a:rPr lang="en-IN" dirty="0"/>
              <a:t>Example: The slide shows an example related to mental health support during COVID, translated into Kannada.</a:t>
            </a:r>
          </a:p>
          <a:p>
            <a:pPr>
              <a:buFont typeface="+mj-lt"/>
              <a:buAutoNum type="arabicPeriod"/>
            </a:pPr>
            <a:r>
              <a:rPr lang="en-IN" b="1" dirty="0"/>
              <a:t>Business Communication</a:t>
            </a:r>
            <a:r>
              <a:rPr lang="en-IN" dirty="0"/>
              <a:t>:</a:t>
            </a:r>
          </a:p>
          <a:p>
            <a:pPr marL="742950" lvl="1" indent="-285750">
              <a:buFont typeface="+mj-lt"/>
              <a:buAutoNum type="arabicPeriod"/>
            </a:pPr>
            <a:r>
              <a:rPr lang="en-IN" dirty="0"/>
              <a:t>Enabling global businesses to communicate with clients and partners in their native languages.</a:t>
            </a:r>
          </a:p>
          <a:p>
            <a:pPr marL="742950" lvl="1" indent="-285750">
              <a:buFont typeface="+mj-lt"/>
              <a:buAutoNum type="arabicPeriod"/>
            </a:pPr>
            <a:r>
              <a:rPr lang="en-IN" dirty="0"/>
              <a:t>Example: Translating contracts or marketing materials.</a:t>
            </a:r>
          </a:p>
          <a:p>
            <a:pPr>
              <a:buFont typeface="+mj-lt"/>
              <a:buAutoNum type="arabicPeriod"/>
            </a:pPr>
            <a:r>
              <a:rPr lang="en-IN" b="1" dirty="0"/>
              <a:t>Education</a:t>
            </a:r>
            <a:r>
              <a:rPr lang="en-IN" dirty="0"/>
              <a:t>:</a:t>
            </a:r>
          </a:p>
          <a:p>
            <a:pPr marL="742950" lvl="1" indent="-285750">
              <a:buFont typeface="+mj-lt"/>
              <a:buAutoNum type="arabicPeriod"/>
            </a:pPr>
            <a:r>
              <a:rPr lang="en-IN" dirty="0"/>
              <a:t>Making learning materials accessible to students in their preferred language.</a:t>
            </a:r>
          </a:p>
          <a:p>
            <a:pPr marL="742950" lvl="1" indent="-285750">
              <a:buFont typeface="+mj-lt"/>
              <a:buAutoNum type="arabicPeriod"/>
            </a:pPr>
            <a:r>
              <a:rPr lang="en-IN" dirty="0"/>
              <a:t>Example: Translating online courses or research papers.</a:t>
            </a:r>
          </a:p>
          <a:p>
            <a:pPr>
              <a:buFont typeface="+mj-lt"/>
              <a:buAutoNum type="arabicPeriod"/>
            </a:pPr>
            <a:r>
              <a:rPr lang="en-IN" b="1" dirty="0"/>
              <a:t>Travel and Tourism</a:t>
            </a:r>
            <a:r>
              <a:rPr lang="en-IN" dirty="0"/>
              <a:t>:</a:t>
            </a:r>
          </a:p>
          <a:p>
            <a:pPr marL="742950" lvl="1" indent="-285750">
              <a:buFont typeface="+mj-lt"/>
              <a:buAutoNum type="arabicPeriod"/>
            </a:pPr>
            <a:r>
              <a:rPr lang="en-IN" dirty="0"/>
              <a:t>Providing instant translations for </a:t>
            </a:r>
            <a:r>
              <a:rPr lang="en-IN" dirty="0" err="1"/>
              <a:t>travelers</a:t>
            </a:r>
            <a:r>
              <a:rPr lang="en-IN" dirty="0"/>
              <a:t> via apps like Google Translate.</a:t>
            </a:r>
          </a:p>
          <a:p>
            <a:pPr marL="742950" lvl="1" indent="-285750">
              <a:buFont typeface="+mj-lt"/>
              <a:buAutoNum type="arabicPeriod"/>
            </a:pPr>
            <a:r>
              <a:rPr lang="en-IN" dirty="0"/>
              <a:t>Example: Translating signs, menus, or spoken language in real-time.</a:t>
            </a:r>
          </a:p>
          <a:p>
            <a:r>
              <a:rPr lang="en-IN" b="1" dirty="0"/>
              <a:t>Advantages of Transformers in Machine Translation</a:t>
            </a:r>
          </a:p>
          <a:p>
            <a:pPr>
              <a:buFont typeface="+mj-lt"/>
              <a:buAutoNum type="arabicPeriod"/>
            </a:pPr>
            <a:r>
              <a:rPr lang="en-IN" b="1" dirty="0"/>
              <a:t>High Accuracy</a:t>
            </a:r>
            <a:r>
              <a:rPr lang="en-IN" dirty="0"/>
              <a:t>:</a:t>
            </a:r>
          </a:p>
          <a:p>
            <a:pPr marL="742950" lvl="1" indent="-285750">
              <a:buFont typeface="+mj-lt"/>
              <a:buAutoNum type="arabicPeriod"/>
            </a:pPr>
            <a:r>
              <a:rPr lang="en-IN" dirty="0"/>
              <a:t>By understanding the context, transformers reduce errors in translation.</a:t>
            </a:r>
          </a:p>
          <a:p>
            <a:pPr>
              <a:buFont typeface="+mj-lt"/>
              <a:buAutoNum type="arabicPeriod"/>
            </a:pPr>
            <a:r>
              <a:rPr lang="en-IN" b="1" dirty="0"/>
              <a:t>Scalability</a:t>
            </a:r>
            <a:r>
              <a:rPr lang="en-IN" dirty="0"/>
              <a:t>:</a:t>
            </a:r>
          </a:p>
          <a:p>
            <a:pPr marL="742950" lvl="1" indent="-285750">
              <a:buFont typeface="+mj-lt"/>
              <a:buAutoNum type="arabicPeriod"/>
            </a:pPr>
            <a:r>
              <a:rPr lang="en-IN" dirty="0"/>
              <a:t>Pre-trained models can be fine-tuned for specific language pairs or domains.</a:t>
            </a:r>
          </a:p>
          <a:p>
            <a:pPr>
              <a:buFont typeface="+mj-lt"/>
              <a:buAutoNum type="arabicPeriod"/>
            </a:pPr>
            <a:r>
              <a:rPr lang="en-IN" b="1" dirty="0"/>
              <a:t>Multilingual Capabilities</a:t>
            </a:r>
            <a:r>
              <a:rPr lang="en-IN" dirty="0"/>
              <a:t>:</a:t>
            </a:r>
          </a:p>
          <a:p>
            <a:pPr marL="742950" lvl="1" indent="-285750">
              <a:buFont typeface="+mj-lt"/>
              <a:buAutoNum type="arabicPeriod"/>
            </a:pPr>
            <a:r>
              <a:rPr lang="en-IN" dirty="0"/>
              <a:t>Models like </a:t>
            </a:r>
            <a:r>
              <a:rPr lang="en-IN" b="1" dirty="0"/>
              <a:t>XLM (Cross-lingual Language Model)</a:t>
            </a:r>
            <a:r>
              <a:rPr lang="en-IN" dirty="0"/>
              <a:t> support multiple languages simultaneously, enabling translations across a wide range of language pairs.</a:t>
            </a:r>
          </a:p>
          <a:p>
            <a:r>
              <a:rPr lang="en-IN" b="1" dirty="0"/>
              <a:t>Illustration in the Slide</a:t>
            </a:r>
          </a:p>
          <a:p>
            <a:pPr>
              <a:buFont typeface="Arial" panose="020B0604020202020204" pitchFamily="34" charset="0"/>
              <a:buChar char="•"/>
            </a:pPr>
            <a:r>
              <a:rPr lang="en-IN" dirty="0"/>
              <a:t>The slide shows an example of translating the sentence </a:t>
            </a:r>
            <a:r>
              <a:rPr lang="en-IN" i="1" dirty="0"/>
              <a:t>"Dhriti bot provides mental health support during COVID"</a:t>
            </a:r>
            <a:r>
              <a:rPr lang="en-IN" dirty="0"/>
              <a:t> from </a:t>
            </a:r>
            <a:r>
              <a:rPr lang="en-IN" b="1" dirty="0"/>
              <a:t>English to Kannada</a:t>
            </a:r>
            <a:r>
              <a:rPr lang="en-IN" dirty="0"/>
              <a:t>:</a:t>
            </a:r>
          </a:p>
          <a:p>
            <a:pPr marL="742950" lvl="1" indent="-285750">
              <a:buFont typeface="Arial" panose="020B0604020202020204" pitchFamily="34" charset="0"/>
              <a:buChar char="•"/>
            </a:pPr>
            <a:r>
              <a:rPr lang="en-IN" b="1" dirty="0"/>
              <a:t>Input (English)</a:t>
            </a:r>
            <a:r>
              <a:rPr lang="en-IN" dirty="0"/>
              <a:t>: Dhriti bot provides mental health support during COVID.</a:t>
            </a:r>
          </a:p>
          <a:p>
            <a:pPr marL="742950" lvl="1" indent="-285750">
              <a:buFont typeface="Arial" panose="020B0604020202020204" pitchFamily="34" charset="0"/>
              <a:buChar char="•"/>
            </a:pPr>
            <a:r>
              <a:rPr lang="en-IN" b="1" dirty="0"/>
              <a:t>Output (Kannada)</a:t>
            </a:r>
            <a:r>
              <a:rPr lang="en-IN" dirty="0"/>
              <a:t>: </a:t>
            </a:r>
            <a:r>
              <a:rPr lang="kn-IN" dirty="0" err="1"/>
              <a:t>ಧೃತಿಬೋಟ್</a:t>
            </a:r>
            <a:r>
              <a:rPr lang="kn-IN" dirty="0"/>
              <a:t> </a:t>
            </a:r>
            <a:r>
              <a:rPr lang="kn-IN" dirty="0" err="1"/>
              <a:t>ಕೋವಿಡ್</a:t>
            </a:r>
            <a:r>
              <a:rPr lang="kn-IN" dirty="0"/>
              <a:t> ಸಮಯದಲ್ಲಿ ಮಾನಸಿಕ ಆರೋಗ್ಯ </a:t>
            </a:r>
            <a:r>
              <a:rPr lang="kn-IN" dirty="0" err="1"/>
              <a:t>ಬೆಂಬಲವನ್ನು</a:t>
            </a:r>
            <a:r>
              <a:rPr lang="kn-IN" dirty="0"/>
              <a:t> </a:t>
            </a:r>
            <a:r>
              <a:rPr lang="kn-IN" dirty="0" err="1"/>
              <a:t>ಒದಗಿಸುತ್ತದೆ</a:t>
            </a:r>
            <a:r>
              <a:rPr lang="kn-IN" dirty="0"/>
              <a:t>.</a:t>
            </a:r>
          </a:p>
          <a:p>
            <a:r>
              <a:rPr lang="en-IN" dirty="0"/>
              <a:t>This demonstrates how transformers facilitate precise and meaningful translations, ensuring the message remains accurate in the target language.</a:t>
            </a:r>
          </a:p>
          <a:p>
            <a:r>
              <a:rPr lang="en-IN" b="1" dirty="0"/>
              <a:t>Real-World Impact</a:t>
            </a:r>
          </a:p>
          <a:p>
            <a:pPr>
              <a:buFont typeface="Arial" panose="020B0604020202020204" pitchFamily="34" charset="0"/>
              <a:buChar char="•"/>
            </a:pPr>
            <a:r>
              <a:rPr lang="en-IN" b="1" dirty="0"/>
              <a:t>Global Connectivity</a:t>
            </a:r>
            <a:r>
              <a:rPr lang="en-IN" dirty="0"/>
              <a:t>:</a:t>
            </a:r>
          </a:p>
          <a:p>
            <a:pPr marL="742950" lvl="1" indent="-285750">
              <a:buFont typeface="Arial" panose="020B0604020202020204" pitchFamily="34" charset="0"/>
              <a:buChar char="•"/>
            </a:pPr>
            <a:r>
              <a:rPr lang="en-IN" dirty="0"/>
              <a:t>Facilitates cross-cultural communication and collaboration.</a:t>
            </a:r>
          </a:p>
          <a:p>
            <a:pPr>
              <a:buFont typeface="Arial" panose="020B0604020202020204" pitchFamily="34" charset="0"/>
              <a:buChar char="•"/>
            </a:pPr>
            <a:r>
              <a:rPr lang="en-IN" b="1" dirty="0"/>
              <a:t>Efficiency</a:t>
            </a:r>
            <a:r>
              <a:rPr lang="en-IN" dirty="0"/>
              <a:t>:</a:t>
            </a:r>
          </a:p>
          <a:p>
            <a:pPr marL="742950" lvl="1" indent="-285750">
              <a:buFont typeface="Arial" panose="020B0604020202020204" pitchFamily="34" charset="0"/>
              <a:buChar char="•"/>
            </a:pPr>
            <a:r>
              <a:rPr lang="en-IN" dirty="0"/>
              <a:t>Reduces the need for human translators, saving time and resources.</a:t>
            </a:r>
          </a:p>
          <a:p>
            <a:pPr>
              <a:buFont typeface="Arial" panose="020B0604020202020204" pitchFamily="34" charset="0"/>
              <a:buChar char="•"/>
            </a:pPr>
            <a:r>
              <a:rPr lang="en-IN" b="1" dirty="0"/>
              <a:t>Accessibility</a:t>
            </a:r>
            <a:r>
              <a:rPr lang="en-IN" dirty="0"/>
              <a:t>:</a:t>
            </a:r>
          </a:p>
          <a:p>
            <a:pPr marL="742950" lvl="1" indent="-285750">
              <a:buFont typeface="Arial" panose="020B0604020202020204" pitchFamily="34" charset="0"/>
              <a:buChar char="•"/>
            </a:pPr>
            <a:r>
              <a:rPr lang="en-IN" dirty="0"/>
              <a:t>Makes digital content available in local languages, enhancing inclusivity.</a:t>
            </a:r>
          </a:p>
          <a:p>
            <a:r>
              <a:rPr lang="en-IN" dirty="0"/>
              <a:t>Transformers have set new benchmarks in machine translation, transforming how we interact across languages.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46</a:t>
            </a:fld>
            <a:endParaRPr lang="en-IN" altLang="en-US"/>
          </a:p>
        </p:txBody>
      </p:sp>
    </p:spTree>
    <p:extLst>
      <p:ext uri="{BB962C8B-B14F-4D97-AF65-F5344CB8AC3E}">
        <p14:creationId xmlns:p14="http://schemas.microsoft.com/office/powerpoint/2010/main" val="3936223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focuses on </a:t>
            </a:r>
            <a:r>
              <a:rPr lang="en-IN" b="1" dirty="0"/>
              <a:t>Text Generation</a:t>
            </a:r>
            <a:r>
              <a:rPr lang="en-IN" dirty="0"/>
              <a:t>, a powerful application of </a:t>
            </a:r>
            <a:r>
              <a:rPr lang="en-IN" b="1" dirty="0"/>
              <a:t>Transformers in NLP (Natural Language Processing)</a:t>
            </a:r>
            <a:r>
              <a:rPr lang="en-IN" dirty="0"/>
              <a:t>. Below is a detailed explanation:</a:t>
            </a:r>
          </a:p>
          <a:p>
            <a:r>
              <a:rPr lang="en-IN" b="1" dirty="0"/>
              <a:t>What is Text Generation?</a:t>
            </a:r>
          </a:p>
          <a:p>
            <a:pPr>
              <a:buFont typeface="Arial" panose="020B0604020202020204" pitchFamily="34" charset="0"/>
              <a:buChar char="•"/>
            </a:pPr>
            <a:r>
              <a:rPr lang="en-IN" b="1" dirty="0"/>
              <a:t>Definition</a:t>
            </a:r>
            <a:r>
              <a:rPr lang="en-IN" dirty="0"/>
              <a:t>: Text generation is the task of automatically generating coherent and contextually appropriate text based on input data or context.</a:t>
            </a:r>
          </a:p>
          <a:p>
            <a:pPr>
              <a:buFont typeface="Arial" panose="020B0604020202020204" pitchFamily="34" charset="0"/>
              <a:buChar char="•"/>
            </a:pPr>
            <a:r>
              <a:rPr lang="en-IN" b="1" dirty="0"/>
              <a:t>Goal</a:t>
            </a:r>
            <a:r>
              <a:rPr lang="en-IN" dirty="0"/>
              <a:t>: Produce human-like text for applications such as writing assistance, creative content generation, and chatbot responses.</a:t>
            </a:r>
          </a:p>
          <a:p>
            <a:pPr>
              <a:buFont typeface="Arial" panose="020B0604020202020204" pitchFamily="34" charset="0"/>
              <a:buChar char="•"/>
            </a:pPr>
            <a:r>
              <a:rPr lang="en-IN" b="1" dirty="0"/>
              <a:t>Example Use Cases</a:t>
            </a:r>
            <a:r>
              <a:rPr lang="en-IN" dirty="0"/>
              <a:t>:</a:t>
            </a:r>
          </a:p>
          <a:p>
            <a:pPr marL="742950" lvl="1" indent="-285750">
              <a:buFont typeface="Arial" panose="020B0604020202020204" pitchFamily="34" charset="0"/>
              <a:buChar char="•"/>
            </a:pPr>
            <a:r>
              <a:rPr lang="en-IN" dirty="0"/>
              <a:t>Generating articles, stories, or poetry.</a:t>
            </a:r>
          </a:p>
          <a:p>
            <a:pPr marL="742950" lvl="1" indent="-285750">
              <a:buFont typeface="Arial" panose="020B0604020202020204" pitchFamily="34" charset="0"/>
              <a:buChar char="•"/>
            </a:pPr>
            <a:r>
              <a:rPr lang="en-IN" dirty="0"/>
              <a:t>Creating personalized email responses.</a:t>
            </a:r>
          </a:p>
          <a:p>
            <a:pPr marL="742950" lvl="1" indent="-285750">
              <a:buFont typeface="Arial" panose="020B0604020202020204" pitchFamily="34" charset="0"/>
              <a:buChar char="•"/>
            </a:pPr>
            <a:r>
              <a:rPr lang="en-IN" dirty="0"/>
              <a:t>Assisting in code completion or document drafting.</a:t>
            </a:r>
          </a:p>
          <a:p>
            <a:r>
              <a:rPr lang="en-IN" b="1" dirty="0"/>
              <a:t>How Text Generation Works?</a:t>
            </a:r>
          </a:p>
          <a:p>
            <a:pPr>
              <a:buFont typeface="Arial" panose="020B0604020202020204" pitchFamily="34" charset="0"/>
              <a:buChar char="•"/>
            </a:pPr>
            <a:r>
              <a:rPr lang="en-IN" b="1" dirty="0"/>
              <a:t>Input Prompt</a:t>
            </a:r>
            <a:r>
              <a:rPr lang="en-IN" dirty="0"/>
              <a:t>:</a:t>
            </a:r>
          </a:p>
          <a:p>
            <a:pPr marL="742950" lvl="1" indent="-285750">
              <a:buFont typeface="Arial" panose="020B0604020202020204" pitchFamily="34" charset="0"/>
              <a:buChar char="•"/>
            </a:pPr>
            <a:r>
              <a:rPr lang="en-IN" dirty="0"/>
              <a:t>The model receives an input (e.g., a phrase or topic) to guide text generation.</a:t>
            </a:r>
          </a:p>
          <a:p>
            <a:pPr marL="742950" lvl="1" indent="-285750">
              <a:buFont typeface="Arial" panose="020B0604020202020204" pitchFamily="34" charset="0"/>
              <a:buChar char="•"/>
            </a:pPr>
            <a:r>
              <a:rPr lang="en-IN" dirty="0"/>
              <a:t>Example: Input prompt: </a:t>
            </a:r>
            <a:r>
              <a:rPr lang="en-IN" i="1" dirty="0"/>
              <a:t>"Artificial Intelligence is..."</a:t>
            </a:r>
            <a:endParaRPr lang="en-IN" dirty="0"/>
          </a:p>
          <a:p>
            <a:pPr>
              <a:buFont typeface="Arial" panose="020B0604020202020204" pitchFamily="34" charset="0"/>
              <a:buChar char="•"/>
            </a:pPr>
            <a:r>
              <a:rPr lang="en-IN" b="1" dirty="0"/>
              <a:t>Language </a:t>
            </a:r>
            <a:r>
              <a:rPr lang="en-IN" b="1" dirty="0" err="1"/>
              <a:t>Modeling</a:t>
            </a:r>
            <a:r>
              <a:rPr lang="en-IN" dirty="0"/>
              <a:t>:</a:t>
            </a:r>
          </a:p>
          <a:p>
            <a:pPr marL="742950" lvl="1" indent="-285750">
              <a:buFont typeface="Arial" panose="020B0604020202020204" pitchFamily="34" charset="0"/>
              <a:buChar char="•"/>
            </a:pPr>
            <a:r>
              <a:rPr lang="en-IN" dirty="0"/>
              <a:t>The model predicts the next word, phrase, or sentence based on the context of the input and previously generated text.</a:t>
            </a:r>
          </a:p>
          <a:p>
            <a:pPr>
              <a:buFont typeface="Arial" panose="020B0604020202020204" pitchFamily="34" charset="0"/>
              <a:buChar char="•"/>
            </a:pPr>
            <a:r>
              <a:rPr lang="en-IN" b="1" dirty="0"/>
              <a:t>Coherence and Fluency</a:t>
            </a:r>
            <a:r>
              <a:rPr lang="en-IN" dirty="0"/>
              <a:t>:</a:t>
            </a:r>
          </a:p>
          <a:p>
            <a:pPr marL="742950" lvl="1" indent="-285750">
              <a:buFont typeface="Arial" panose="020B0604020202020204" pitchFamily="34" charset="0"/>
              <a:buChar char="•"/>
            </a:pPr>
            <a:r>
              <a:rPr lang="en-IN" dirty="0"/>
              <a:t>Text generation models aim to create grammatically correct, coherent, and contextually meaningful sentences.</a:t>
            </a:r>
          </a:p>
          <a:p>
            <a:r>
              <a:rPr lang="en-IN" b="1" dirty="0"/>
              <a:t>Role of Transformers in Text Generation</a:t>
            </a:r>
          </a:p>
          <a:p>
            <a:r>
              <a:rPr lang="en-IN" dirty="0"/>
              <a:t>Transformers excel in text generation tasks due to their advanced mechanisms:</a:t>
            </a:r>
          </a:p>
          <a:p>
            <a:pPr>
              <a:buFont typeface="+mj-lt"/>
              <a:buAutoNum type="arabicPeriod"/>
            </a:pPr>
            <a:r>
              <a:rPr lang="en-IN" b="1" dirty="0"/>
              <a:t>Self-Attention Mechanism</a:t>
            </a:r>
            <a:r>
              <a:rPr lang="en-IN" dirty="0"/>
              <a:t>:</a:t>
            </a:r>
          </a:p>
          <a:p>
            <a:pPr marL="742950" lvl="1" indent="-285750">
              <a:buFont typeface="+mj-lt"/>
              <a:buAutoNum type="arabicPeriod"/>
            </a:pPr>
            <a:r>
              <a:rPr lang="en-IN" dirty="0"/>
              <a:t>The self-attention mechanism enables the model to understand relationships between all words in the input and previously generated text.</a:t>
            </a:r>
          </a:p>
          <a:p>
            <a:pPr marL="742950" lvl="1" indent="-285750">
              <a:buFont typeface="+mj-lt"/>
              <a:buAutoNum type="arabicPeriod"/>
            </a:pPr>
            <a:r>
              <a:rPr lang="en-IN" dirty="0"/>
              <a:t>Example: Ensuring that "AI technology" is referenced consistently throughout the generated content.</a:t>
            </a:r>
          </a:p>
          <a:p>
            <a:pPr>
              <a:buFont typeface="+mj-lt"/>
              <a:buAutoNum type="arabicPeriod"/>
            </a:pPr>
            <a:r>
              <a:rPr lang="en-IN" b="1" dirty="0"/>
              <a:t>Pre-Trained Models</a:t>
            </a:r>
            <a:r>
              <a:rPr lang="en-IN" dirty="0"/>
              <a:t>:</a:t>
            </a:r>
          </a:p>
          <a:p>
            <a:pPr marL="742950" lvl="1" indent="-285750">
              <a:buFont typeface="+mj-lt"/>
              <a:buAutoNum type="arabicPeriod"/>
            </a:pPr>
            <a:r>
              <a:rPr lang="en-IN" dirty="0"/>
              <a:t>Models like </a:t>
            </a:r>
            <a:r>
              <a:rPr lang="en-IN" b="1" dirty="0"/>
              <a:t>GPT (Generative Pre-trained Transformer)</a:t>
            </a:r>
            <a:r>
              <a:rPr lang="en-IN" dirty="0"/>
              <a:t> and </a:t>
            </a:r>
            <a:r>
              <a:rPr lang="en-IN" b="1" dirty="0"/>
              <a:t>GPT-2/3</a:t>
            </a:r>
            <a:r>
              <a:rPr lang="en-IN" dirty="0"/>
              <a:t> have revolutionized text generation by being pre-trained on large corpora and fine-tuned for specific tasks.</a:t>
            </a:r>
          </a:p>
          <a:p>
            <a:pPr>
              <a:buFont typeface="+mj-lt"/>
              <a:buAutoNum type="arabicPeriod"/>
            </a:pPr>
            <a:r>
              <a:rPr lang="en-IN" b="1" dirty="0"/>
              <a:t>Context Handling</a:t>
            </a:r>
            <a:r>
              <a:rPr lang="en-IN" dirty="0"/>
              <a:t>:</a:t>
            </a:r>
          </a:p>
          <a:p>
            <a:pPr marL="742950" lvl="1" indent="-285750">
              <a:buFont typeface="+mj-lt"/>
              <a:buAutoNum type="arabicPeriod"/>
            </a:pPr>
            <a:r>
              <a:rPr lang="en-IN" dirty="0"/>
              <a:t>Transformers can generate coherent long-form content by maintaining context across sentences and paragraphs.</a:t>
            </a:r>
          </a:p>
          <a:p>
            <a:pPr>
              <a:buFont typeface="+mj-lt"/>
              <a:buAutoNum type="arabicPeriod"/>
            </a:pPr>
            <a:r>
              <a:rPr lang="en-IN" b="1" dirty="0"/>
              <a:t>Open-Ended and Controlled Generation</a:t>
            </a:r>
            <a:r>
              <a:rPr lang="en-IN" dirty="0"/>
              <a:t>:</a:t>
            </a:r>
          </a:p>
          <a:p>
            <a:pPr marL="742950" lvl="1" indent="-285750">
              <a:buFont typeface="+mj-lt"/>
              <a:buAutoNum type="arabicPeriod"/>
            </a:pPr>
            <a:r>
              <a:rPr lang="en-IN" b="1" dirty="0"/>
              <a:t>Open-Ended</a:t>
            </a:r>
            <a:r>
              <a:rPr lang="en-IN" dirty="0"/>
              <a:t>: Generating creative text without specific constraints.</a:t>
            </a:r>
          </a:p>
          <a:p>
            <a:pPr marL="742950" lvl="1" indent="-285750">
              <a:buFont typeface="+mj-lt"/>
              <a:buAutoNum type="arabicPeriod"/>
            </a:pPr>
            <a:r>
              <a:rPr lang="en-IN" b="1" dirty="0"/>
              <a:t>Controlled</a:t>
            </a:r>
            <a:r>
              <a:rPr lang="en-IN" dirty="0"/>
              <a:t>: Guiding the output using input prompts or specific parameters.</a:t>
            </a:r>
          </a:p>
          <a:p>
            <a:r>
              <a:rPr lang="en-IN" b="1" dirty="0"/>
              <a:t>Applications of Text Generation</a:t>
            </a:r>
          </a:p>
          <a:p>
            <a:pPr>
              <a:buFont typeface="+mj-lt"/>
              <a:buAutoNum type="arabicPeriod"/>
            </a:pPr>
            <a:r>
              <a:rPr lang="en-IN" b="1" dirty="0"/>
              <a:t>Creative Content Generation</a:t>
            </a:r>
            <a:r>
              <a:rPr lang="en-IN" dirty="0"/>
              <a:t>:</a:t>
            </a:r>
          </a:p>
          <a:p>
            <a:pPr marL="742950" lvl="1" indent="-285750">
              <a:buFont typeface="+mj-lt"/>
              <a:buAutoNum type="arabicPeriod"/>
            </a:pPr>
            <a:r>
              <a:rPr lang="en-IN" dirty="0"/>
              <a:t>Writing poems, stories, or music lyrics.</a:t>
            </a:r>
          </a:p>
          <a:p>
            <a:pPr marL="742950" lvl="1" indent="-285750">
              <a:buFont typeface="+mj-lt"/>
              <a:buAutoNum type="arabicPeriod"/>
            </a:pPr>
            <a:r>
              <a:rPr lang="en-IN" dirty="0"/>
              <a:t>Example: Generating personalized greeting card messages.</a:t>
            </a:r>
          </a:p>
          <a:p>
            <a:pPr>
              <a:buFont typeface="+mj-lt"/>
              <a:buAutoNum type="arabicPeriod"/>
            </a:pPr>
            <a:r>
              <a:rPr lang="en-IN" b="1" dirty="0"/>
              <a:t>Chatbots and Virtual Assistants</a:t>
            </a:r>
            <a:r>
              <a:rPr lang="en-IN" dirty="0"/>
              <a:t>:</a:t>
            </a:r>
          </a:p>
          <a:p>
            <a:pPr marL="742950" lvl="1" indent="-285750">
              <a:buFont typeface="+mj-lt"/>
              <a:buAutoNum type="arabicPeriod"/>
            </a:pPr>
            <a:r>
              <a:rPr lang="en-IN" dirty="0"/>
              <a:t>Generating conversational responses.</a:t>
            </a:r>
          </a:p>
          <a:p>
            <a:pPr marL="742950" lvl="1" indent="-285750">
              <a:buFont typeface="+mj-lt"/>
              <a:buAutoNum type="arabicPeriod"/>
            </a:pPr>
            <a:r>
              <a:rPr lang="en-IN" dirty="0"/>
              <a:t>Example: A chatbot generating empathetic responses for mental health support.</a:t>
            </a:r>
          </a:p>
          <a:p>
            <a:pPr>
              <a:buFont typeface="+mj-lt"/>
              <a:buAutoNum type="arabicPeriod"/>
            </a:pPr>
            <a:r>
              <a:rPr lang="en-IN" b="1" dirty="0"/>
              <a:t>Writing Assistance</a:t>
            </a:r>
            <a:r>
              <a:rPr lang="en-IN" dirty="0"/>
              <a:t>:</a:t>
            </a:r>
          </a:p>
          <a:p>
            <a:pPr marL="742950" lvl="1" indent="-285750">
              <a:buFont typeface="+mj-lt"/>
              <a:buAutoNum type="arabicPeriod"/>
            </a:pPr>
            <a:r>
              <a:rPr lang="en-IN" dirty="0"/>
              <a:t>Auto-completing sentences or paragraphs in writing tools.</a:t>
            </a:r>
          </a:p>
          <a:p>
            <a:pPr marL="742950" lvl="1" indent="-285750">
              <a:buFont typeface="+mj-lt"/>
              <a:buAutoNum type="arabicPeriod"/>
            </a:pPr>
            <a:r>
              <a:rPr lang="en-IN" dirty="0"/>
              <a:t>Example: Google Docs suggesting text completion.</a:t>
            </a:r>
          </a:p>
          <a:p>
            <a:pPr>
              <a:buFont typeface="+mj-lt"/>
              <a:buAutoNum type="arabicPeriod"/>
            </a:pPr>
            <a:r>
              <a:rPr lang="en-IN" b="1" dirty="0"/>
              <a:t>Code Generation</a:t>
            </a:r>
            <a:r>
              <a:rPr lang="en-IN" dirty="0"/>
              <a:t>:</a:t>
            </a:r>
          </a:p>
          <a:p>
            <a:pPr marL="742950" lvl="1" indent="-285750">
              <a:buFont typeface="+mj-lt"/>
              <a:buAutoNum type="arabicPeriod"/>
            </a:pPr>
            <a:r>
              <a:rPr lang="en-IN" dirty="0"/>
              <a:t>Assisting developers with auto-completing code.</a:t>
            </a:r>
          </a:p>
          <a:p>
            <a:pPr marL="742950" lvl="1" indent="-285750">
              <a:buFont typeface="+mj-lt"/>
              <a:buAutoNum type="arabicPeriod"/>
            </a:pPr>
            <a:r>
              <a:rPr lang="en-IN" dirty="0"/>
              <a:t>Example: GitHub Copilot powered by GPT-based transformers.</a:t>
            </a:r>
          </a:p>
          <a:p>
            <a:pPr>
              <a:buFont typeface="+mj-lt"/>
              <a:buAutoNum type="arabicPeriod"/>
            </a:pPr>
            <a:r>
              <a:rPr lang="en-IN" b="1" dirty="0"/>
              <a:t>Summarization and Document Drafting</a:t>
            </a:r>
            <a:r>
              <a:rPr lang="en-IN" dirty="0"/>
              <a:t>:</a:t>
            </a:r>
          </a:p>
          <a:p>
            <a:pPr marL="742950" lvl="1" indent="-285750">
              <a:buFont typeface="+mj-lt"/>
              <a:buAutoNum type="arabicPeriod"/>
            </a:pPr>
            <a:r>
              <a:rPr lang="en-IN" dirty="0"/>
              <a:t>Generating summaries or drafts of reports and articles.</a:t>
            </a:r>
          </a:p>
          <a:p>
            <a:r>
              <a:rPr lang="en-IN" b="1" dirty="0"/>
              <a:t>Illustration in the Slide</a:t>
            </a:r>
          </a:p>
          <a:p>
            <a:pPr>
              <a:buFont typeface="Arial" panose="020B0604020202020204" pitchFamily="34" charset="0"/>
              <a:buChar char="•"/>
            </a:pPr>
            <a:r>
              <a:rPr lang="en-IN" dirty="0"/>
              <a:t>The slide shows an example of text generated by a transformer model:</a:t>
            </a:r>
          </a:p>
          <a:p>
            <a:pPr marL="742950" lvl="1" indent="-285750">
              <a:buFont typeface="Arial" panose="020B0604020202020204" pitchFamily="34" charset="0"/>
              <a:buChar char="•"/>
            </a:pPr>
            <a:r>
              <a:rPr lang="en-IN" b="1" dirty="0"/>
              <a:t>Input</a:t>
            </a:r>
            <a:r>
              <a:rPr lang="en-IN" dirty="0"/>
              <a:t>: A topic or partial text about Artificial Intelligence (AI).</a:t>
            </a:r>
          </a:p>
          <a:p>
            <a:pPr marL="742950" lvl="1" indent="-285750">
              <a:buFont typeface="Arial" panose="020B0604020202020204" pitchFamily="34" charset="0"/>
              <a:buChar char="•"/>
            </a:pPr>
            <a:r>
              <a:rPr lang="en-IN" b="1" dirty="0"/>
              <a:t>Output</a:t>
            </a:r>
            <a:r>
              <a:rPr lang="en-IN" dirty="0"/>
              <a:t>: Coherent, fluent, and grammatically correct text describing AI trends and applications.</a:t>
            </a:r>
          </a:p>
          <a:p>
            <a:pPr marL="742950" lvl="1" indent="-285750">
              <a:buFont typeface="Arial" panose="020B0604020202020204" pitchFamily="34" charset="0"/>
              <a:buChar char="•"/>
            </a:pPr>
            <a:r>
              <a:rPr lang="en-IN" b="1" dirty="0"/>
              <a:t>Tool Reference</a:t>
            </a:r>
            <a:r>
              <a:rPr lang="en-IN" dirty="0"/>
              <a:t>: Hugging Face’s transformer-based models (e.g., GPT-2).</a:t>
            </a:r>
          </a:p>
          <a:p>
            <a:r>
              <a:rPr lang="en-IN" b="1" dirty="0"/>
              <a:t>Advantages of Transformers in Text Generation</a:t>
            </a:r>
          </a:p>
          <a:p>
            <a:pPr>
              <a:buFont typeface="+mj-lt"/>
              <a:buAutoNum type="arabicPeriod"/>
            </a:pPr>
            <a:r>
              <a:rPr lang="en-IN" b="1" dirty="0"/>
              <a:t>Human-Like Quality</a:t>
            </a:r>
            <a:r>
              <a:rPr lang="en-IN" dirty="0"/>
              <a:t>:</a:t>
            </a:r>
          </a:p>
          <a:p>
            <a:pPr marL="742950" lvl="1" indent="-285750">
              <a:buFont typeface="+mj-lt"/>
              <a:buAutoNum type="arabicPeriod"/>
            </a:pPr>
            <a:r>
              <a:rPr lang="en-IN" dirty="0"/>
              <a:t>Generates text that feels natural and contextually relevant.</a:t>
            </a:r>
          </a:p>
          <a:p>
            <a:pPr>
              <a:buFont typeface="+mj-lt"/>
              <a:buAutoNum type="arabicPeriod"/>
            </a:pPr>
            <a:r>
              <a:rPr lang="en-IN" b="1" dirty="0"/>
              <a:t>Scalability</a:t>
            </a:r>
            <a:r>
              <a:rPr lang="en-IN" dirty="0"/>
              <a:t>:</a:t>
            </a:r>
          </a:p>
          <a:p>
            <a:pPr marL="742950" lvl="1" indent="-285750">
              <a:buFont typeface="+mj-lt"/>
              <a:buAutoNum type="arabicPeriod"/>
            </a:pPr>
            <a:r>
              <a:rPr lang="en-IN" dirty="0"/>
              <a:t>Can handle diverse topics and large datasets.</a:t>
            </a:r>
          </a:p>
          <a:p>
            <a:pPr>
              <a:buFont typeface="+mj-lt"/>
              <a:buAutoNum type="arabicPeriod"/>
            </a:pPr>
            <a:r>
              <a:rPr lang="en-IN" b="1" dirty="0"/>
              <a:t>Adaptability</a:t>
            </a:r>
            <a:r>
              <a:rPr lang="en-IN" dirty="0"/>
              <a:t>:</a:t>
            </a:r>
          </a:p>
          <a:p>
            <a:pPr marL="742950" lvl="1" indent="-285750">
              <a:buFont typeface="+mj-lt"/>
              <a:buAutoNum type="arabicPeriod"/>
            </a:pPr>
            <a:r>
              <a:rPr lang="en-IN" dirty="0"/>
              <a:t>Pre-trained models can be fine-tuned for domain-specific tasks (e.g., legal or medical writing).</a:t>
            </a:r>
          </a:p>
          <a:p>
            <a:r>
              <a:rPr lang="en-IN" b="1" dirty="0"/>
              <a:t>Real-World Impact</a:t>
            </a:r>
          </a:p>
          <a:p>
            <a:pPr>
              <a:buFont typeface="+mj-lt"/>
              <a:buAutoNum type="arabicPeriod"/>
            </a:pPr>
            <a:r>
              <a:rPr lang="en-IN" b="1" dirty="0"/>
              <a:t>Enhanced Productivity</a:t>
            </a:r>
            <a:r>
              <a:rPr lang="en-IN" dirty="0"/>
              <a:t>:</a:t>
            </a:r>
          </a:p>
          <a:p>
            <a:pPr marL="742950" lvl="1" indent="-285750">
              <a:buFont typeface="+mj-lt"/>
              <a:buAutoNum type="arabicPeriod"/>
            </a:pPr>
            <a:r>
              <a:rPr lang="en-IN" dirty="0"/>
              <a:t>Automates repetitive or time-consuming writing tasks.</a:t>
            </a:r>
          </a:p>
          <a:p>
            <a:pPr>
              <a:buFont typeface="+mj-lt"/>
              <a:buAutoNum type="arabicPeriod"/>
            </a:pPr>
            <a:r>
              <a:rPr lang="en-IN" b="1" dirty="0"/>
              <a:t>Creative Assistance</a:t>
            </a:r>
            <a:r>
              <a:rPr lang="en-IN" dirty="0"/>
              <a:t>:</a:t>
            </a:r>
          </a:p>
          <a:p>
            <a:pPr marL="742950" lvl="1" indent="-285750">
              <a:buFont typeface="+mj-lt"/>
              <a:buAutoNum type="arabicPeriod"/>
            </a:pPr>
            <a:r>
              <a:rPr lang="en-IN" dirty="0"/>
              <a:t>Provides inspiration or drafts for creative professionals.</a:t>
            </a:r>
          </a:p>
          <a:p>
            <a:pPr>
              <a:buFont typeface="+mj-lt"/>
              <a:buAutoNum type="arabicPeriod"/>
            </a:pPr>
            <a:r>
              <a:rPr lang="en-IN" b="1" dirty="0"/>
              <a:t>Personalization</a:t>
            </a:r>
            <a:r>
              <a:rPr lang="en-IN" dirty="0"/>
              <a:t>:</a:t>
            </a:r>
          </a:p>
          <a:p>
            <a:pPr marL="742950" lvl="1" indent="-285750">
              <a:buFont typeface="+mj-lt"/>
              <a:buAutoNum type="arabicPeriod"/>
            </a:pPr>
            <a:r>
              <a:rPr lang="en-IN" dirty="0"/>
              <a:t>Generates customized messages for users in e-commerce, marketing, or customer support.</a:t>
            </a:r>
          </a:p>
          <a:p>
            <a:r>
              <a:rPr lang="en-IN" dirty="0"/>
              <a:t>Text generation, powered by transformers, is a cornerstone of modern NLP, enabling machines to produce meaningful and creative text with unprecedented accuracy and relevance.</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47</a:t>
            </a:fld>
            <a:endParaRPr lang="en-IN" altLang="en-US"/>
          </a:p>
        </p:txBody>
      </p:sp>
    </p:spTree>
    <p:extLst>
      <p:ext uri="{BB962C8B-B14F-4D97-AF65-F5344CB8AC3E}">
        <p14:creationId xmlns:p14="http://schemas.microsoft.com/office/powerpoint/2010/main" val="35200724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highlights key </a:t>
            </a:r>
            <a:r>
              <a:rPr lang="en-IN" b="1" dirty="0"/>
              <a:t>applications of Transformers in NLP</a:t>
            </a:r>
            <a:r>
              <a:rPr lang="en-IN" dirty="0"/>
              <a:t>: </a:t>
            </a:r>
            <a:r>
              <a:rPr lang="en-IN" b="1" dirty="0"/>
              <a:t>Text Summarization</a:t>
            </a:r>
            <a:r>
              <a:rPr lang="en-IN" dirty="0"/>
              <a:t>, </a:t>
            </a:r>
            <a:r>
              <a:rPr lang="en-IN" b="1" dirty="0"/>
              <a:t>Text Paraphrasing</a:t>
            </a:r>
            <a:r>
              <a:rPr lang="en-IN" dirty="0"/>
              <a:t>, and </a:t>
            </a:r>
            <a:r>
              <a:rPr lang="en-IN" b="1" dirty="0"/>
              <a:t>Grammatical Error Checking (GEC)</a:t>
            </a:r>
            <a:r>
              <a:rPr lang="en-IN" dirty="0"/>
              <a:t>. Below is a detailed explanation of each:</a:t>
            </a:r>
          </a:p>
          <a:p>
            <a:r>
              <a:rPr lang="en-IN" b="1" dirty="0"/>
              <a:t>1. Text Summarization</a:t>
            </a:r>
          </a:p>
          <a:p>
            <a:r>
              <a:rPr lang="en-IN" b="1" dirty="0"/>
              <a:t>Definition:</a:t>
            </a:r>
          </a:p>
          <a:p>
            <a:pPr>
              <a:buFont typeface="Arial" panose="020B0604020202020204" pitchFamily="34" charset="0"/>
              <a:buChar char="•"/>
            </a:pPr>
            <a:r>
              <a:rPr lang="en-IN" dirty="0"/>
              <a:t>Text summarization is the process of condensing a larger body of text into a shorter version while retaining its core ideas and meaning.</a:t>
            </a:r>
          </a:p>
          <a:p>
            <a:pPr>
              <a:buFont typeface="Arial" panose="020B0604020202020204" pitchFamily="34" charset="0"/>
              <a:buChar char="•"/>
            </a:pPr>
            <a:r>
              <a:rPr lang="en-IN" b="1" dirty="0"/>
              <a:t>Types</a:t>
            </a:r>
            <a:r>
              <a:rPr lang="en-IN" dirty="0"/>
              <a:t>:</a:t>
            </a:r>
          </a:p>
          <a:p>
            <a:pPr marL="742950" lvl="1" indent="-285750">
              <a:buFont typeface="Arial" panose="020B0604020202020204" pitchFamily="34" charset="0"/>
              <a:buChar char="•"/>
            </a:pPr>
            <a:r>
              <a:rPr lang="en-IN" b="1" dirty="0"/>
              <a:t>Extractive Summarization</a:t>
            </a:r>
            <a:r>
              <a:rPr lang="en-IN" dirty="0"/>
              <a:t>: Selects key sentences or phrases directly from the source text.</a:t>
            </a:r>
          </a:p>
          <a:p>
            <a:pPr marL="742950" lvl="1" indent="-285750">
              <a:buFont typeface="Arial" panose="020B0604020202020204" pitchFamily="34" charset="0"/>
              <a:buChar char="•"/>
            </a:pPr>
            <a:r>
              <a:rPr lang="en-IN" b="1" dirty="0"/>
              <a:t>Abstractive Summarization</a:t>
            </a:r>
            <a:r>
              <a:rPr lang="en-IN" dirty="0"/>
              <a:t>: Generates new sentences that paraphrase the source text.</a:t>
            </a:r>
          </a:p>
          <a:p>
            <a:r>
              <a:rPr lang="en-IN" b="1" dirty="0"/>
              <a:t>Role of Transformers:</a:t>
            </a:r>
          </a:p>
          <a:p>
            <a:pPr>
              <a:buFont typeface="Arial" panose="020B0604020202020204" pitchFamily="34" charset="0"/>
              <a:buChar char="•"/>
            </a:pPr>
            <a:r>
              <a:rPr lang="en-IN" b="1" dirty="0"/>
              <a:t>Advanced Context Understanding</a:t>
            </a:r>
            <a:r>
              <a:rPr lang="en-IN" dirty="0"/>
              <a:t>:</a:t>
            </a:r>
          </a:p>
          <a:p>
            <a:pPr marL="742950" lvl="1" indent="-285750">
              <a:buFont typeface="Arial" panose="020B0604020202020204" pitchFamily="34" charset="0"/>
              <a:buChar char="•"/>
            </a:pPr>
            <a:r>
              <a:rPr lang="en-IN" dirty="0"/>
              <a:t>Transformers, like </a:t>
            </a:r>
            <a:r>
              <a:rPr lang="en-IN" b="1" dirty="0"/>
              <a:t>T5 (Text-to-Text Transfer Transformer)</a:t>
            </a:r>
            <a:r>
              <a:rPr lang="en-IN" dirty="0"/>
              <a:t> and </a:t>
            </a:r>
            <a:r>
              <a:rPr lang="en-IN" b="1" dirty="0"/>
              <a:t>BART (Bidirectional and Auto-Regressive Transformers)</a:t>
            </a:r>
            <a:r>
              <a:rPr lang="en-IN" dirty="0"/>
              <a:t>, </a:t>
            </a:r>
            <a:r>
              <a:rPr lang="en-IN" dirty="0" err="1"/>
              <a:t>analyze</a:t>
            </a:r>
            <a:r>
              <a:rPr lang="en-IN" dirty="0"/>
              <a:t> entire documents using self-attention mechanisms to generate meaningful summaries.</a:t>
            </a:r>
          </a:p>
          <a:p>
            <a:pPr>
              <a:buFont typeface="Arial" panose="020B0604020202020204" pitchFamily="34" charset="0"/>
              <a:buChar char="•"/>
            </a:pPr>
            <a:r>
              <a:rPr lang="en-IN" b="1" dirty="0"/>
              <a:t>Long-Document Handling</a:t>
            </a:r>
            <a:r>
              <a:rPr lang="en-IN" dirty="0"/>
              <a:t>:</a:t>
            </a:r>
          </a:p>
          <a:p>
            <a:pPr marL="742950" lvl="1" indent="-285750">
              <a:buFont typeface="Arial" panose="020B0604020202020204" pitchFamily="34" charset="0"/>
              <a:buChar char="•"/>
            </a:pPr>
            <a:r>
              <a:rPr lang="en-IN" dirty="0"/>
              <a:t>Models like </a:t>
            </a:r>
            <a:r>
              <a:rPr lang="en-IN" b="1" dirty="0" err="1"/>
              <a:t>Longformer</a:t>
            </a:r>
            <a:r>
              <a:rPr lang="en-IN" dirty="0"/>
              <a:t> specialize in summarizing lengthy documents by processing long input sequences efficiently.</a:t>
            </a:r>
          </a:p>
          <a:p>
            <a:r>
              <a:rPr lang="en-IN" b="1" dirty="0"/>
              <a:t>Example Use Cases:</a:t>
            </a:r>
          </a:p>
          <a:p>
            <a:pPr>
              <a:buFont typeface="Arial" panose="020B0604020202020204" pitchFamily="34" charset="0"/>
              <a:buChar char="•"/>
            </a:pPr>
            <a:r>
              <a:rPr lang="en-IN" dirty="0"/>
              <a:t>Summarizing research papers or technical reports.</a:t>
            </a:r>
          </a:p>
          <a:p>
            <a:pPr>
              <a:buFont typeface="Arial" panose="020B0604020202020204" pitchFamily="34" charset="0"/>
              <a:buChar char="•"/>
            </a:pPr>
            <a:r>
              <a:rPr lang="en-IN" dirty="0"/>
              <a:t>Creating concise news highlights.</a:t>
            </a:r>
          </a:p>
          <a:p>
            <a:pPr>
              <a:buFont typeface="Arial" panose="020B0604020202020204" pitchFamily="34" charset="0"/>
              <a:buChar char="•"/>
            </a:pPr>
            <a:r>
              <a:rPr lang="en-IN" dirty="0"/>
              <a:t>Summarizing meeting transcripts for corporate use.</a:t>
            </a:r>
          </a:p>
          <a:p>
            <a:r>
              <a:rPr lang="en-IN" b="1" dirty="0"/>
              <a:t>Popular Tools:</a:t>
            </a:r>
          </a:p>
          <a:p>
            <a:pPr>
              <a:buFont typeface="Arial" panose="020B0604020202020204" pitchFamily="34" charset="0"/>
              <a:buChar char="•"/>
            </a:pPr>
            <a:r>
              <a:rPr lang="en-IN" b="1" dirty="0"/>
              <a:t>Summarize Bot</a:t>
            </a:r>
            <a:r>
              <a:rPr lang="en-IN" dirty="0"/>
              <a:t>: A tool that uses AI to extract key ideas from long texts.</a:t>
            </a:r>
          </a:p>
          <a:p>
            <a:pPr>
              <a:buFont typeface="Arial" panose="020B0604020202020204" pitchFamily="34" charset="0"/>
              <a:buChar char="•"/>
            </a:pPr>
            <a:r>
              <a:rPr lang="en-IN" b="1" dirty="0" err="1"/>
              <a:t>Resoomer</a:t>
            </a:r>
            <a:r>
              <a:rPr lang="en-IN" dirty="0"/>
              <a:t> and </a:t>
            </a:r>
            <a:r>
              <a:rPr lang="en-IN" b="1" dirty="0"/>
              <a:t>SMMRY</a:t>
            </a:r>
            <a:r>
              <a:rPr lang="en-IN" dirty="0"/>
              <a:t>: Provide automated summarization for various types of content.</a:t>
            </a:r>
          </a:p>
          <a:p>
            <a:r>
              <a:rPr lang="en-IN" b="1" dirty="0"/>
              <a:t>2. Text Paraphrasing</a:t>
            </a:r>
          </a:p>
          <a:p>
            <a:r>
              <a:rPr lang="en-IN" b="1" dirty="0"/>
              <a:t>Definition:</a:t>
            </a:r>
          </a:p>
          <a:p>
            <a:pPr>
              <a:buFont typeface="Arial" panose="020B0604020202020204" pitchFamily="34" charset="0"/>
              <a:buChar char="•"/>
            </a:pPr>
            <a:r>
              <a:rPr lang="en-IN" dirty="0"/>
              <a:t>Text paraphrasing involves rephrasing a given piece of text while preserving its meaning and avoiding redundancy.</a:t>
            </a:r>
          </a:p>
          <a:p>
            <a:r>
              <a:rPr lang="en-IN" b="1" dirty="0"/>
              <a:t>Role of Transformers:</a:t>
            </a:r>
          </a:p>
          <a:p>
            <a:pPr>
              <a:buFont typeface="Arial" panose="020B0604020202020204" pitchFamily="34" charset="0"/>
              <a:buChar char="•"/>
            </a:pPr>
            <a:r>
              <a:rPr lang="en-IN" b="1" dirty="0"/>
              <a:t>Synonym and Structure Replacement</a:t>
            </a:r>
            <a:r>
              <a:rPr lang="en-IN" dirty="0"/>
              <a:t>:</a:t>
            </a:r>
          </a:p>
          <a:p>
            <a:pPr marL="742950" lvl="1" indent="-285750">
              <a:buFont typeface="Arial" panose="020B0604020202020204" pitchFamily="34" charset="0"/>
              <a:buChar char="•"/>
            </a:pPr>
            <a:r>
              <a:rPr lang="en-IN" dirty="0"/>
              <a:t>Transformers identify synonyms and restructure sentences to maintain coherence while rephrasing.</a:t>
            </a:r>
          </a:p>
          <a:p>
            <a:pPr>
              <a:buFont typeface="Arial" panose="020B0604020202020204" pitchFamily="34" charset="0"/>
              <a:buChar char="•"/>
            </a:pPr>
            <a:r>
              <a:rPr lang="en-IN" b="1" dirty="0"/>
              <a:t>Context Awareness</a:t>
            </a:r>
            <a:r>
              <a:rPr lang="en-IN" dirty="0"/>
              <a:t>:</a:t>
            </a:r>
          </a:p>
          <a:p>
            <a:pPr marL="742950" lvl="1" indent="-285750">
              <a:buFont typeface="Arial" panose="020B0604020202020204" pitchFamily="34" charset="0"/>
              <a:buChar char="•"/>
            </a:pPr>
            <a:r>
              <a:rPr lang="en-IN" dirty="0"/>
              <a:t>Models like </a:t>
            </a:r>
            <a:r>
              <a:rPr lang="en-IN" b="1" dirty="0"/>
              <a:t>T5</a:t>
            </a:r>
            <a:r>
              <a:rPr lang="en-IN" dirty="0"/>
              <a:t> and </a:t>
            </a:r>
            <a:r>
              <a:rPr lang="en-IN" b="1" dirty="0"/>
              <a:t>Parrot Paraphraser</a:t>
            </a:r>
            <a:r>
              <a:rPr lang="en-IN" dirty="0"/>
              <a:t> excel at generating grammatically correct and contextually appropriate paraphrased text.</a:t>
            </a:r>
          </a:p>
          <a:p>
            <a:r>
              <a:rPr lang="en-IN" b="1" dirty="0"/>
              <a:t>Example Use Cases:</a:t>
            </a:r>
          </a:p>
          <a:p>
            <a:pPr>
              <a:buFont typeface="Arial" panose="020B0604020202020204" pitchFamily="34" charset="0"/>
              <a:buChar char="•"/>
            </a:pPr>
            <a:r>
              <a:rPr lang="en-IN" dirty="0"/>
              <a:t>Generating alternative phrasings for creative writing.</a:t>
            </a:r>
          </a:p>
          <a:p>
            <a:pPr>
              <a:buFont typeface="Arial" panose="020B0604020202020204" pitchFamily="34" charset="0"/>
              <a:buChar char="•"/>
            </a:pPr>
            <a:r>
              <a:rPr lang="en-IN" dirty="0"/>
              <a:t>Rewriting content to avoid plagiarism.</a:t>
            </a:r>
          </a:p>
          <a:p>
            <a:pPr>
              <a:buFont typeface="Arial" panose="020B0604020202020204" pitchFamily="34" charset="0"/>
              <a:buChar char="•"/>
            </a:pPr>
            <a:r>
              <a:rPr lang="en-IN" dirty="0"/>
              <a:t>Simplifying complex sentences for readability.</a:t>
            </a:r>
          </a:p>
          <a:p>
            <a:r>
              <a:rPr lang="en-IN" b="1" dirty="0"/>
              <a:t>Popular Tools:</a:t>
            </a:r>
          </a:p>
          <a:p>
            <a:pPr>
              <a:buFont typeface="Arial" panose="020B0604020202020204" pitchFamily="34" charset="0"/>
              <a:buChar char="•"/>
            </a:pPr>
            <a:r>
              <a:rPr lang="en-IN" b="1" dirty="0" err="1"/>
              <a:t>Quillbot</a:t>
            </a:r>
            <a:r>
              <a:rPr lang="en-IN" dirty="0"/>
              <a:t>: A widely used tool for rephrasing sentences.</a:t>
            </a:r>
          </a:p>
          <a:p>
            <a:pPr>
              <a:buFont typeface="Arial" panose="020B0604020202020204" pitchFamily="34" charset="0"/>
              <a:buChar char="•"/>
            </a:pPr>
            <a:r>
              <a:rPr lang="en-IN" b="1" dirty="0" err="1"/>
              <a:t>Spinbot</a:t>
            </a:r>
            <a:r>
              <a:rPr lang="en-IN" dirty="0"/>
              <a:t>, </a:t>
            </a:r>
            <a:r>
              <a:rPr lang="en-IN" b="1" dirty="0"/>
              <a:t>Grammarly</a:t>
            </a:r>
            <a:r>
              <a:rPr lang="en-IN" dirty="0"/>
              <a:t>, and </a:t>
            </a:r>
            <a:r>
              <a:rPr lang="en-IN" b="1" dirty="0" err="1"/>
              <a:t>GoParaphrase</a:t>
            </a:r>
            <a:r>
              <a:rPr lang="en-IN" dirty="0"/>
              <a:t>: Automate paraphrasing tasks with varying levels of control and customization.</a:t>
            </a:r>
          </a:p>
          <a:p>
            <a:r>
              <a:rPr lang="en-IN" b="1" dirty="0"/>
              <a:t>3. Grammatical Error Checking (GEC)</a:t>
            </a:r>
          </a:p>
          <a:p>
            <a:r>
              <a:rPr lang="en-IN" b="1" dirty="0"/>
              <a:t>Definition:</a:t>
            </a:r>
          </a:p>
          <a:p>
            <a:pPr>
              <a:buFont typeface="Arial" panose="020B0604020202020204" pitchFamily="34" charset="0"/>
              <a:buChar char="•"/>
            </a:pPr>
            <a:r>
              <a:rPr lang="en-IN" dirty="0"/>
              <a:t>GEC involves identifying and correcting grammatical, spelling, and punctuation errors in text.</a:t>
            </a:r>
          </a:p>
          <a:p>
            <a:r>
              <a:rPr lang="en-IN" b="1" dirty="0"/>
              <a:t>Role of Transformers:</a:t>
            </a:r>
          </a:p>
          <a:p>
            <a:pPr>
              <a:buFont typeface="Arial" panose="020B0604020202020204" pitchFamily="34" charset="0"/>
              <a:buChar char="•"/>
            </a:pPr>
            <a:r>
              <a:rPr lang="en-IN" b="1" dirty="0"/>
              <a:t>Error Detection and Correction</a:t>
            </a:r>
            <a:r>
              <a:rPr lang="en-IN" dirty="0"/>
              <a:t>:</a:t>
            </a:r>
          </a:p>
          <a:p>
            <a:pPr marL="742950" lvl="1" indent="-285750">
              <a:buFont typeface="Arial" panose="020B0604020202020204" pitchFamily="34" charset="0"/>
              <a:buChar char="•"/>
            </a:pPr>
            <a:r>
              <a:rPr lang="en-IN" dirty="0"/>
              <a:t>Models like </a:t>
            </a:r>
            <a:r>
              <a:rPr lang="en-IN" b="1" dirty="0"/>
              <a:t>Grammarly’s Transformer-based system</a:t>
            </a:r>
            <a:r>
              <a:rPr lang="en-IN" dirty="0"/>
              <a:t> or </a:t>
            </a:r>
            <a:r>
              <a:rPr lang="en-IN" b="1" dirty="0" err="1"/>
              <a:t>GECToR</a:t>
            </a:r>
            <a:r>
              <a:rPr lang="en-IN" dirty="0"/>
              <a:t> identify errors using self-attention and context analysis, then suggest corrections.</a:t>
            </a:r>
          </a:p>
          <a:p>
            <a:pPr>
              <a:buFont typeface="Arial" panose="020B0604020202020204" pitchFamily="34" charset="0"/>
              <a:buChar char="•"/>
            </a:pPr>
            <a:r>
              <a:rPr lang="en-IN" b="1" dirty="0"/>
              <a:t>Context-Sensitive Corrections</a:t>
            </a:r>
            <a:r>
              <a:rPr lang="en-IN" dirty="0"/>
              <a:t>:</a:t>
            </a:r>
          </a:p>
          <a:p>
            <a:pPr marL="742950" lvl="1" indent="-285750">
              <a:buFont typeface="Arial" panose="020B0604020202020204" pitchFamily="34" charset="0"/>
              <a:buChar char="•"/>
            </a:pPr>
            <a:r>
              <a:rPr lang="en-IN" dirty="0"/>
              <a:t>Transformers ensure grammatical corrections align with the sentence’s context, avoiding incorrect fixes.</a:t>
            </a:r>
          </a:p>
          <a:p>
            <a:r>
              <a:rPr lang="en-IN" b="1" dirty="0"/>
              <a:t>Example Use Cases:</a:t>
            </a:r>
          </a:p>
          <a:p>
            <a:pPr>
              <a:buFont typeface="Arial" panose="020B0604020202020204" pitchFamily="34" charset="0"/>
              <a:buChar char="•"/>
            </a:pPr>
            <a:r>
              <a:rPr lang="en-IN" dirty="0"/>
              <a:t>Academic proofreading.</a:t>
            </a:r>
          </a:p>
          <a:p>
            <a:pPr>
              <a:buFont typeface="Arial" panose="020B0604020202020204" pitchFamily="34" charset="0"/>
              <a:buChar char="•"/>
            </a:pPr>
            <a:r>
              <a:rPr lang="en-IN" dirty="0"/>
              <a:t>Business communications to ensure professionalism.</a:t>
            </a:r>
          </a:p>
          <a:p>
            <a:pPr>
              <a:buFont typeface="Arial" panose="020B0604020202020204" pitchFamily="34" charset="0"/>
              <a:buChar char="•"/>
            </a:pPr>
            <a:r>
              <a:rPr lang="en-IN" dirty="0"/>
              <a:t>Improving content quality for blogs or articles.</a:t>
            </a:r>
          </a:p>
          <a:p>
            <a:r>
              <a:rPr lang="en-IN" b="1" dirty="0"/>
              <a:t>Popular Tools:</a:t>
            </a:r>
          </a:p>
          <a:p>
            <a:pPr>
              <a:buFont typeface="Arial" panose="020B0604020202020204" pitchFamily="34" charset="0"/>
              <a:buChar char="•"/>
            </a:pPr>
            <a:r>
              <a:rPr lang="en-IN" b="1" dirty="0"/>
              <a:t>Grammarly</a:t>
            </a:r>
            <a:r>
              <a:rPr lang="en-IN" dirty="0"/>
              <a:t>: A leading platform for GEC, utilizing transformer models for robust error detection and correction.</a:t>
            </a:r>
          </a:p>
          <a:p>
            <a:r>
              <a:rPr lang="en-IN" b="1" dirty="0"/>
              <a:t>Illustration on the Slide</a:t>
            </a:r>
          </a:p>
          <a:p>
            <a:pPr>
              <a:buFont typeface="Arial" panose="020B0604020202020204" pitchFamily="34" charset="0"/>
              <a:buChar char="•"/>
            </a:pPr>
            <a:r>
              <a:rPr lang="en-IN" dirty="0"/>
              <a:t>The slide visually represents a stack of books being condensed into a shorter document </a:t>
            </a:r>
            <a:r>
              <a:rPr lang="en-IN" dirty="0" err="1"/>
              <a:t>labeled</a:t>
            </a:r>
            <a:r>
              <a:rPr lang="en-IN" dirty="0"/>
              <a:t> "Summary," symbolizing </a:t>
            </a:r>
            <a:r>
              <a:rPr lang="en-IN" b="1" dirty="0"/>
              <a:t>Text Summarization</a:t>
            </a:r>
            <a:r>
              <a:rPr lang="en-IN" dirty="0"/>
              <a:t>.</a:t>
            </a:r>
          </a:p>
          <a:p>
            <a:pPr>
              <a:buFont typeface="Arial" panose="020B0604020202020204" pitchFamily="34" charset="0"/>
              <a:buChar char="•"/>
            </a:pPr>
            <a:r>
              <a:rPr lang="en-IN" dirty="0"/>
              <a:t>Associated tools like </a:t>
            </a:r>
            <a:r>
              <a:rPr lang="en-IN" b="1" dirty="0"/>
              <a:t>Summarize Bot</a:t>
            </a:r>
            <a:r>
              <a:rPr lang="en-IN" dirty="0"/>
              <a:t>, </a:t>
            </a:r>
            <a:r>
              <a:rPr lang="en-IN" b="1" dirty="0" err="1"/>
              <a:t>Quillbot</a:t>
            </a:r>
            <a:r>
              <a:rPr lang="en-IN" dirty="0"/>
              <a:t>, and </a:t>
            </a:r>
            <a:r>
              <a:rPr lang="en-IN" b="1" dirty="0"/>
              <a:t>Grammarly</a:t>
            </a:r>
            <a:r>
              <a:rPr lang="en-IN" dirty="0"/>
              <a:t> are listed to show real-world applications.</a:t>
            </a:r>
          </a:p>
          <a:p>
            <a:r>
              <a:rPr lang="en-IN" b="1" dirty="0"/>
              <a:t>Advantages of Transformers in These Applications</a:t>
            </a:r>
          </a:p>
          <a:p>
            <a:pPr>
              <a:buFont typeface="+mj-lt"/>
              <a:buAutoNum type="arabicPeriod"/>
            </a:pPr>
            <a:r>
              <a:rPr lang="en-IN" b="1" dirty="0"/>
              <a:t>Accuracy</a:t>
            </a:r>
            <a:r>
              <a:rPr lang="en-IN" dirty="0"/>
              <a:t>: High precision in summarizing, paraphrasing, and correcting errors due to context understanding.</a:t>
            </a:r>
          </a:p>
          <a:p>
            <a:pPr>
              <a:buFont typeface="+mj-lt"/>
              <a:buAutoNum type="arabicPeriod"/>
            </a:pPr>
            <a:r>
              <a:rPr lang="en-IN" b="1" dirty="0"/>
              <a:t>Efficiency</a:t>
            </a:r>
            <a:r>
              <a:rPr lang="en-IN" dirty="0"/>
              <a:t>: Automates time-consuming tasks like summarization and proofreading.</a:t>
            </a:r>
          </a:p>
          <a:p>
            <a:pPr>
              <a:buFont typeface="+mj-lt"/>
              <a:buAutoNum type="arabicPeriod"/>
            </a:pPr>
            <a:r>
              <a:rPr lang="en-IN" b="1" dirty="0"/>
              <a:t>Scalability</a:t>
            </a:r>
            <a:r>
              <a:rPr lang="en-IN" dirty="0"/>
              <a:t>: Capable of handling large volumes of data across different domains.</a:t>
            </a:r>
          </a:p>
          <a:p>
            <a:r>
              <a:rPr lang="en-IN" b="1" dirty="0"/>
              <a:t>Real-World Impact</a:t>
            </a:r>
          </a:p>
          <a:p>
            <a:pPr>
              <a:buFont typeface="+mj-lt"/>
              <a:buAutoNum type="arabicPeriod"/>
            </a:pPr>
            <a:r>
              <a:rPr lang="en-IN" b="1" dirty="0"/>
              <a:t>Time-Saving</a:t>
            </a:r>
            <a:r>
              <a:rPr lang="en-IN" dirty="0"/>
              <a:t>:</a:t>
            </a:r>
          </a:p>
          <a:p>
            <a:pPr marL="742950" lvl="1" indent="-285750">
              <a:buFont typeface="+mj-lt"/>
              <a:buAutoNum type="arabicPeriod"/>
            </a:pPr>
            <a:r>
              <a:rPr lang="en-IN" dirty="0"/>
              <a:t>Automates summarization, paraphrasing, and proofreading, saving time for professionals and students.</a:t>
            </a:r>
          </a:p>
          <a:p>
            <a:pPr>
              <a:buFont typeface="+mj-lt"/>
              <a:buAutoNum type="arabicPeriod"/>
            </a:pPr>
            <a:r>
              <a:rPr lang="en-IN" b="1" dirty="0"/>
              <a:t>Enhanced Communication</a:t>
            </a:r>
            <a:r>
              <a:rPr lang="en-IN" dirty="0"/>
              <a:t>:</a:t>
            </a:r>
          </a:p>
          <a:p>
            <a:pPr marL="742950" lvl="1" indent="-285750">
              <a:buFont typeface="+mj-lt"/>
              <a:buAutoNum type="arabicPeriod"/>
            </a:pPr>
            <a:r>
              <a:rPr lang="en-IN" dirty="0"/>
              <a:t>Improves content quality for blogs, emails, and reports.</a:t>
            </a:r>
          </a:p>
          <a:p>
            <a:pPr>
              <a:buFont typeface="+mj-lt"/>
              <a:buAutoNum type="arabicPeriod"/>
            </a:pPr>
            <a:r>
              <a:rPr lang="en-IN" b="1" dirty="0"/>
              <a:t>Educational Accessibility</a:t>
            </a:r>
            <a:r>
              <a:rPr lang="en-IN" dirty="0"/>
              <a:t>:</a:t>
            </a:r>
          </a:p>
          <a:p>
            <a:pPr marL="742950" lvl="1" indent="-285750">
              <a:buFont typeface="+mj-lt"/>
              <a:buAutoNum type="arabicPeriod"/>
            </a:pPr>
            <a:r>
              <a:rPr lang="en-IN" dirty="0"/>
              <a:t>Simplifies complex material for learners by summarizing or paraphrasing in simpler language.</a:t>
            </a:r>
          </a:p>
          <a:p>
            <a:r>
              <a:rPr lang="en-IN" dirty="0"/>
              <a:t>Transformers have elevated NLP applications like summarization, paraphrasing, and grammatical error checking, making them indispensable in modern content creation and management.</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48</a:t>
            </a:fld>
            <a:endParaRPr lang="en-IN" altLang="en-US"/>
          </a:p>
        </p:txBody>
      </p:sp>
    </p:spTree>
    <p:extLst>
      <p:ext uri="{BB962C8B-B14F-4D97-AF65-F5344CB8AC3E}">
        <p14:creationId xmlns:p14="http://schemas.microsoft.com/office/powerpoint/2010/main" val="4167697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demonstrates an </a:t>
            </a:r>
            <a:r>
              <a:rPr lang="en-IN" b="1" dirty="0"/>
              <a:t>NLP Task: Sentiment Analysis</a:t>
            </a:r>
            <a:r>
              <a:rPr lang="en-IN" dirty="0"/>
              <a:t> using the </a:t>
            </a:r>
            <a:r>
              <a:rPr lang="en-IN" b="1" dirty="0"/>
              <a:t>Hugging Face Transformers library</a:t>
            </a:r>
            <a:r>
              <a:rPr lang="en-IN" dirty="0"/>
              <a:t>. Below is a detailed explanation of the concepts and code:</a:t>
            </a:r>
          </a:p>
          <a:p>
            <a:r>
              <a:rPr lang="en-IN" b="1" dirty="0"/>
              <a:t>Sentiment Analysis</a:t>
            </a:r>
          </a:p>
          <a:p>
            <a:pPr>
              <a:buFont typeface="Arial" panose="020B0604020202020204" pitchFamily="34" charset="0"/>
              <a:buChar char="•"/>
            </a:pPr>
            <a:r>
              <a:rPr lang="en-IN" b="1" dirty="0"/>
              <a:t>Definition</a:t>
            </a:r>
            <a:r>
              <a:rPr lang="en-IN" dirty="0"/>
              <a:t>:</a:t>
            </a:r>
          </a:p>
          <a:p>
            <a:pPr marL="742950" lvl="1" indent="-285750">
              <a:buFont typeface="Arial" panose="020B0604020202020204" pitchFamily="34" charset="0"/>
              <a:buChar char="•"/>
            </a:pPr>
            <a:r>
              <a:rPr lang="en-IN" dirty="0"/>
              <a:t>Sentiment Analysis involves determining the emotional tone behind a text (e.g., positive, negative, or neutral sentiment).</a:t>
            </a:r>
          </a:p>
          <a:p>
            <a:pPr marL="742950" lvl="1" indent="-285750">
              <a:buFont typeface="Arial" panose="020B0604020202020204" pitchFamily="34" charset="0"/>
              <a:buChar char="•"/>
            </a:pPr>
            <a:r>
              <a:rPr lang="en-IN" dirty="0"/>
              <a:t>It is a subset of text classification tasks in NLP.</a:t>
            </a:r>
          </a:p>
          <a:p>
            <a:pPr>
              <a:buFont typeface="Arial" panose="020B0604020202020204" pitchFamily="34" charset="0"/>
              <a:buChar char="•"/>
            </a:pPr>
            <a:r>
              <a:rPr lang="en-IN" b="1" dirty="0"/>
              <a:t>Example Application</a:t>
            </a:r>
            <a:r>
              <a:rPr lang="en-IN" dirty="0"/>
              <a:t>:</a:t>
            </a:r>
          </a:p>
          <a:p>
            <a:pPr marL="742950" lvl="1" indent="-285750">
              <a:buFont typeface="Arial" panose="020B0604020202020204" pitchFamily="34" charset="0"/>
              <a:buChar char="•"/>
            </a:pPr>
            <a:r>
              <a:rPr lang="en-IN" dirty="0" err="1"/>
              <a:t>Analyzing</a:t>
            </a:r>
            <a:r>
              <a:rPr lang="en-IN" dirty="0"/>
              <a:t> user feedback (e.g., "I love this movie!") to classify the sentiment as positive.</a:t>
            </a:r>
          </a:p>
          <a:p>
            <a:pPr marL="742950" lvl="1" indent="-285750">
              <a:buFont typeface="Arial" panose="020B0604020202020204" pitchFamily="34" charset="0"/>
              <a:buChar char="•"/>
            </a:pPr>
            <a:r>
              <a:rPr lang="en-IN" dirty="0"/>
              <a:t>Used in applications such as customer review analysis, social media sentiment tracking, and feedback analysis.</a:t>
            </a:r>
          </a:p>
          <a:p>
            <a:r>
              <a:rPr lang="en-IN" b="1" dirty="0"/>
              <a:t>How It Works</a:t>
            </a:r>
          </a:p>
          <a:p>
            <a:pPr>
              <a:buFont typeface="Arial" panose="020B0604020202020204" pitchFamily="34" charset="0"/>
              <a:buChar char="•"/>
            </a:pPr>
            <a:r>
              <a:rPr lang="en-IN" dirty="0"/>
              <a:t>Sentiment analysis uses transformer-based models like </a:t>
            </a:r>
            <a:r>
              <a:rPr lang="en-IN" b="1" dirty="0" err="1"/>
              <a:t>DistilBERT</a:t>
            </a:r>
            <a:r>
              <a:rPr lang="en-IN" dirty="0"/>
              <a:t>, a lightweight version of BERT, which is fine-tuned for specific tasks like </a:t>
            </a:r>
            <a:r>
              <a:rPr lang="en-IN" b="1" dirty="0"/>
              <a:t>sentiment classification</a:t>
            </a:r>
            <a:r>
              <a:rPr lang="en-IN" dirty="0"/>
              <a:t>.</a:t>
            </a:r>
          </a:p>
          <a:p>
            <a:pPr>
              <a:buFont typeface="Arial" panose="020B0604020202020204" pitchFamily="34" charset="0"/>
              <a:buChar char="•"/>
            </a:pPr>
            <a:r>
              <a:rPr lang="en-IN" dirty="0"/>
              <a:t>The model processes the input text, tokenizes it, and predicts the sentiment label.</a:t>
            </a:r>
          </a:p>
          <a:p>
            <a:r>
              <a:rPr lang="en-IN" b="1" dirty="0"/>
              <a:t>Code Walkthrough</a:t>
            </a:r>
          </a:p>
          <a:p>
            <a:pPr>
              <a:buFont typeface="+mj-lt"/>
              <a:buAutoNum type="arabicPeriod"/>
            </a:pPr>
            <a:r>
              <a:rPr lang="en-IN" b="1" dirty="0"/>
              <a:t>Importing the Hugging Face Pipeline</a:t>
            </a:r>
            <a:r>
              <a:rPr lang="en-IN" dirty="0"/>
              <a:t>:</a:t>
            </a:r>
          </a:p>
          <a:p>
            <a:pPr>
              <a:buFont typeface="+mj-lt"/>
              <a:buAutoNum type="arabicPeriod"/>
            </a:pPr>
            <a:r>
              <a:rPr lang="en-IN" dirty="0"/>
              <a:t>python</a:t>
            </a:r>
          </a:p>
          <a:p>
            <a:pPr>
              <a:buFont typeface="+mj-lt"/>
              <a:buAutoNum type="arabicPeriod"/>
            </a:pPr>
            <a:r>
              <a:rPr lang="en-IN" dirty="0"/>
              <a:t>Copy code</a:t>
            </a:r>
          </a:p>
          <a:p>
            <a:pPr rtl="0">
              <a:buFont typeface="+mj-lt"/>
              <a:buAutoNum type="arabicPeriod"/>
            </a:pPr>
            <a:r>
              <a:rPr lang="en-IN" dirty="0"/>
              <a:t>from transformers import pipeline </a:t>
            </a:r>
          </a:p>
          <a:p>
            <a:pPr marL="742950" lvl="1" indent="-285750">
              <a:buFont typeface="+mj-lt"/>
              <a:buAutoNum type="arabicPeriod"/>
            </a:pPr>
            <a:r>
              <a:rPr lang="en-IN" dirty="0"/>
              <a:t>Hugging Face provides a high-level </a:t>
            </a:r>
            <a:r>
              <a:rPr lang="en-IN" b="1" dirty="0"/>
              <a:t>pipeline API</a:t>
            </a:r>
            <a:r>
              <a:rPr lang="en-IN" dirty="0"/>
              <a:t> that simplifies the use of pre-trained transformer models for various tasks, including sentiment analysis.</a:t>
            </a:r>
          </a:p>
          <a:p>
            <a:pPr>
              <a:buFont typeface="+mj-lt"/>
              <a:buAutoNum type="arabicPeriod"/>
            </a:pPr>
            <a:r>
              <a:rPr lang="en-IN" b="1" dirty="0"/>
              <a:t>Loading the Sentiment Analysis Pipeline</a:t>
            </a:r>
            <a:r>
              <a:rPr lang="en-IN" dirty="0"/>
              <a:t>:</a:t>
            </a:r>
          </a:p>
          <a:p>
            <a:pPr>
              <a:buFont typeface="+mj-lt"/>
              <a:buAutoNum type="arabicPeriod"/>
            </a:pPr>
            <a:r>
              <a:rPr lang="en-IN" dirty="0"/>
              <a:t>python</a:t>
            </a:r>
          </a:p>
          <a:p>
            <a:pPr>
              <a:buFont typeface="+mj-lt"/>
              <a:buAutoNum type="arabicPeriod"/>
            </a:pPr>
            <a:r>
              <a:rPr lang="en-IN" dirty="0"/>
              <a:t>Copy code</a:t>
            </a:r>
          </a:p>
          <a:p>
            <a:pPr rtl="0">
              <a:buFont typeface="+mj-lt"/>
              <a:buAutoNum type="arabicPeriod"/>
            </a:pPr>
            <a:r>
              <a:rPr lang="en-IN" dirty="0"/>
              <a:t>classifier = pipeline('sentiment-analysis', model='distilbert-base-uncased-finetuned-sst-2-english') </a:t>
            </a:r>
          </a:p>
          <a:p>
            <a:pPr marL="742950" lvl="1" indent="-285750">
              <a:buFont typeface="+mj-lt"/>
              <a:buAutoNum type="arabicPeriod"/>
            </a:pPr>
            <a:r>
              <a:rPr lang="en-IN" b="1" dirty="0"/>
              <a:t>Task</a:t>
            </a:r>
            <a:r>
              <a:rPr lang="en-IN" dirty="0"/>
              <a:t>: 'sentiment-analysis' specifies the desired NLP task.</a:t>
            </a:r>
          </a:p>
          <a:p>
            <a:pPr marL="742950" lvl="1" indent="-285750">
              <a:buFont typeface="+mj-lt"/>
              <a:buAutoNum type="arabicPeriod"/>
            </a:pPr>
            <a:r>
              <a:rPr lang="en-IN" b="1" dirty="0"/>
              <a:t>Model</a:t>
            </a:r>
            <a:r>
              <a:rPr lang="en-IN" dirty="0"/>
              <a:t>: 'distilbert-base-uncased-finetuned-sst-2-english' is a pre-trained model fine-tuned on the Stanford Sentiment Treebank (SST-2) dataset for sentiment analysis in English.</a:t>
            </a:r>
          </a:p>
          <a:p>
            <a:pPr marL="742950" lvl="1" indent="-285750">
              <a:buFont typeface="+mj-lt"/>
              <a:buAutoNum type="arabicPeriod"/>
            </a:pPr>
            <a:r>
              <a:rPr lang="en-IN" b="1" dirty="0" err="1"/>
              <a:t>DistilBERT</a:t>
            </a:r>
            <a:r>
              <a:rPr lang="en-IN" dirty="0"/>
              <a:t>:</a:t>
            </a:r>
          </a:p>
          <a:p>
            <a:pPr marL="1143000" lvl="2" indent="-228600">
              <a:buFont typeface="+mj-lt"/>
              <a:buAutoNum type="arabicPeriod"/>
            </a:pPr>
            <a:r>
              <a:rPr lang="en-IN" dirty="0"/>
              <a:t>A smaller, faster, and more efficient version of BERT, retaining 97% of BERT's performance.</a:t>
            </a:r>
          </a:p>
          <a:p>
            <a:pPr>
              <a:buFont typeface="+mj-lt"/>
              <a:buAutoNum type="arabicPeriod"/>
            </a:pPr>
            <a:r>
              <a:rPr lang="en-IN" b="1" dirty="0"/>
              <a:t>Classifying Sentiment</a:t>
            </a:r>
            <a:r>
              <a:rPr lang="en-IN" dirty="0"/>
              <a:t>:</a:t>
            </a:r>
          </a:p>
          <a:p>
            <a:pPr>
              <a:buFont typeface="+mj-lt"/>
              <a:buAutoNum type="arabicPeriod"/>
            </a:pPr>
            <a:r>
              <a:rPr lang="en-IN" dirty="0"/>
              <a:t>python</a:t>
            </a:r>
          </a:p>
          <a:p>
            <a:pPr>
              <a:buFont typeface="+mj-lt"/>
              <a:buAutoNum type="arabicPeriod"/>
            </a:pPr>
            <a:r>
              <a:rPr lang="en-IN" dirty="0"/>
              <a:t>Copy code</a:t>
            </a:r>
          </a:p>
          <a:p>
            <a:pPr rtl="0">
              <a:buFont typeface="+mj-lt"/>
              <a:buAutoNum type="arabicPeriod"/>
            </a:pPr>
            <a:r>
              <a:rPr lang="en-IN" dirty="0"/>
              <a:t>result = classifier("I love this movie!") </a:t>
            </a:r>
          </a:p>
          <a:p>
            <a:pPr marL="742950" lvl="1" indent="-285750">
              <a:buFont typeface="+mj-lt"/>
              <a:buAutoNum type="arabicPeriod"/>
            </a:pPr>
            <a:r>
              <a:rPr lang="en-IN" b="1" dirty="0"/>
              <a:t>Input</a:t>
            </a:r>
            <a:r>
              <a:rPr lang="en-IN" dirty="0"/>
              <a:t>: The sentence "I love this movie!" is fed into the classifier.</a:t>
            </a:r>
          </a:p>
          <a:p>
            <a:pPr marL="742950" lvl="1" indent="-285750">
              <a:buFont typeface="+mj-lt"/>
              <a:buAutoNum type="arabicPeriod"/>
            </a:pPr>
            <a:r>
              <a:rPr lang="en-IN" b="1" dirty="0"/>
              <a:t>Output</a:t>
            </a:r>
            <a:r>
              <a:rPr lang="en-IN" dirty="0"/>
              <a:t>: The model predicts the sentiment label (e.g., 'POSITIVE') along with the confidence score.</a:t>
            </a:r>
          </a:p>
          <a:p>
            <a:pPr>
              <a:buFont typeface="+mj-lt"/>
              <a:buAutoNum type="arabicPeriod"/>
            </a:pPr>
            <a:r>
              <a:rPr lang="en-IN" b="1" dirty="0"/>
              <a:t>Displaying the Result</a:t>
            </a:r>
            <a:r>
              <a:rPr lang="en-IN" dirty="0"/>
              <a:t>:</a:t>
            </a:r>
          </a:p>
          <a:p>
            <a:pPr>
              <a:buFont typeface="+mj-lt"/>
              <a:buAutoNum type="arabicPeriod"/>
            </a:pPr>
            <a:r>
              <a:rPr lang="en-IN" dirty="0"/>
              <a:t>python</a:t>
            </a:r>
          </a:p>
          <a:p>
            <a:pPr>
              <a:buFont typeface="+mj-lt"/>
              <a:buAutoNum type="arabicPeriod"/>
            </a:pPr>
            <a:r>
              <a:rPr lang="en-IN" dirty="0"/>
              <a:t>Copy code</a:t>
            </a:r>
          </a:p>
          <a:p>
            <a:pPr rtl="0">
              <a:buFont typeface="+mj-lt"/>
              <a:buAutoNum type="arabicPeriod"/>
            </a:pPr>
            <a:r>
              <a:rPr lang="en-IN" dirty="0"/>
              <a:t>print(result) </a:t>
            </a:r>
          </a:p>
          <a:p>
            <a:pPr marL="742950" lvl="1" indent="-285750">
              <a:buFont typeface="+mj-lt"/>
              <a:buAutoNum type="arabicPeriod"/>
            </a:pPr>
            <a:r>
              <a:rPr lang="en-IN" dirty="0"/>
              <a:t>Example </a:t>
            </a:r>
            <a:r>
              <a:rPr lang="en-IN" dirty="0" err="1"/>
              <a:t>Output:python</a:t>
            </a:r>
            <a:endParaRPr lang="en-IN" dirty="0"/>
          </a:p>
          <a:p>
            <a:pPr marL="742950" lvl="1" indent="-285750">
              <a:buFont typeface="+mj-lt"/>
              <a:buAutoNum type="arabicPeriod"/>
            </a:pPr>
            <a:r>
              <a:rPr lang="en-IN" dirty="0"/>
              <a:t>Copy code</a:t>
            </a:r>
          </a:p>
          <a:p>
            <a:pPr marL="742950" lvl="1" indent="-285750" rtl="0">
              <a:buFont typeface="+mj-lt"/>
              <a:buAutoNum type="arabicPeriod"/>
            </a:pPr>
            <a:r>
              <a:rPr lang="en-IN" dirty="0"/>
              <a:t>[{'label': 'POSITIVE', 'score': 0.99}] </a:t>
            </a:r>
          </a:p>
          <a:p>
            <a:pPr marL="742950" lvl="1" indent="-285750">
              <a:buFont typeface="+mj-lt"/>
              <a:buAutoNum type="arabicPeriod"/>
            </a:pPr>
            <a:r>
              <a:rPr lang="en-IN" b="1" dirty="0"/>
              <a:t>Label</a:t>
            </a:r>
            <a:r>
              <a:rPr lang="en-IN" dirty="0"/>
              <a:t>: Sentiment classification (e.g., 'POSITIVE' or 'NEGATIVE').</a:t>
            </a:r>
          </a:p>
          <a:p>
            <a:pPr marL="742950" lvl="1" indent="-285750">
              <a:buFont typeface="+mj-lt"/>
              <a:buAutoNum type="arabicPeriod"/>
            </a:pPr>
            <a:r>
              <a:rPr lang="en-IN" b="1" dirty="0"/>
              <a:t>Score</a:t>
            </a:r>
            <a:r>
              <a:rPr lang="en-IN" dirty="0"/>
              <a:t>: Confidence level of the prediction.</a:t>
            </a:r>
          </a:p>
          <a:p>
            <a:r>
              <a:rPr lang="en-IN" b="1" dirty="0"/>
              <a:t>Try it in Google </a:t>
            </a:r>
            <a:r>
              <a:rPr lang="en-IN" b="1" dirty="0" err="1"/>
              <a:t>Colab</a:t>
            </a:r>
            <a:endParaRPr lang="en-IN" b="1" dirty="0"/>
          </a:p>
          <a:p>
            <a:pPr>
              <a:buFont typeface="Arial" panose="020B0604020202020204" pitchFamily="34" charset="0"/>
              <a:buChar char="•"/>
            </a:pPr>
            <a:r>
              <a:rPr lang="en-IN" dirty="0"/>
              <a:t>The slide encourages running the code in </a:t>
            </a:r>
            <a:r>
              <a:rPr lang="en-IN" b="1" dirty="0"/>
              <a:t>Google </a:t>
            </a:r>
            <a:r>
              <a:rPr lang="en-IN" b="1" dirty="0" err="1"/>
              <a:t>Colab</a:t>
            </a:r>
            <a:r>
              <a:rPr lang="en-IN" dirty="0"/>
              <a:t> for hands-on experimentation:</a:t>
            </a:r>
          </a:p>
          <a:p>
            <a:pPr marL="742950" lvl="1" indent="-285750">
              <a:buFont typeface="Arial" panose="020B0604020202020204" pitchFamily="34" charset="0"/>
              <a:buChar char="•"/>
            </a:pPr>
            <a:r>
              <a:rPr lang="en-IN" b="1" dirty="0"/>
              <a:t>Change Runtime Type</a:t>
            </a:r>
            <a:r>
              <a:rPr lang="en-IN" dirty="0"/>
              <a:t>: Switch to </a:t>
            </a:r>
            <a:r>
              <a:rPr lang="en-IN" b="1" dirty="0"/>
              <a:t>T4 GPU</a:t>
            </a:r>
            <a:r>
              <a:rPr lang="en-IN" dirty="0"/>
              <a:t> for faster execution, especially when dealing with large datasets or models.</a:t>
            </a:r>
          </a:p>
          <a:p>
            <a:pPr marL="742950" lvl="1" indent="-285750">
              <a:buFont typeface="Arial" panose="020B0604020202020204" pitchFamily="34" charset="0"/>
              <a:buChar char="•"/>
            </a:pPr>
            <a:r>
              <a:rPr lang="en-IN" dirty="0"/>
              <a:t>Google </a:t>
            </a:r>
            <a:r>
              <a:rPr lang="en-IN" dirty="0" err="1"/>
              <a:t>Colab</a:t>
            </a:r>
            <a:r>
              <a:rPr lang="en-IN" dirty="0"/>
              <a:t> provides a free cloud-based platform with pre-installed libraries like Hugging Face.</a:t>
            </a:r>
          </a:p>
          <a:p>
            <a:r>
              <a:rPr lang="en-IN" b="1" dirty="0"/>
              <a:t>Advantages of Using Hugging Face Pipeline</a:t>
            </a:r>
          </a:p>
          <a:p>
            <a:pPr>
              <a:buFont typeface="+mj-lt"/>
              <a:buAutoNum type="arabicPeriod"/>
            </a:pPr>
            <a:r>
              <a:rPr lang="en-IN" b="1" dirty="0"/>
              <a:t>Ease of Use</a:t>
            </a:r>
            <a:r>
              <a:rPr lang="en-IN" dirty="0"/>
              <a:t>:</a:t>
            </a:r>
          </a:p>
          <a:p>
            <a:pPr marL="742950" lvl="1" indent="-285750">
              <a:buFont typeface="+mj-lt"/>
              <a:buAutoNum type="arabicPeriod"/>
            </a:pPr>
            <a:r>
              <a:rPr lang="en-IN" dirty="0"/>
              <a:t>The pipeline API abstracts complex model loading and preprocessing steps.</a:t>
            </a:r>
          </a:p>
          <a:p>
            <a:pPr>
              <a:buFont typeface="+mj-lt"/>
              <a:buAutoNum type="arabicPeriod"/>
            </a:pPr>
            <a:r>
              <a:rPr lang="en-IN" b="1" dirty="0"/>
              <a:t>Pre-Trained Models</a:t>
            </a:r>
            <a:r>
              <a:rPr lang="en-IN" dirty="0"/>
              <a:t>:</a:t>
            </a:r>
          </a:p>
          <a:p>
            <a:pPr marL="742950" lvl="1" indent="-285750">
              <a:buFont typeface="+mj-lt"/>
              <a:buAutoNum type="arabicPeriod"/>
            </a:pPr>
            <a:r>
              <a:rPr lang="en-IN" dirty="0"/>
              <a:t>Leverages state-of-the-art models without needing to train from scratch.</a:t>
            </a:r>
          </a:p>
          <a:p>
            <a:pPr>
              <a:buFont typeface="+mj-lt"/>
              <a:buAutoNum type="arabicPeriod"/>
            </a:pPr>
            <a:r>
              <a:rPr lang="en-IN" b="1" dirty="0"/>
              <a:t>Flexibility</a:t>
            </a:r>
            <a:r>
              <a:rPr lang="en-IN" dirty="0"/>
              <a:t>:</a:t>
            </a:r>
          </a:p>
          <a:p>
            <a:pPr marL="742950" lvl="1" indent="-285750">
              <a:buFont typeface="+mj-lt"/>
              <a:buAutoNum type="arabicPeriod"/>
            </a:pPr>
            <a:r>
              <a:rPr lang="en-IN" dirty="0"/>
              <a:t>Supports multiple NLP tasks, including text classification, translation, and summarization.</a:t>
            </a:r>
          </a:p>
          <a:p>
            <a:r>
              <a:rPr lang="en-IN" b="1" dirty="0"/>
              <a:t>Applications of Sentiment Analysis</a:t>
            </a:r>
          </a:p>
          <a:p>
            <a:pPr>
              <a:buFont typeface="+mj-lt"/>
              <a:buAutoNum type="arabicPeriod"/>
            </a:pPr>
            <a:r>
              <a:rPr lang="en-IN" b="1" dirty="0"/>
              <a:t>Customer Feedback Analysis</a:t>
            </a:r>
            <a:r>
              <a:rPr lang="en-IN" dirty="0"/>
              <a:t>:</a:t>
            </a:r>
          </a:p>
          <a:p>
            <a:pPr marL="742950" lvl="1" indent="-285750">
              <a:buFont typeface="+mj-lt"/>
              <a:buAutoNum type="arabicPeriod"/>
            </a:pPr>
            <a:r>
              <a:rPr lang="en-IN" dirty="0"/>
              <a:t>Assessing customer opinions about products or services.</a:t>
            </a:r>
          </a:p>
          <a:p>
            <a:pPr>
              <a:buFont typeface="+mj-lt"/>
              <a:buAutoNum type="arabicPeriod"/>
            </a:pPr>
            <a:r>
              <a:rPr lang="en-IN" b="1" dirty="0"/>
              <a:t>Social Media Monitoring</a:t>
            </a:r>
            <a:r>
              <a:rPr lang="en-IN" dirty="0"/>
              <a:t>:</a:t>
            </a:r>
          </a:p>
          <a:p>
            <a:pPr marL="742950" lvl="1" indent="-285750">
              <a:buFont typeface="+mj-lt"/>
              <a:buAutoNum type="arabicPeriod"/>
            </a:pPr>
            <a:r>
              <a:rPr lang="en-IN" dirty="0"/>
              <a:t>Tracking public sentiment about brands or events.</a:t>
            </a:r>
          </a:p>
          <a:p>
            <a:pPr>
              <a:buFont typeface="+mj-lt"/>
              <a:buAutoNum type="arabicPeriod"/>
            </a:pPr>
            <a:r>
              <a:rPr lang="en-IN" b="1" dirty="0"/>
              <a:t>Market Research</a:t>
            </a:r>
            <a:r>
              <a:rPr lang="en-IN" dirty="0"/>
              <a:t>:</a:t>
            </a:r>
          </a:p>
          <a:p>
            <a:pPr marL="742950" lvl="1" indent="-285750">
              <a:buFont typeface="+mj-lt"/>
              <a:buAutoNum type="arabicPeriod"/>
            </a:pPr>
            <a:r>
              <a:rPr lang="en-IN" dirty="0"/>
              <a:t>Gauging sentiment trends to inform business strategies.</a:t>
            </a:r>
          </a:p>
          <a:p>
            <a:r>
              <a:rPr lang="en-IN" b="1" dirty="0"/>
              <a:t>Why Use </a:t>
            </a:r>
            <a:r>
              <a:rPr lang="en-IN" b="1" dirty="0" err="1"/>
              <a:t>DistilBERT</a:t>
            </a:r>
            <a:r>
              <a:rPr lang="en-IN" b="1" dirty="0"/>
              <a:t> for Sentiment Analysis?</a:t>
            </a:r>
          </a:p>
          <a:p>
            <a:pPr>
              <a:buFont typeface="Arial" panose="020B0604020202020204" pitchFamily="34" charset="0"/>
              <a:buChar char="•"/>
            </a:pPr>
            <a:r>
              <a:rPr lang="en-IN" b="1" dirty="0"/>
              <a:t>Efficiency</a:t>
            </a:r>
            <a:r>
              <a:rPr lang="en-IN" dirty="0"/>
              <a:t>: Smaller and faster than BERT, ideal for real-time applications.</a:t>
            </a:r>
          </a:p>
          <a:p>
            <a:pPr>
              <a:buFont typeface="Arial" panose="020B0604020202020204" pitchFamily="34" charset="0"/>
              <a:buChar char="•"/>
            </a:pPr>
            <a:r>
              <a:rPr lang="en-IN" b="1" dirty="0"/>
              <a:t>Accuracy</a:t>
            </a:r>
            <a:r>
              <a:rPr lang="en-IN" dirty="0"/>
              <a:t>: Maintains high accuracy while being lightweight.</a:t>
            </a:r>
          </a:p>
          <a:p>
            <a:pPr>
              <a:buFont typeface="Arial" panose="020B0604020202020204" pitchFamily="34" charset="0"/>
              <a:buChar char="•"/>
            </a:pPr>
            <a:r>
              <a:rPr lang="en-IN" b="1" dirty="0"/>
              <a:t>Pre-Trained Availability</a:t>
            </a:r>
            <a:r>
              <a:rPr lang="en-IN" dirty="0"/>
              <a:t>: Fine-tuned on datasets like SST-2 ensures readiness for immediate use.</a:t>
            </a:r>
          </a:p>
          <a:p>
            <a:r>
              <a:rPr lang="en-IN" dirty="0"/>
              <a:t>This slide provides a practical introduction to using transformers for sentiment analysis, highlighting the simplicity and effectiveness of the Hugging Face pipeline API.</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50</a:t>
            </a:fld>
            <a:endParaRPr lang="en-IN" altLang="en-US"/>
          </a:p>
        </p:txBody>
      </p:sp>
    </p:spTree>
    <p:extLst>
      <p:ext uri="{BB962C8B-B14F-4D97-AF65-F5344CB8AC3E}">
        <p14:creationId xmlns:p14="http://schemas.microsoft.com/office/powerpoint/2010/main" val="891435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introduces </a:t>
            </a:r>
            <a:r>
              <a:rPr lang="en-IN" b="1" dirty="0"/>
              <a:t>NLP Task 2: Language Translation</a:t>
            </a:r>
            <a:r>
              <a:rPr lang="en-IN" dirty="0"/>
              <a:t> using </a:t>
            </a:r>
            <a:r>
              <a:rPr lang="en-IN" b="1" dirty="0"/>
              <a:t>Transformers</a:t>
            </a:r>
            <a:r>
              <a:rPr lang="en-IN" dirty="0"/>
              <a:t> from the Hugging Face library, with a focus on implementing translation models in Python. Below is a detailed explanation of the task and its implementation:</a:t>
            </a:r>
          </a:p>
          <a:p>
            <a:r>
              <a:rPr lang="en-IN" b="1" dirty="0"/>
              <a:t>Language Translation</a:t>
            </a:r>
          </a:p>
          <a:p>
            <a:r>
              <a:rPr lang="en-IN" b="1" dirty="0"/>
              <a:t>Definition:</a:t>
            </a:r>
          </a:p>
          <a:p>
            <a:pPr>
              <a:buFont typeface="Arial" panose="020B0604020202020204" pitchFamily="34" charset="0"/>
              <a:buChar char="•"/>
            </a:pPr>
            <a:r>
              <a:rPr lang="en-IN" dirty="0"/>
              <a:t>Language Translation is the process of converting text from one natural language (source) to another (target) while preserving meaning and grammatical correctness.</a:t>
            </a:r>
          </a:p>
          <a:p>
            <a:pPr>
              <a:buFont typeface="Arial" panose="020B0604020202020204" pitchFamily="34" charset="0"/>
              <a:buChar char="•"/>
            </a:pPr>
            <a:r>
              <a:rPr lang="en-IN" dirty="0"/>
              <a:t>Example: Translating "Hello, how are you?" (English) to "</a:t>
            </a:r>
            <a:r>
              <a:rPr lang="hi-IN" dirty="0"/>
              <a:t>नमस्ते, आप कैसे हैं?" (</a:t>
            </a:r>
            <a:r>
              <a:rPr lang="en-IN" dirty="0"/>
              <a:t>Hindi).</a:t>
            </a:r>
          </a:p>
          <a:p>
            <a:r>
              <a:rPr lang="en-IN" b="1" dirty="0"/>
              <a:t>Model Reference</a:t>
            </a:r>
          </a:p>
          <a:p>
            <a:r>
              <a:rPr lang="en-IN" dirty="0"/>
              <a:t>The slide references the </a:t>
            </a:r>
            <a:r>
              <a:rPr lang="en-IN" b="1" dirty="0"/>
              <a:t>Helsinki-NLP/opus-</a:t>
            </a:r>
            <a:r>
              <a:rPr lang="en-IN" b="1" dirty="0" err="1"/>
              <a:t>mt</a:t>
            </a:r>
            <a:r>
              <a:rPr lang="en-IN" b="1" dirty="0"/>
              <a:t>-</a:t>
            </a:r>
            <a:r>
              <a:rPr lang="en-IN" b="1" dirty="0" err="1"/>
              <a:t>en</a:t>
            </a:r>
            <a:r>
              <a:rPr lang="en-IN" b="1" dirty="0"/>
              <a:t>-hi</a:t>
            </a:r>
            <a:r>
              <a:rPr lang="en-IN" dirty="0"/>
              <a:t> model available on the Hugging Face platform:</a:t>
            </a:r>
          </a:p>
          <a:p>
            <a:pPr>
              <a:buFont typeface="Arial" panose="020B0604020202020204" pitchFamily="34" charset="0"/>
              <a:buChar char="•"/>
            </a:pPr>
            <a:r>
              <a:rPr lang="en-IN" b="1" dirty="0"/>
              <a:t>Helsinki-NLP</a:t>
            </a:r>
            <a:r>
              <a:rPr lang="en-IN" dirty="0"/>
              <a:t>:</a:t>
            </a:r>
          </a:p>
          <a:p>
            <a:pPr marL="742950" lvl="1" indent="-285750">
              <a:buFont typeface="Arial" panose="020B0604020202020204" pitchFamily="34" charset="0"/>
              <a:buChar char="•"/>
            </a:pPr>
            <a:r>
              <a:rPr lang="en-IN" dirty="0"/>
              <a:t>A collection of transformer-based models trained for language translation using the </a:t>
            </a:r>
            <a:r>
              <a:rPr lang="en-IN" b="1" dirty="0"/>
              <a:t>OPUS dataset</a:t>
            </a:r>
            <a:r>
              <a:rPr lang="en-IN" dirty="0"/>
              <a:t>.</a:t>
            </a:r>
          </a:p>
          <a:p>
            <a:pPr marL="742950" lvl="1" indent="-285750">
              <a:buFont typeface="Arial" panose="020B0604020202020204" pitchFamily="34" charset="0"/>
              <a:buChar char="•"/>
            </a:pPr>
            <a:r>
              <a:rPr lang="en-IN" dirty="0"/>
              <a:t>The </a:t>
            </a:r>
            <a:r>
              <a:rPr lang="en-IN" b="1" dirty="0"/>
              <a:t>opus-</a:t>
            </a:r>
            <a:r>
              <a:rPr lang="en-IN" b="1" dirty="0" err="1"/>
              <a:t>mt</a:t>
            </a:r>
            <a:r>
              <a:rPr lang="en-IN" b="1" dirty="0"/>
              <a:t>-</a:t>
            </a:r>
            <a:r>
              <a:rPr lang="en-IN" b="1" dirty="0" err="1"/>
              <a:t>en</a:t>
            </a:r>
            <a:r>
              <a:rPr lang="en-IN" b="1" dirty="0"/>
              <a:t>-hi</a:t>
            </a:r>
            <a:r>
              <a:rPr lang="en-IN" dirty="0"/>
              <a:t> model translates English to Hindi.</a:t>
            </a:r>
          </a:p>
          <a:p>
            <a:pPr>
              <a:buFont typeface="Arial" panose="020B0604020202020204" pitchFamily="34" charset="0"/>
              <a:buChar char="•"/>
            </a:pPr>
            <a:r>
              <a:rPr lang="en-IN" b="1" dirty="0"/>
              <a:t>Accessing the Model</a:t>
            </a:r>
            <a:r>
              <a:rPr lang="en-IN" dirty="0"/>
              <a:t>:</a:t>
            </a:r>
          </a:p>
          <a:p>
            <a:pPr marL="742950" lvl="1" indent="-285750">
              <a:buFont typeface="Arial" panose="020B0604020202020204" pitchFamily="34" charset="0"/>
              <a:buChar char="•"/>
            </a:pPr>
            <a:r>
              <a:rPr lang="en-IN" dirty="0"/>
              <a:t>The model card on Hugging Face provides detailed information about the model, datasets used, and implementation examples.</a:t>
            </a:r>
          </a:p>
          <a:p>
            <a:pPr marL="742950" lvl="1" indent="-285750">
              <a:buFont typeface="Arial" panose="020B0604020202020204" pitchFamily="34" charset="0"/>
              <a:buChar char="•"/>
            </a:pPr>
            <a:r>
              <a:rPr lang="en-IN" dirty="0"/>
              <a:t>Follow the path: </a:t>
            </a:r>
            <a:r>
              <a:rPr lang="en-IN" i="1" dirty="0"/>
              <a:t>"Use this Model -&gt; Transformers"</a:t>
            </a:r>
            <a:r>
              <a:rPr lang="en-IN" dirty="0"/>
              <a:t> to view example code snippets.</a:t>
            </a:r>
          </a:p>
          <a:p>
            <a:r>
              <a:rPr lang="en-IN" b="1" dirty="0"/>
              <a:t>How to Use in Code</a:t>
            </a:r>
          </a:p>
          <a:p>
            <a:r>
              <a:rPr lang="en-IN" b="1" dirty="0"/>
              <a:t>Step 1: Import Required Libraries</a:t>
            </a:r>
          </a:p>
          <a:p>
            <a:r>
              <a:rPr lang="en-IN" dirty="0"/>
              <a:t>python</a:t>
            </a:r>
          </a:p>
          <a:p>
            <a:r>
              <a:rPr lang="en-IN" dirty="0"/>
              <a:t>Copy code</a:t>
            </a:r>
          </a:p>
          <a:p>
            <a:pPr rtl="0"/>
            <a:r>
              <a:rPr lang="en-IN" dirty="0"/>
              <a:t>from transformers import pipeline </a:t>
            </a:r>
          </a:p>
          <a:p>
            <a:pPr>
              <a:buFont typeface="Arial" panose="020B0604020202020204" pitchFamily="34" charset="0"/>
              <a:buChar char="•"/>
            </a:pPr>
            <a:r>
              <a:rPr lang="en-IN" dirty="0"/>
              <a:t>Hugging Face provides an easy-to-use pipeline API for translation tasks.</a:t>
            </a:r>
          </a:p>
          <a:p>
            <a:r>
              <a:rPr lang="en-IN" b="1" dirty="0"/>
              <a:t>Step 2: Initialize the Translation Pipeline</a:t>
            </a:r>
          </a:p>
          <a:p>
            <a:r>
              <a:rPr lang="en-IN" dirty="0"/>
              <a:t>python</a:t>
            </a:r>
          </a:p>
          <a:p>
            <a:r>
              <a:rPr lang="en-IN" dirty="0"/>
              <a:t>Copy code</a:t>
            </a:r>
          </a:p>
          <a:p>
            <a:pPr rtl="0"/>
            <a:r>
              <a:rPr lang="en-IN" dirty="0"/>
              <a:t>translator = pipeline('</a:t>
            </a:r>
            <a:r>
              <a:rPr lang="en-IN" dirty="0" err="1"/>
              <a:t>translation_en_to_hi</a:t>
            </a:r>
            <a:r>
              <a:rPr lang="en-IN" dirty="0"/>
              <a:t>', model='Helsinki-NLP/opus-</a:t>
            </a:r>
            <a:r>
              <a:rPr lang="en-IN" dirty="0" err="1"/>
              <a:t>mt</a:t>
            </a:r>
            <a:r>
              <a:rPr lang="en-IN" dirty="0"/>
              <a:t>-</a:t>
            </a:r>
            <a:r>
              <a:rPr lang="en-IN" dirty="0" err="1"/>
              <a:t>en</a:t>
            </a:r>
            <a:r>
              <a:rPr lang="en-IN" dirty="0"/>
              <a:t>-hi') </a:t>
            </a:r>
          </a:p>
          <a:p>
            <a:pPr>
              <a:buFont typeface="Arial" panose="020B0604020202020204" pitchFamily="34" charset="0"/>
              <a:buChar char="•"/>
            </a:pPr>
            <a:r>
              <a:rPr lang="en-IN" b="1" dirty="0"/>
              <a:t>Task</a:t>
            </a:r>
            <a:r>
              <a:rPr lang="en-IN" dirty="0"/>
              <a:t>: </a:t>
            </a:r>
            <a:r>
              <a:rPr lang="en-IN" dirty="0" err="1"/>
              <a:t>translation_en_to_hi</a:t>
            </a:r>
            <a:r>
              <a:rPr lang="en-IN" dirty="0"/>
              <a:t> specifies English-to-Hindi translation.</a:t>
            </a:r>
          </a:p>
          <a:p>
            <a:pPr>
              <a:buFont typeface="Arial" panose="020B0604020202020204" pitchFamily="34" charset="0"/>
              <a:buChar char="•"/>
            </a:pPr>
            <a:r>
              <a:rPr lang="en-IN" b="1" dirty="0"/>
              <a:t>Model</a:t>
            </a:r>
            <a:r>
              <a:rPr lang="en-IN" dirty="0"/>
              <a:t>: The pre-trained model Helsinki-NLP/opus-</a:t>
            </a:r>
            <a:r>
              <a:rPr lang="en-IN" dirty="0" err="1"/>
              <a:t>mt</a:t>
            </a:r>
            <a:r>
              <a:rPr lang="en-IN" dirty="0"/>
              <a:t>-</a:t>
            </a:r>
            <a:r>
              <a:rPr lang="en-IN" dirty="0" err="1"/>
              <a:t>en</a:t>
            </a:r>
            <a:r>
              <a:rPr lang="en-IN" dirty="0"/>
              <a:t>-hi is loaded.</a:t>
            </a:r>
          </a:p>
          <a:p>
            <a:r>
              <a:rPr lang="en-IN" b="1" dirty="0"/>
              <a:t>Step 3: Translate Text</a:t>
            </a:r>
          </a:p>
          <a:p>
            <a:r>
              <a:rPr lang="en-IN" dirty="0"/>
              <a:t>python</a:t>
            </a:r>
          </a:p>
          <a:p>
            <a:r>
              <a:rPr lang="en-IN" dirty="0"/>
              <a:t>Copy code</a:t>
            </a:r>
          </a:p>
          <a:p>
            <a:pPr rtl="0"/>
            <a:r>
              <a:rPr lang="en-IN" dirty="0"/>
              <a:t>result = translator("Hello, how are you?") print(result) </a:t>
            </a:r>
          </a:p>
          <a:p>
            <a:pPr>
              <a:buFont typeface="Arial" panose="020B0604020202020204" pitchFamily="34" charset="0"/>
              <a:buChar char="•"/>
            </a:pPr>
            <a:r>
              <a:rPr lang="en-IN" dirty="0"/>
              <a:t>Input: The English text to be translated.</a:t>
            </a:r>
          </a:p>
          <a:p>
            <a:pPr>
              <a:buFont typeface="Arial" panose="020B0604020202020204" pitchFamily="34" charset="0"/>
              <a:buChar char="•"/>
            </a:pPr>
            <a:r>
              <a:rPr lang="en-IN" dirty="0"/>
              <a:t>Output: The translated text in Hindi, along with confidence scores.</a:t>
            </a:r>
          </a:p>
          <a:p>
            <a:r>
              <a:rPr lang="en-IN" b="1" dirty="0"/>
              <a:t>Example Output:</a:t>
            </a:r>
          </a:p>
          <a:p>
            <a:r>
              <a:rPr lang="en-IN" dirty="0"/>
              <a:t>python</a:t>
            </a:r>
          </a:p>
          <a:p>
            <a:r>
              <a:rPr lang="en-IN" dirty="0"/>
              <a:t>Copy code</a:t>
            </a:r>
          </a:p>
          <a:p>
            <a:pPr rtl="0"/>
            <a:r>
              <a:rPr lang="en-IN" dirty="0"/>
              <a:t>[{'</a:t>
            </a:r>
            <a:r>
              <a:rPr lang="en-IN" dirty="0" err="1"/>
              <a:t>translation_text</a:t>
            </a:r>
            <a:r>
              <a:rPr lang="en-IN" dirty="0"/>
              <a:t>': '</a:t>
            </a:r>
            <a:r>
              <a:rPr lang="hi-IN" dirty="0"/>
              <a:t>नमस्ते, आप कैसे हैं?'}] </a:t>
            </a:r>
          </a:p>
          <a:p>
            <a:r>
              <a:rPr lang="en-IN" b="1" dirty="0"/>
              <a:t>Try it in Google </a:t>
            </a:r>
            <a:r>
              <a:rPr lang="en-IN" b="1" dirty="0" err="1"/>
              <a:t>Colab</a:t>
            </a:r>
            <a:endParaRPr lang="en-IN" b="1" dirty="0"/>
          </a:p>
          <a:p>
            <a:pPr>
              <a:buFont typeface="Arial" panose="020B0604020202020204" pitchFamily="34" charset="0"/>
              <a:buChar char="•"/>
            </a:pPr>
            <a:r>
              <a:rPr lang="en-IN" b="1" dirty="0"/>
              <a:t>Why Use Google </a:t>
            </a:r>
            <a:r>
              <a:rPr lang="en-IN" b="1" dirty="0" err="1"/>
              <a:t>Colab</a:t>
            </a:r>
            <a:r>
              <a:rPr lang="en-IN" b="1" dirty="0"/>
              <a:t>?</a:t>
            </a:r>
            <a:endParaRPr lang="en-IN" dirty="0"/>
          </a:p>
          <a:p>
            <a:pPr marL="742950" lvl="1" indent="-285750">
              <a:buFont typeface="Arial" panose="020B0604020202020204" pitchFamily="34" charset="0"/>
              <a:buChar char="•"/>
            </a:pPr>
            <a:r>
              <a:rPr lang="en-IN" dirty="0" err="1"/>
              <a:t>Colab</a:t>
            </a:r>
            <a:r>
              <a:rPr lang="en-IN" dirty="0"/>
              <a:t> provides free cloud-based resources, including GPUs, to run large models efficiently.</a:t>
            </a:r>
          </a:p>
          <a:p>
            <a:pPr>
              <a:buFont typeface="Arial" panose="020B0604020202020204" pitchFamily="34" charset="0"/>
              <a:buChar char="•"/>
            </a:pPr>
            <a:r>
              <a:rPr lang="en-IN" b="1" dirty="0"/>
              <a:t>Steps</a:t>
            </a:r>
            <a:r>
              <a:rPr lang="en-IN" dirty="0"/>
              <a:t>:</a:t>
            </a:r>
          </a:p>
          <a:p>
            <a:pPr marL="742950" lvl="1" indent="-285750">
              <a:buFont typeface="Arial" panose="020B0604020202020204" pitchFamily="34" charset="0"/>
              <a:buChar char="•"/>
            </a:pPr>
            <a:r>
              <a:rPr lang="en-IN" dirty="0"/>
              <a:t>Open Google </a:t>
            </a:r>
            <a:r>
              <a:rPr lang="en-IN" dirty="0" err="1"/>
              <a:t>Colab</a:t>
            </a:r>
            <a:r>
              <a:rPr lang="en-IN" dirty="0"/>
              <a:t>.</a:t>
            </a:r>
          </a:p>
          <a:p>
            <a:pPr marL="742950" lvl="1" indent="-285750">
              <a:buFont typeface="Arial" panose="020B0604020202020204" pitchFamily="34" charset="0"/>
              <a:buChar char="•"/>
            </a:pPr>
            <a:r>
              <a:rPr lang="en-IN" dirty="0"/>
              <a:t>Change the </a:t>
            </a:r>
            <a:r>
              <a:rPr lang="en-IN" b="1" dirty="0"/>
              <a:t>Runtime Type</a:t>
            </a:r>
            <a:r>
              <a:rPr lang="en-IN" dirty="0"/>
              <a:t> to include a GPU for faster model inference (Navigate to Runtime &gt; Change Runtime Type &gt; Hardware Accelerator &gt; GPU).</a:t>
            </a:r>
          </a:p>
          <a:p>
            <a:pPr marL="742950" lvl="1" indent="-285750">
              <a:buFont typeface="Arial" panose="020B0604020202020204" pitchFamily="34" charset="0"/>
              <a:buChar char="•"/>
            </a:pPr>
            <a:r>
              <a:rPr lang="en-IN" dirty="0"/>
              <a:t>Copy and paste the code snippet to execute the translation task.</a:t>
            </a:r>
          </a:p>
          <a:p>
            <a:r>
              <a:rPr lang="en-IN" b="1" dirty="0"/>
              <a:t>Advantages of Using Hugging Face for Translation</a:t>
            </a:r>
          </a:p>
          <a:p>
            <a:pPr>
              <a:buFont typeface="+mj-lt"/>
              <a:buAutoNum type="arabicPeriod"/>
            </a:pPr>
            <a:r>
              <a:rPr lang="en-IN" b="1" dirty="0"/>
              <a:t>Pre-Trained Models</a:t>
            </a:r>
            <a:r>
              <a:rPr lang="en-IN" dirty="0"/>
              <a:t>:</a:t>
            </a:r>
          </a:p>
          <a:p>
            <a:pPr marL="742950" lvl="1" indent="-285750">
              <a:buFont typeface="+mj-lt"/>
              <a:buAutoNum type="arabicPeriod"/>
            </a:pPr>
            <a:r>
              <a:rPr lang="en-IN" dirty="0"/>
              <a:t>No need to train models from scratch; use pre-trained ones for quick results.</a:t>
            </a:r>
          </a:p>
          <a:p>
            <a:pPr>
              <a:buFont typeface="+mj-lt"/>
              <a:buAutoNum type="arabicPeriod"/>
            </a:pPr>
            <a:r>
              <a:rPr lang="en-IN" b="1" dirty="0"/>
              <a:t>Ease of Implementation</a:t>
            </a:r>
            <a:r>
              <a:rPr lang="en-IN" dirty="0"/>
              <a:t>:</a:t>
            </a:r>
          </a:p>
          <a:p>
            <a:pPr marL="742950" lvl="1" indent="-285750">
              <a:buFont typeface="+mj-lt"/>
              <a:buAutoNum type="arabicPeriod"/>
            </a:pPr>
            <a:r>
              <a:rPr lang="en-IN" dirty="0"/>
              <a:t>The pipeline API abstracts preprocessing and postprocessing steps, simplifying the process.</a:t>
            </a:r>
          </a:p>
          <a:p>
            <a:pPr>
              <a:buFont typeface="+mj-lt"/>
              <a:buAutoNum type="arabicPeriod"/>
            </a:pPr>
            <a:r>
              <a:rPr lang="en-IN" b="1" dirty="0"/>
              <a:t>Multilingual Support</a:t>
            </a:r>
            <a:r>
              <a:rPr lang="en-IN" dirty="0"/>
              <a:t>:</a:t>
            </a:r>
          </a:p>
          <a:p>
            <a:pPr marL="742950" lvl="1" indent="-285750">
              <a:buFont typeface="+mj-lt"/>
              <a:buAutoNum type="arabicPeriod"/>
            </a:pPr>
            <a:r>
              <a:rPr lang="en-IN" dirty="0"/>
              <a:t>Models support translations across a wide range of language pairs.</a:t>
            </a:r>
          </a:p>
          <a:p>
            <a:r>
              <a:rPr lang="en-IN" b="1" dirty="0"/>
              <a:t>Applications of Language Translation</a:t>
            </a:r>
          </a:p>
          <a:p>
            <a:pPr>
              <a:buFont typeface="+mj-lt"/>
              <a:buAutoNum type="arabicPeriod"/>
            </a:pPr>
            <a:r>
              <a:rPr lang="en-IN" b="1" dirty="0"/>
              <a:t>Cross-Cultural Communication</a:t>
            </a:r>
            <a:r>
              <a:rPr lang="en-IN" dirty="0"/>
              <a:t>:</a:t>
            </a:r>
          </a:p>
          <a:p>
            <a:pPr marL="742950" lvl="1" indent="-285750">
              <a:buFont typeface="+mj-lt"/>
              <a:buAutoNum type="arabicPeriod"/>
            </a:pPr>
            <a:r>
              <a:rPr lang="en-IN" dirty="0"/>
              <a:t>Enables communication across different languages in business and personal contexts.</a:t>
            </a:r>
          </a:p>
          <a:p>
            <a:pPr>
              <a:buFont typeface="+mj-lt"/>
              <a:buAutoNum type="arabicPeriod"/>
            </a:pPr>
            <a:r>
              <a:rPr lang="en-IN" b="1" dirty="0"/>
              <a:t>Content Localization</a:t>
            </a:r>
            <a:r>
              <a:rPr lang="en-IN" dirty="0"/>
              <a:t>:</a:t>
            </a:r>
          </a:p>
          <a:p>
            <a:pPr marL="742950" lvl="1" indent="-285750">
              <a:buFont typeface="+mj-lt"/>
              <a:buAutoNum type="arabicPeriod"/>
            </a:pPr>
            <a:r>
              <a:rPr lang="en-IN" dirty="0"/>
              <a:t>Translates websites, apps, and educational materials for global accessibility.</a:t>
            </a:r>
          </a:p>
          <a:p>
            <a:pPr>
              <a:buFont typeface="+mj-lt"/>
              <a:buAutoNum type="arabicPeriod"/>
            </a:pPr>
            <a:r>
              <a:rPr lang="en-IN" b="1" dirty="0"/>
              <a:t>Tourism and Travel</a:t>
            </a:r>
            <a:r>
              <a:rPr lang="en-IN" dirty="0"/>
              <a:t>:</a:t>
            </a:r>
          </a:p>
          <a:p>
            <a:pPr marL="742950" lvl="1" indent="-285750">
              <a:buFont typeface="+mj-lt"/>
              <a:buAutoNum type="arabicPeriod"/>
            </a:pPr>
            <a:r>
              <a:rPr lang="en-IN" dirty="0"/>
              <a:t>Provides real-time translation for </a:t>
            </a:r>
            <a:r>
              <a:rPr lang="en-IN" dirty="0" err="1"/>
              <a:t>travelers</a:t>
            </a:r>
            <a:r>
              <a:rPr lang="en-IN" dirty="0"/>
              <a:t>.</a:t>
            </a:r>
          </a:p>
          <a:p>
            <a:pPr>
              <a:buFont typeface="+mj-lt"/>
              <a:buAutoNum type="arabicPeriod"/>
            </a:pPr>
            <a:r>
              <a:rPr lang="en-IN" b="1" dirty="0"/>
              <a:t>Healthcare</a:t>
            </a:r>
            <a:r>
              <a:rPr lang="en-IN" dirty="0"/>
              <a:t>:</a:t>
            </a:r>
          </a:p>
          <a:p>
            <a:pPr marL="742950" lvl="1" indent="-285750">
              <a:buFont typeface="+mj-lt"/>
              <a:buAutoNum type="arabicPeriod"/>
            </a:pPr>
            <a:r>
              <a:rPr lang="en-IN" dirty="0"/>
              <a:t>Assists in translating medical information for patients and professionals.</a:t>
            </a:r>
          </a:p>
          <a:p>
            <a:r>
              <a:rPr lang="en-IN" b="1" dirty="0"/>
              <a:t>Why Use Helsinki-NLP?</a:t>
            </a:r>
          </a:p>
          <a:p>
            <a:pPr>
              <a:buFont typeface="Arial" panose="020B0604020202020204" pitchFamily="34" charset="0"/>
              <a:buChar char="•"/>
            </a:pPr>
            <a:r>
              <a:rPr lang="en-IN" b="1" dirty="0"/>
              <a:t>Efficient Models</a:t>
            </a:r>
            <a:r>
              <a:rPr lang="en-IN" dirty="0"/>
              <a:t>:</a:t>
            </a:r>
          </a:p>
          <a:p>
            <a:pPr marL="742950" lvl="1" indent="-285750">
              <a:buFont typeface="Arial" panose="020B0604020202020204" pitchFamily="34" charset="0"/>
              <a:buChar char="•"/>
            </a:pPr>
            <a:r>
              <a:rPr lang="en-IN" dirty="0"/>
              <a:t>Lightweight and optimized for translation tasks.</a:t>
            </a:r>
          </a:p>
          <a:p>
            <a:pPr>
              <a:buFont typeface="Arial" panose="020B0604020202020204" pitchFamily="34" charset="0"/>
              <a:buChar char="•"/>
            </a:pPr>
            <a:r>
              <a:rPr lang="en-IN" b="1" dirty="0"/>
              <a:t>Large Dataset Training</a:t>
            </a:r>
            <a:r>
              <a:rPr lang="en-IN" dirty="0"/>
              <a:t>:</a:t>
            </a:r>
          </a:p>
          <a:p>
            <a:pPr marL="742950" lvl="1" indent="-285750">
              <a:buFont typeface="Arial" panose="020B0604020202020204" pitchFamily="34" charset="0"/>
              <a:buChar char="•"/>
            </a:pPr>
            <a:r>
              <a:rPr lang="en-IN" dirty="0"/>
              <a:t>Trained on diverse datasets, ensuring high-quality translations.</a:t>
            </a:r>
          </a:p>
          <a:p>
            <a:pPr>
              <a:buFont typeface="Arial" panose="020B0604020202020204" pitchFamily="34" charset="0"/>
              <a:buChar char="•"/>
            </a:pPr>
            <a:r>
              <a:rPr lang="en-IN" b="1" dirty="0"/>
              <a:t>Open Access</a:t>
            </a:r>
            <a:r>
              <a:rPr lang="en-IN" dirty="0"/>
              <a:t>:</a:t>
            </a:r>
          </a:p>
          <a:p>
            <a:pPr marL="742950" lvl="1" indent="-285750">
              <a:buFont typeface="Arial" panose="020B0604020202020204" pitchFamily="34" charset="0"/>
              <a:buChar char="•"/>
            </a:pPr>
            <a:r>
              <a:rPr lang="en-IN" dirty="0"/>
              <a:t>Freely available on the Hugging Face hub.</a:t>
            </a:r>
          </a:p>
          <a:p>
            <a:r>
              <a:rPr lang="en-IN" dirty="0"/>
              <a:t>This slide provides a practical starting point for implementing language translation using transformer models, highlighting the ease and power of pre-trained tools like Hugging Face.</a:t>
            </a:r>
          </a:p>
          <a:p>
            <a:endParaRPr lang="en-IN" dirty="0"/>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51</a:t>
            </a:fld>
            <a:endParaRPr lang="en-IN" altLang="en-US"/>
          </a:p>
        </p:txBody>
      </p:sp>
    </p:spTree>
    <p:extLst>
      <p:ext uri="{BB962C8B-B14F-4D97-AF65-F5344CB8AC3E}">
        <p14:creationId xmlns:p14="http://schemas.microsoft.com/office/powerpoint/2010/main" val="13312177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52</a:t>
            </a:fld>
            <a:endParaRPr lang="en-IN" altLang="en-US"/>
          </a:p>
        </p:txBody>
      </p:sp>
    </p:spTree>
    <p:extLst>
      <p:ext uri="{BB962C8B-B14F-4D97-AF65-F5344CB8AC3E}">
        <p14:creationId xmlns:p14="http://schemas.microsoft.com/office/powerpoint/2010/main" val="17873179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introduction to </a:t>
            </a:r>
            <a:r>
              <a:rPr lang="en-IN" b="1" dirty="0"/>
              <a:t>Computer Vision</a:t>
            </a:r>
            <a:r>
              <a:rPr lang="en-IN" dirty="0"/>
              <a:t> and highlights two major tasks: </a:t>
            </a:r>
            <a:r>
              <a:rPr lang="en-IN" b="1" dirty="0"/>
              <a:t>Object Detection</a:t>
            </a:r>
            <a:r>
              <a:rPr lang="en-IN" dirty="0"/>
              <a:t> and </a:t>
            </a:r>
            <a:r>
              <a:rPr lang="en-IN" b="1" dirty="0"/>
              <a:t>Face Recognition</a:t>
            </a:r>
            <a:r>
              <a:rPr lang="en-IN" dirty="0"/>
              <a:t>. Here is a detailed explanation:</a:t>
            </a:r>
          </a:p>
          <a:p>
            <a:r>
              <a:rPr lang="en-IN" b="1" dirty="0"/>
              <a:t>What is Computer Vision?</a:t>
            </a:r>
          </a:p>
          <a:p>
            <a:pPr>
              <a:buFont typeface="Arial" panose="020B0604020202020204" pitchFamily="34" charset="0"/>
              <a:buChar char="•"/>
            </a:pPr>
            <a:r>
              <a:rPr lang="en-IN" b="1" dirty="0"/>
              <a:t>Definition</a:t>
            </a:r>
            <a:r>
              <a:rPr lang="en-IN" dirty="0"/>
              <a:t>: Computer vision is a field of artificial intelligence (AI) focused on enabling machines to interpret and process visual data (images and videos) to mimic human vision.</a:t>
            </a:r>
          </a:p>
          <a:p>
            <a:pPr>
              <a:buFont typeface="Arial" panose="020B0604020202020204" pitchFamily="34" charset="0"/>
              <a:buChar char="•"/>
            </a:pPr>
            <a:r>
              <a:rPr lang="en-IN" b="1" dirty="0"/>
              <a:t>Goal</a:t>
            </a:r>
            <a:r>
              <a:rPr lang="en-IN" dirty="0"/>
              <a:t>: Extract meaningful information from visual inputs to perform specific tasks.</a:t>
            </a:r>
          </a:p>
          <a:p>
            <a:pPr>
              <a:buFont typeface="Arial" panose="020B0604020202020204" pitchFamily="34" charset="0"/>
              <a:buChar char="•"/>
            </a:pPr>
            <a:r>
              <a:rPr lang="en-IN" b="1" dirty="0"/>
              <a:t>Applications</a:t>
            </a:r>
            <a:r>
              <a:rPr lang="en-IN" dirty="0"/>
              <a:t>: It is widely used in areas such as healthcare, surveillance, robotics, e-commerce, and entertainment.</a:t>
            </a:r>
          </a:p>
          <a:p>
            <a:r>
              <a:rPr lang="en-IN" b="1" dirty="0"/>
              <a:t>1. Object Detection</a:t>
            </a:r>
          </a:p>
          <a:p>
            <a:r>
              <a:rPr lang="en-IN" b="1" dirty="0"/>
              <a:t>Definition:</a:t>
            </a:r>
          </a:p>
          <a:p>
            <a:pPr>
              <a:buFont typeface="Arial" panose="020B0604020202020204" pitchFamily="34" charset="0"/>
              <a:buChar char="•"/>
            </a:pPr>
            <a:r>
              <a:rPr lang="en-IN" dirty="0"/>
              <a:t>Object detection involves locating and identifying objects within an image or video.</a:t>
            </a:r>
          </a:p>
          <a:p>
            <a:pPr>
              <a:buFont typeface="Arial" panose="020B0604020202020204" pitchFamily="34" charset="0"/>
              <a:buChar char="•"/>
            </a:pPr>
            <a:r>
              <a:rPr lang="en-IN" b="1" dirty="0"/>
              <a:t>Key Capabilities</a:t>
            </a:r>
            <a:r>
              <a:rPr lang="en-IN" dirty="0"/>
              <a:t>:</a:t>
            </a:r>
          </a:p>
          <a:p>
            <a:pPr marL="742950" lvl="1" indent="-285750">
              <a:buFont typeface="Arial" panose="020B0604020202020204" pitchFamily="34" charset="0"/>
              <a:buChar char="•"/>
            </a:pPr>
            <a:r>
              <a:rPr lang="en-IN" dirty="0"/>
              <a:t>Identifying multiple objects in a single frame.</a:t>
            </a:r>
          </a:p>
          <a:p>
            <a:pPr marL="742950" lvl="1" indent="-285750">
              <a:buFont typeface="Arial" panose="020B0604020202020204" pitchFamily="34" charset="0"/>
              <a:buChar char="•"/>
            </a:pPr>
            <a:r>
              <a:rPr lang="en-IN" dirty="0"/>
              <a:t>Drawing bounding boxes around detected objects to mark their location.</a:t>
            </a:r>
          </a:p>
          <a:p>
            <a:r>
              <a:rPr lang="en-IN" b="1" dirty="0"/>
              <a:t>How It Works:</a:t>
            </a:r>
          </a:p>
          <a:p>
            <a:pPr>
              <a:buFont typeface="Arial" panose="020B0604020202020204" pitchFamily="34" charset="0"/>
              <a:buChar char="•"/>
            </a:pPr>
            <a:r>
              <a:rPr lang="en-IN" b="1" dirty="0"/>
              <a:t>Machine Learning Models</a:t>
            </a:r>
            <a:r>
              <a:rPr lang="en-IN" dirty="0"/>
              <a:t>:</a:t>
            </a:r>
          </a:p>
          <a:p>
            <a:pPr marL="742950" lvl="1" indent="-285750">
              <a:buFont typeface="Arial" panose="020B0604020202020204" pitchFamily="34" charset="0"/>
              <a:buChar char="•"/>
            </a:pPr>
            <a:r>
              <a:rPr lang="en-IN" dirty="0"/>
              <a:t>Object detection relies on pre-trained deep learning models such as </a:t>
            </a:r>
            <a:r>
              <a:rPr lang="en-IN" b="1" dirty="0"/>
              <a:t>YOLO (You Only Look Once)</a:t>
            </a:r>
            <a:r>
              <a:rPr lang="en-IN" dirty="0"/>
              <a:t>, </a:t>
            </a:r>
            <a:r>
              <a:rPr lang="en-IN" b="1" dirty="0"/>
              <a:t>Faster R-CNN</a:t>
            </a:r>
            <a:r>
              <a:rPr lang="en-IN" dirty="0"/>
              <a:t>, and </a:t>
            </a:r>
            <a:r>
              <a:rPr lang="en-IN" b="1" dirty="0"/>
              <a:t>SSD (Single Shot </a:t>
            </a:r>
            <a:r>
              <a:rPr lang="en-IN" b="1" dirty="0" err="1"/>
              <a:t>MultiBox</a:t>
            </a:r>
            <a:r>
              <a:rPr lang="en-IN" b="1" dirty="0"/>
              <a:t> Detector)</a:t>
            </a:r>
            <a:r>
              <a:rPr lang="en-IN" dirty="0"/>
              <a:t>.</a:t>
            </a:r>
          </a:p>
          <a:p>
            <a:pPr>
              <a:buFont typeface="Arial" panose="020B0604020202020204" pitchFamily="34" charset="0"/>
              <a:buChar char="•"/>
            </a:pPr>
            <a:r>
              <a:rPr lang="en-IN" b="1" dirty="0"/>
              <a:t>Key Steps</a:t>
            </a:r>
            <a:r>
              <a:rPr lang="en-IN" dirty="0"/>
              <a:t>:</a:t>
            </a:r>
          </a:p>
          <a:p>
            <a:pPr marL="742950" lvl="1" indent="-285750">
              <a:buFont typeface="Arial" panose="020B0604020202020204" pitchFamily="34" charset="0"/>
              <a:buChar char="•"/>
            </a:pPr>
            <a:r>
              <a:rPr lang="en-IN" b="1" dirty="0"/>
              <a:t>Feature Extraction</a:t>
            </a:r>
            <a:r>
              <a:rPr lang="en-IN" dirty="0"/>
              <a:t>: The model </a:t>
            </a:r>
            <a:r>
              <a:rPr lang="en-IN" dirty="0" err="1"/>
              <a:t>analyzes</a:t>
            </a:r>
            <a:r>
              <a:rPr lang="en-IN" dirty="0"/>
              <a:t> image features (e.g., edges, textures).</a:t>
            </a:r>
          </a:p>
          <a:p>
            <a:pPr marL="742950" lvl="1" indent="-285750">
              <a:buFont typeface="Arial" panose="020B0604020202020204" pitchFamily="34" charset="0"/>
              <a:buChar char="•"/>
            </a:pPr>
            <a:r>
              <a:rPr lang="en-IN" b="1" dirty="0"/>
              <a:t>Object Classification</a:t>
            </a:r>
            <a:r>
              <a:rPr lang="en-IN" dirty="0"/>
              <a:t>: Determines the type of object detected.</a:t>
            </a:r>
          </a:p>
          <a:p>
            <a:pPr marL="742950" lvl="1" indent="-285750">
              <a:buFont typeface="Arial" panose="020B0604020202020204" pitchFamily="34" charset="0"/>
              <a:buChar char="•"/>
            </a:pPr>
            <a:r>
              <a:rPr lang="en-IN" b="1" dirty="0"/>
              <a:t>Localization</a:t>
            </a:r>
            <a:r>
              <a:rPr lang="en-IN" dirty="0"/>
              <a:t>: Provides the object's coordinates in the image.</a:t>
            </a:r>
          </a:p>
          <a:p>
            <a:r>
              <a:rPr lang="en-IN" b="1" dirty="0"/>
              <a:t>Applications:</a:t>
            </a:r>
          </a:p>
          <a:p>
            <a:pPr>
              <a:buFont typeface="+mj-lt"/>
              <a:buAutoNum type="arabicPeriod"/>
            </a:pPr>
            <a:r>
              <a:rPr lang="en-IN" b="1" dirty="0"/>
              <a:t>Surveillance</a:t>
            </a:r>
            <a:r>
              <a:rPr lang="en-IN" dirty="0"/>
              <a:t>:</a:t>
            </a:r>
          </a:p>
          <a:p>
            <a:pPr marL="742950" lvl="1" indent="-285750">
              <a:buFont typeface="+mj-lt"/>
              <a:buAutoNum type="arabicPeriod"/>
            </a:pPr>
            <a:r>
              <a:rPr lang="en-IN" dirty="0"/>
              <a:t>Detecting unusual activities or identifying specific objects (e.g., weapons).</a:t>
            </a:r>
          </a:p>
          <a:p>
            <a:pPr>
              <a:buFont typeface="+mj-lt"/>
              <a:buAutoNum type="arabicPeriod"/>
            </a:pPr>
            <a:r>
              <a:rPr lang="en-IN" b="1" dirty="0"/>
              <a:t>Robotics</a:t>
            </a:r>
            <a:r>
              <a:rPr lang="en-IN" dirty="0"/>
              <a:t>:</a:t>
            </a:r>
          </a:p>
          <a:p>
            <a:pPr marL="742950" lvl="1" indent="-285750">
              <a:buFont typeface="+mj-lt"/>
              <a:buAutoNum type="arabicPeriod"/>
            </a:pPr>
            <a:r>
              <a:rPr lang="en-IN" dirty="0"/>
              <a:t>Enabling robots to navigate by recognizing obstacles.</a:t>
            </a:r>
          </a:p>
          <a:p>
            <a:pPr>
              <a:buFont typeface="+mj-lt"/>
              <a:buAutoNum type="arabicPeriod"/>
            </a:pPr>
            <a:r>
              <a:rPr lang="en-IN" b="1" dirty="0"/>
              <a:t>Image and Video Analysis</a:t>
            </a:r>
            <a:r>
              <a:rPr lang="en-IN" dirty="0"/>
              <a:t>:</a:t>
            </a:r>
          </a:p>
          <a:p>
            <a:pPr marL="742950" lvl="1" indent="-285750">
              <a:buFont typeface="+mj-lt"/>
              <a:buAutoNum type="arabicPeriod"/>
            </a:pPr>
            <a:r>
              <a:rPr lang="en-IN" dirty="0"/>
              <a:t>Identifying objects in video streams for automated tagging.</a:t>
            </a:r>
          </a:p>
          <a:p>
            <a:r>
              <a:rPr lang="en-IN" b="1" dirty="0"/>
              <a:t>Illustration on the Slide:</a:t>
            </a:r>
          </a:p>
          <a:p>
            <a:pPr>
              <a:buFont typeface="Arial" panose="020B0604020202020204" pitchFamily="34" charset="0"/>
              <a:buChar char="•"/>
            </a:pPr>
            <a:r>
              <a:rPr lang="en-IN" dirty="0"/>
              <a:t>The slide includes an example of an apple with a bounding box drawn around it, representing how object detection identifies and localizes objects in an image.</a:t>
            </a:r>
          </a:p>
          <a:p>
            <a:r>
              <a:rPr lang="en-IN" b="1" dirty="0"/>
              <a:t>2. Face Recognition</a:t>
            </a:r>
          </a:p>
          <a:p>
            <a:r>
              <a:rPr lang="en-IN" b="1" dirty="0"/>
              <a:t>Definition:</a:t>
            </a:r>
          </a:p>
          <a:p>
            <a:pPr>
              <a:buFont typeface="Arial" panose="020B0604020202020204" pitchFamily="34" charset="0"/>
              <a:buChar char="•"/>
            </a:pPr>
            <a:r>
              <a:rPr lang="en-IN" dirty="0"/>
              <a:t>Face recognition is a specific application of computer vision that identifies or verifies individuals based on their facial features.</a:t>
            </a:r>
          </a:p>
          <a:p>
            <a:pPr>
              <a:buFont typeface="Arial" panose="020B0604020202020204" pitchFamily="34" charset="0"/>
              <a:buChar char="•"/>
            </a:pPr>
            <a:r>
              <a:rPr lang="en-IN" b="1" dirty="0"/>
              <a:t>Steps</a:t>
            </a:r>
            <a:r>
              <a:rPr lang="en-IN" dirty="0"/>
              <a:t>:</a:t>
            </a:r>
          </a:p>
          <a:p>
            <a:pPr marL="742950" lvl="1" indent="-285750">
              <a:buFont typeface="Arial" panose="020B0604020202020204" pitchFamily="34" charset="0"/>
              <a:buChar char="•"/>
            </a:pPr>
            <a:r>
              <a:rPr lang="en-IN" b="1" dirty="0"/>
              <a:t>Face Detection</a:t>
            </a:r>
            <a:r>
              <a:rPr lang="en-IN" dirty="0"/>
              <a:t>: Identifying faces within an image.</a:t>
            </a:r>
          </a:p>
          <a:p>
            <a:pPr marL="742950" lvl="1" indent="-285750">
              <a:buFont typeface="Arial" panose="020B0604020202020204" pitchFamily="34" charset="0"/>
              <a:buChar char="•"/>
            </a:pPr>
            <a:r>
              <a:rPr lang="en-IN" b="1" dirty="0"/>
              <a:t>Feature Extraction</a:t>
            </a:r>
            <a:r>
              <a:rPr lang="en-IN" dirty="0"/>
              <a:t>: </a:t>
            </a:r>
            <a:r>
              <a:rPr lang="en-IN" dirty="0" err="1"/>
              <a:t>Analyzing</a:t>
            </a:r>
            <a:r>
              <a:rPr lang="en-IN" dirty="0"/>
              <a:t> key facial features (e.g., eyes, nose, and mouth).</a:t>
            </a:r>
          </a:p>
          <a:p>
            <a:pPr marL="742950" lvl="1" indent="-285750">
              <a:buFont typeface="Arial" panose="020B0604020202020204" pitchFamily="34" charset="0"/>
              <a:buChar char="•"/>
            </a:pPr>
            <a:r>
              <a:rPr lang="en-IN" b="1" dirty="0"/>
              <a:t>Recognition</a:t>
            </a:r>
            <a:r>
              <a:rPr lang="en-IN" dirty="0"/>
              <a:t>: Comparing extracted features against a database to identify the person.</a:t>
            </a:r>
          </a:p>
          <a:p>
            <a:r>
              <a:rPr lang="en-IN" b="1" dirty="0"/>
              <a:t>How It Works:</a:t>
            </a:r>
          </a:p>
          <a:p>
            <a:pPr>
              <a:buFont typeface="Arial" panose="020B0604020202020204" pitchFamily="34" charset="0"/>
              <a:buChar char="•"/>
            </a:pPr>
            <a:r>
              <a:rPr lang="en-IN" b="1" dirty="0"/>
              <a:t>Deep Learning Models</a:t>
            </a:r>
            <a:r>
              <a:rPr lang="en-IN" dirty="0"/>
              <a:t>:</a:t>
            </a:r>
          </a:p>
          <a:p>
            <a:pPr marL="742950" lvl="1" indent="-285750">
              <a:buFont typeface="Arial" panose="020B0604020202020204" pitchFamily="34" charset="0"/>
              <a:buChar char="•"/>
            </a:pPr>
            <a:r>
              <a:rPr lang="en-IN" dirty="0"/>
              <a:t>Models like </a:t>
            </a:r>
            <a:r>
              <a:rPr lang="en-IN" b="1" dirty="0" err="1"/>
              <a:t>FaceNet</a:t>
            </a:r>
            <a:r>
              <a:rPr lang="en-IN" dirty="0"/>
              <a:t> and </a:t>
            </a:r>
            <a:r>
              <a:rPr lang="en-IN" b="1" dirty="0" err="1"/>
              <a:t>Dlib</a:t>
            </a:r>
            <a:r>
              <a:rPr lang="en-IN" dirty="0"/>
              <a:t> utilize convolutional neural networks (CNNs) to </a:t>
            </a:r>
            <a:r>
              <a:rPr lang="en-IN" dirty="0" err="1"/>
              <a:t>analyze</a:t>
            </a:r>
            <a:r>
              <a:rPr lang="en-IN" dirty="0"/>
              <a:t> facial patterns.</a:t>
            </a:r>
          </a:p>
          <a:p>
            <a:pPr>
              <a:buFont typeface="Arial" panose="020B0604020202020204" pitchFamily="34" charset="0"/>
              <a:buChar char="•"/>
            </a:pPr>
            <a:r>
              <a:rPr lang="en-IN" b="1" dirty="0"/>
              <a:t>Techniques</a:t>
            </a:r>
            <a:r>
              <a:rPr lang="en-IN" dirty="0"/>
              <a:t>:</a:t>
            </a:r>
          </a:p>
          <a:p>
            <a:pPr marL="742950" lvl="1" indent="-285750">
              <a:buFont typeface="Arial" panose="020B0604020202020204" pitchFamily="34" charset="0"/>
              <a:buChar char="•"/>
            </a:pPr>
            <a:r>
              <a:rPr lang="en-IN" dirty="0"/>
              <a:t>Facial landmarks (e.g., eyes, nose) are detected and used for matching.</a:t>
            </a:r>
          </a:p>
          <a:p>
            <a:pPr marL="742950" lvl="1" indent="-285750">
              <a:buFont typeface="Arial" panose="020B0604020202020204" pitchFamily="34" charset="0"/>
              <a:buChar char="•"/>
            </a:pPr>
            <a:r>
              <a:rPr lang="en-IN" dirty="0"/>
              <a:t>Feature vectors are created to uniquely identify individuals.</a:t>
            </a:r>
          </a:p>
          <a:p>
            <a:r>
              <a:rPr lang="en-IN" b="1" dirty="0"/>
              <a:t>Applications:</a:t>
            </a:r>
          </a:p>
          <a:p>
            <a:pPr>
              <a:buFont typeface="+mj-lt"/>
              <a:buAutoNum type="arabicPeriod"/>
            </a:pPr>
            <a:r>
              <a:rPr lang="en-IN" b="1" dirty="0"/>
              <a:t>Unlocking Devices</a:t>
            </a:r>
            <a:r>
              <a:rPr lang="en-IN" dirty="0"/>
              <a:t>:</a:t>
            </a:r>
          </a:p>
          <a:p>
            <a:pPr marL="742950" lvl="1" indent="-285750">
              <a:buFont typeface="+mj-lt"/>
              <a:buAutoNum type="arabicPeriod"/>
            </a:pPr>
            <a:r>
              <a:rPr lang="en-IN" dirty="0"/>
              <a:t>Smartphones use facial recognition for authentication.</a:t>
            </a:r>
          </a:p>
          <a:p>
            <a:pPr>
              <a:buFont typeface="+mj-lt"/>
              <a:buAutoNum type="arabicPeriod"/>
            </a:pPr>
            <a:r>
              <a:rPr lang="en-IN" b="1" dirty="0"/>
              <a:t>Security</a:t>
            </a:r>
            <a:r>
              <a:rPr lang="en-IN" dirty="0"/>
              <a:t>:</a:t>
            </a:r>
          </a:p>
          <a:p>
            <a:pPr marL="742950" lvl="1" indent="-285750">
              <a:buFont typeface="+mj-lt"/>
              <a:buAutoNum type="arabicPeriod"/>
            </a:pPr>
            <a:r>
              <a:rPr lang="en-IN" dirty="0"/>
              <a:t>Identifying individuals in surveillance systems.</a:t>
            </a:r>
          </a:p>
          <a:p>
            <a:pPr>
              <a:buFont typeface="+mj-lt"/>
              <a:buAutoNum type="arabicPeriod"/>
            </a:pPr>
            <a:r>
              <a:rPr lang="en-IN" b="1" dirty="0"/>
              <a:t>Healthcare</a:t>
            </a:r>
            <a:r>
              <a:rPr lang="en-IN" dirty="0"/>
              <a:t>:</a:t>
            </a:r>
          </a:p>
          <a:p>
            <a:pPr marL="742950" lvl="1" indent="-285750">
              <a:buFont typeface="+mj-lt"/>
              <a:buAutoNum type="arabicPeriod"/>
            </a:pPr>
            <a:r>
              <a:rPr lang="en-IN" dirty="0"/>
              <a:t>Monitoring patient emotions or </a:t>
            </a:r>
            <a:r>
              <a:rPr lang="en-IN" dirty="0" err="1"/>
              <a:t>behaviors</a:t>
            </a:r>
            <a:r>
              <a:rPr lang="en-IN" dirty="0"/>
              <a:t>.</a:t>
            </a:r>
          </a:p>
          <a:p>
            <a:r>
              <a:rPr lang="en-IN" b="1" dirty="0"/>
              <a:t>Illustration on the Slide:</a:t>
            </a:r>
          </a:p>
          <a:p>
            <a:pPr>
              <a:buFont typeface="Arial" panose="020B0604020202020204" pitchFamily="34" charset="0"/>
              <a:buChar char="•"/>
            </a:pPr>
            <a:r>
              <a:rPr lang="en-IN" dirty="0"/>
              <a:t>The slide shows a face with key landmarks highlighted, demonstrating how facial features are detected and </a:t>
            </a:r>
            <a:r>
              <a:rPr lang="en-IN" dirty="0" err="1"/>
              <a:t>analyzed</a:t>
            </a:r>
            <a:r>
              <a:rPr lang="en-IN" dirty="0"/>
              <a:t>.</a:t>
            </a:r>
          </a:p>
          <a:p>
            <a:r>
              <a:rPr lang="en-IN" b="1" dirty="0"/>
              <a:t>Benefits of Computer Vision</a:t>
            </a:r>
          </a:p>
          <a:p>
            <a:pPr>
              <a:buFont typeface="+mj-lt"/>
              <a:buAutoNum type="arabicPeriod"/>
            </a:pPr>
            <a:r>
              <a:rPr lang="en-IN" b="1" dirty="0"/>
              <a:t>Efficiency</a:t>
            </a:r>
            <a:r>
              <a:rPr lang="en-IN" dirty="0"/>
              <a:t>:</a:t>
            </a:r>
          </a:p>
          <a:p>
            <a:pPr marL="742950" lvl="1" indent="-285750">
              <a:buFont typeface="+mj-lt"/>
              <a:buAutoNum type="arabicPeriod"/>
            </a:pPr>
            <a:r>
              <a:rPr lang="en-IN" dirty="0"/>
              <a:t>Automates tasks that are time-consuming for humans, such as scanning images for specific objects.</a:t>
            </a:r>
          </a:p>
          <a:p>
            <a:pPr>
              <a:buFont typeface="+mj-lt"/>
              <a:buAutoNum type="arabicPeriod"/>
            </a:pPr>
            <a:r>
              <a:rPr lang="en-IN" b="1" dirty="0"/>
              <a:t>Accuracy</a:t>
            </a:r>
            <a:r>
              <a:rPr lang="en-IN" dirty="0"/>
              <a:t>:</a:t>
            </a:r>
          </a:p>
          <a:p>
            <a:pPr marL="742950" lvl="1" indent="-285750">
              <a:buFont typeface="+mj-lt"/>
              <a:buAutoNum type="arabicPeriod"/>
            </a:pPr>
            <a:r>
              <a:rPr lang="en-IN" dirty="0"/>
              <a:t>Modern AI models achieve high precision in identifying and categorizing objects and faces.</a:t>
            </a:r>
          </a:p>
          <a:p>
            <a:pPr>
              <a:buFont typeface="+mj-lt"/>
              <a:buAutoNum type="arabicPeriod"/>
            </a:pPr>
            <a:r>
              <a:rPr lang="en-IN" b="1" dirty="0"/>
              <a:t>Real-Time Processing</a:t>
            </a:r>
            <a:r>
              <a:rPr lang="en-IN" dirty="0"/>
              <a:t>:</a:t>
            </a:r>
          </a:p>
          <a:p>
            <a:pPr marL="742950" lvl="1" indent="-285750">
              <a:buFont typeface="+mj-lt"/>
              <a:buAutoNum type="arabicPeriod"/>
            </a:pPr>
            <a:r>
              <a:rPr lang="en-IN" dirty="0"/>
              <a:t>Enables applications like live surveillance and self-driving cars.</a:t>
            </a:r>
          </a:p>
          <a:p>
            <a:r>
              <a:rPr lang="en-IN" b="1" dirty="0"/>
              <a:t>Real-World Use Cases</a:t>
            </a:r>
          </a:p>
          <a:p>
            <a:pPr>
              <a:buFont typeface="+mj-lt"/>
              <a:buAutoNum type="arabicPeriod"/>
            </a:pPr>
            <a:r>
              <a:rPr lang="en-IN" b="1" dirty="0"/>
              <a:t>Healthcare</a:t>
            </a:r>
            <a:r>
              <a:rPr lang="en-IN" dirty="0"/>
              <a:t>:</a:t>
            </a:r>
          </a:p>
          <a:p>
            <a:pPr marL="742950" lvl="1" indent="-285750">
              <a:buFont typeface="+mj-lt"/>
              <a:buAutoNum type="arabicPeriod"/>
            </a:pPr>
            <a:r>
              <a:rPr lang="en-IN" dirty="0"/>
              <a:t>Detecting abnormalities in medical scans (e.g., </a:t>
            </a:r>
            <a:r>
              <a:rPr lang="en-IN" dirty="0" err="1"/>
              <a:t>tumors</a:t>
            </a:r>
            <a:r>
              <a:rPr lang="en-IN" dirty="0"/>
              <a:t> in MRIs).</a:t>
            </a:r>
          </a:p>
          <a:p>
            <a:pPr>
              <a:buFont typeface="+mj-lt"/>
              <a:buAutoNum type="arabicPeriod"/>
            </a:pPr>
            <a:r>
              <a:rPr lang="en-IN" b="1" dirty="0"/>
              <a:t>Retail</a:t>
            </a:r>
            <a:r>
              <a:rPr lang="en-IN" dirty="0"/>
              <a:t>:</a:t>
            </a:r>
          </a:p>
          <a:p>
            <a:pPr marL="742950" lvl="1" indent="-285750">
              <a:buFont typeface="+mj-lt"/>
              <a:buAutoNum type="arabicPeriod"/>
            </a:pPr>
            <a:r>
              <a:rPr lang="en-IN" dirty="0" err="1"/>
              <a:t>Analyzing</a:t>
            </a:r>
            <a:r>
              <a:rPr lang="en-IN" dirty="0"/>
              <a:t> customer </a:t>
            </a:r>
            <a:r>
              <a:rPr lang="en-IN" dirty="0" err="1"/>
              <a:t>behavior</a:t>
            </a:r>
            <a:r>
              <a:rPr lang="en-IN" dirty="0"/>
              <a:t> through video feeds to optimize store layouts.</a:t>
            </a:r>
          </a:p>
          <a:p>
            <a:pPr>
              <a:buFont typeface="+mj-lt"/>
              <a:buAutoNum type="arabicPeriod"/>
            </a:pPr>
            <a:r>
              <a:rPr lang="en-IN" b="1" dirty="0"/>
              <a:t>Autonomous Vehicles</a:t>
            </a:r>
            <a:r>
              <a:rPr lang="en-IN" dirty="0"/>
              <a:t>:</a:t>
            </a:r>
          </a:p>
          <a:p>
            <a:pPr marL="742950" lvl="1" indent="-285750">
              <a:buFont typeface="+mj-lt"/>
              <a:buAutoNum type="arabicPeriod"/>
            </a:pPr>
            <a:r>
              <a:rPr lang="en-IN" dirty="0"/>
              <a:t>Identifying pedestrians, vehicles, and road signs to navigate safely.</a:t>
            </a:r>
          </a:p>
          <a:p>
            <a:r>
              <a:rPr lang="en-IN" b="1" dirty="0"/>
              <a:t>Conclusion</a:t>
            </a:r>
          </a:p>
          <a:p>
            <a:r>
              <a:rPr lang="en-IN" dirty="0"/>
              <a:t>Computer vision, powered by deep learning models, has transformed industries by automating visual tasks with remarkable accuracy and speed. Object detection and face recognition are foundational tasks that enable applications ranging from security to everyday conveniences like unlocking phones.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54</a:t>
            </a:fld>
            <a:endParaRPr lang="en-IN" altLang="en-US"/>
          </a:p>
        </p:txBody>
      </p:sp>
    </p:spTree>
    <p:extLst>
      <p:ext uri="{BB962C8B-B14F-4D97-AF65-F5344CB8AC3E}">
        <p14:creationId xmlns:p14="http://schemas.microsoft.com/office/powerpoint/2010/main" val="1864634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a:t>
            </a:r>
            <a:r>
              <a:rPr lang="en-IN" b="1" dirty="0"/>
              <a:t>Computer Vision</a:t>
            </a:r>
            <a:r>
              <a:rPr lang="en-IN" dirty="0"/>
              <a:t> and emphasizes two specific tasks: </a:t>
            </a:r>
            <a:r>
              <a:rPr lang="en-IN" b="1" dirty="0"/>
              <a:t>Feature Extraction</a:t>
            </a:r>
            <a:r>
              <a:rPr lang="en-IN" dirty="0"/>
              <a:t> and </a:t>
            </a:r>
            <a:r>
              <a:rPr lang="en-IN" b="1" dirty="0"/>
              <a:t>Image Classification</a:t>
            </a:r>
            <a:r>
              <a:rPr lang="en-IN" dirty="0"/>
              <a:t>. Below is a detailed explanation:</a:t>
            </a:r>
          </a:p>
          <a:p>
            <a:r>
              <a:rPr lang="en-IN" b="1" dirty="0"/>
              <a:t>What is Computer Vision?</a:t>
            </a:r>
          </a:p>
          <a:p>
            <a:pPr>
              <a:buFont typeface="Arial" panose="020B0604020202020204" pitchFamily="34" charset="0"/>
              <a:buChar char="•"/>
            </a:pPr>
            <a:r>
              <a:rPr lang="en-IN" b="1" dirty="0"/>
              <a:t>Definition</a:t>
            </a:r>
            <a:r>
              <a:rPr lang="en-IN" dirty="0"/>
              <a:t>: Computer Vision is a domain of Artificial Intelligence (AI) that enables computers to process, interpret, and </a:t>
            </a:r>
            <a:r>
              <a:rPr lang="en-IN" dirty="0" err="1"/>
              <a:t>analyze</a:t>
            </a:r>
            <a:r>
              <a:rPr lang="en-IN" dirty="0"/>
              <a:t> visual data from the real world, such as images and videos.</a:t>
            </a:r>
          </a:p>
          <a:p>
            <a:pPr>
              <a:buFont typeface="Arial" panose="020B0604020202020204" pitchFamily="34" charset="0"/>
              <a:buChar char="•"/>
            </a:pPr>
            <a:r>
              <a:rPr lang="en-IN" b="1" dirty="0"/>
              <a:t>Objective</a:t>
            </a:r>
            <a:r>
              <a:rPr lang="en-IN" dirty="0"/>
              <a:t>: Automate tasks that require human visual perception.</a:t>
            </a:r>
          </a:p>
          <a:p>
            <a:pPr>
              <a:buFont typeface="Arial" panose="020B0604020202020204" pitchFamily="34" charset="0"/>
              <a:buChar char="•"/>
            </a:pPr>
            <a:r>
              <a:rPr lang="en-IN" b="1" dirty="0"/>
              <a:t>Applications</a:t>
            </a:r>
            <a:r>
              <a:rPr lang="en-IN" dirty="0"/>
              <a:t>: It spans a wide range of industries, including healthcare, autonomous vehicles, security, retail, and more.</a:t>
            </a:r>
          </a:p>
          <a:p>
            <a:r>
              <a:rPr lang="en-IN" b="1" dirty="0"/>
              <a:t>1. Feature Extraction</a:t>
            </a:r>
          </a:p>
          <a:p>
            <a:r>
              <a:rPr lang="en-IN" b="1" dirty="0"/>
              <a:t>Definition:</a:t>
            </a:r>
          </a:p>
          <a:p>
            <a:pPr>
              <a:buFont typeface="Arial" panose="020B0604020202020204" pitchFamily="34" charset="0"/>
              <a:buChar char="•"/>
            </a:pPr>
            <a:r>
              <a:rPr lang="en-IN" dirty="0"/>
              <a:t>Feature extraction is the process of identifying key characteristics or patterns within an image to simplify and interpret the visual content.</a:t>
            </a:r>
          </a:p>
          <a:p>
            <a:pPr>
              <a:buFont typeface="Arial" panose="020B0604020202020204" pitchFamily="34" charset="0"/>
              <a:buChar char="•"/>
            </a:pPr>
            <a:r>
              <a:rPr lang="en-IN" b="1" dirty="0"/>
              <a:t>Role</a:t>
            </a:r>
            <a:r>
              <a:rPr lang="en-IN" dirty="0"/>
              <a:t>:</a:t>
            </a:r>
          </a:p>
          <a:p>
            <a:pPr marL="742950" lvl="1" indent="-285750">
              <a:buFont typeface="Arial" panose="020B0604020202020204" pitchFamily="34" charset="0"/>
              <a:buChar char="•"/>
            </a:pPr>
            <a:r>
              <a:rPr lang="en-IN" dirty="0"/>
              <a:t>Reduces the complexity of image data by converting it into a manageable set of attributes (e.g., edges, shapes, </a:t>
            </a:r>
            <a:r>
              <a:rPr lang="en-IN" dirty="0" err="1"/>
              <a:t>colors</a:t>
            </a:r>
            <a:r>
              <a:rPr lang="en-IN" dirty="0"/>
              <a:t>, or textures).</a:t>
            </a:r>
          </a:p>
          <a:p>
            <a:pPr marL="742950" lvl="1" indent="-285750">
              <a:buFont typeface="Arial" panose="020B0604020202020204" pitchFamily="34" charset="0"/>
              <a:buChar char="•"/>
            </a:pPr>
            <a:r>
              <a:rPr lang="en-IN" dirty="0"/>
              <a:t>Provides a foundation for more complex computer vision tasks like object detection and image recognition.</a:t>
            </a:r>
          </a:p>
          <a:p>
            <a:r>
              <a:rPr lang="en-IN" b="1" dirty="0"/>
              <a:t>How It Works:</a:t>
            </a:r>
          </a:p>
          <a:p>
            <a:pPr>
              <a:buFont typeface="Arial" panose="020B0604020202020204" pitchFamily="34" charset="0"/>
              <a:buChar char="•"/>
            </a:pPr>
            <a:r>
              <a:rPr lang="en-IN" b="1" dirty="0"/>
              <a:t>Raw Data</a:t>
            </a:r>
            <a:r>
              <a:rPr lang="en-IN" dirty="0"/>
              <a:t>:</a:t>
            </a:r>
          </a:p>
          <a:p>
            <a:pPr marL="742950" lvl="1" indent="-285750">
              <a:buFont typeface="Arial" panose="020B0604020202020204" pitchFamily="34" charset="0"/>
              <a:buChar char="•"/>
            </a:pPr>
            <a:r>
              <a:rPr lang="en-IN" dirty="0"/>
              <a:t>Input visual data is processed to identify distinct features (e.g., gradients, contours).</a:t>
            </a:r>
          </a:p>
          <a:p>
            <a:pPr>
              <a:buFont typeface="Arial" panose="020B0604020202020204" pitchFamily="34" charset="0"/>
              <a:buChar char="•"/>
            </a:pPr>
            <a:r>
              <a:rPr lang="en-IN" b="1" dirty="0"/>
              <a:t>Techniques</a:t>
            </a:r>
            <a:r>
              <a:rPr lang="en-IN" dirty="0"/>
              <a:t>:</a:t>
            </a:r>
          </a:p>
          <a:p>
            <a:pPr marL="742950" lvl="1" indent="-285750">
              <a:buFont typeface="Arial" panose="020B0604020202020204" pitchFamily="34" charset="0"/>
              <a:buChar char="•"/>
            </a:pPr>
            <a:r>
              <a:rPr lang="en-IN" b="1" dirty="0"/>
              <a:t>Classical Methods</a:t>
            </a:r>
            <a:r>
              <a:rPr lang="en-IN" dirty="0"/>
              <a:t>:</a:t>
            </a:r>
          </a:p>
          <a:p>
            <a:pPr marL="1143000" lvl="2" indent="-228600">
              <a:buFont typeface="Arial" panose="020B0604020202020204" pitchFamily="34" charset="0"/>
              <a:buChar char="•"/>
            </a:pPr>
            <a:r>
              <a:rPr lang="en-IN" dirty="0"/>
              <a:t>Algorithms like </a:t>
            </a:r>
            <a:r>
              <a:rPr lang="en-IN" b="1" dirty="0"/>
              <a:t>SIFT (Scale-Invariant Feature Transform)</a:t>
            </a:r>
            <a:r>
              <a:rPr lang="en-IN" dirty="0"/>
              <a:t> or </a:t>
            </a:r>
            <a:r>
              <a:rPr lang="en-IN" b="1" dirty="0"/>
              <a:t>HOG (Histogram of Oriented Gradients)</a:t>
            </a:r>
            <a:r>
              <a:rPr lang="en-IN" dirty="0"/>
              <a:t> extract low-level features.</a:t>
            </a:r>
          </a:p>
          <a:p>
            <a:pPr marL="742950" lvl="1" indent="-285750">
              <a:buFont typeface="Arial" panose="020B0604020202020204" pitchFamily="34" charset="0"/>
              <a:buChar char="•"/>
            </a:pPr>
            <a:r>
              <a:rPr lang="en-IN" b="1" dirty="0"/>
              <a:t>Deep Learning</a:t>
            </a:r>
            <a:r>
              <a:rPr lang="en-IN" dirty="0"/>
              <a:t>:</a:t>
            </a:r>
          </a:p>
          <a:p>
            <a:pPr marL="1143000" lvl="2" indent="-228600">
              <a:buFont typeface="Arial" panose="020B0604020202020204" pitchFamily="34" charset="0"/>
              <a:buChar char="•"/>
            </a:pPr>
            <a:r>
              <a:rPr lang="en-IN" dirty="0"/>
              <a:t>Convolutional Neural Networks (CNNs) automatically learn and extract hierarchical features directly from images.</a:t>
            </a:r>
          </a:p>
          <a:p>
            <a:r>
              <a:rPr lang="en-IN" b="1" dirty="0"/>
              <a:t>Applications:</a:t>
            </a:r>
          </a:p>
          <a:p>
            <a:pPr>
              <a:buFont typeface="+mj-lt"/>
              <a:buAutoNum type="arabicPeriod"/>
            </a:pPr>
            <a:r>
              <a:rPr lang="en-IN" b="1" dirty="0"/>
              <a:t>Object Recognition</a:t>
            </a:r>
            <a:r>
              <a:rPr lang="en-IN" dirty="0"/>
              <a:t>:</a:t>
            </a:r>
          </a:p>
          <a:p>
            <a:pPr marL="742950" lvl="1" indent="-285750">
              <a:buFont typeface="+mj-lt"/>
              <a:buAutoNum type="arabicPeriod"/>
            </a:pPr>
            <a:r>
              <a:rPr lang="en-IN" dirty="0"/>
              <a:t>Identifying objects within an image (e.g., detecting a car in a traffic camera feed).</a:t>
            </a:r>
          </a:p>
          <a:p>
            <a:pPr>
              <a:buFont typeface="+mj-lt"/>
              <a:buAutoNum type="arabicPeriod"/>
            </a:pPr>
            <a:r>
              <a:rPr lang="en-IN" b="1" dirty="0"/>
              <a:t>Image Segmentation</a:t>
            </a:r>
            <a:r>
              <a:rPr lang="en-IN" dirty="0"/>
              <a:t>:</a:t>
            </a:r>
          </a:p>
          <a:p>
            <a:pPr marL="742950" lvl="1" indent="-285750">
              <a:buFont typeface="+mj-lt"/>
              <a:buAutoNum type="arabicPeriod"/>
            </a:pPr>
            <a:r>
              <a:rPr lang="en-IN" dirty="0"/>
              <a:t>Dividing an image into meaningful segments (e.g., distinguishing between the sky and buildings in a landscape photo).</a:t>
            </a:r>
          </a:p>
          <a:p>
            <a:pPr>
              <a:buFont typeface="+mj-lt"/>
              <a:buAutoNum type="arabicPeriod"/>
            </a:pPr>
            <a:r>
              <a:rPr lang="en-IN" b="1" dirty="0"/>
              <a:t>Dimensionality Reduction</a:t>
            </a:r>
            <a:r>
              <a:rPr lang="en-IN" dirty="0"/>
              <a:t>:</a:t>
            </a:r>
          </a:p>
          <a:p>
            <a:pPr marL="742950" lvl="1" indent="-285750">
              <a:buFont typeface="+mj-lt"/>
              <a:buAutoNum type="arabicPeriod"/>
            </a:pPr>
            <a:r>
              <a:rPr lang="en-IN" dirty="0"/>
              <a:t>Reducing high-dimensional image data for faster processing.</a:t>
            </a:r>
          </a:p>
          <a:p>
            <a:r>
              <a:rPr lang="en-IN" b="1" dirty="0"/>
              <a:t>Illustration on the Slide:</a:t>
            </a:r>
          </a:p>
          <a:p>
            <a:pPr>
              <a:buFont typeface="Arial" panose="020B0604020202020204" pitchFamily="34" charset="0"/>
              <a:buChar char="•"/>
            </a:pPr>
            <a:r>
              <a:rPr lang="en-IN" dirty="0"/>
              <a:t>A diagram showing raw data being processed into distinct features, highlighting how patterns are extracted for further tasks.</a:t>
            </a:r>
          </a:p>
          <a:p>
            <a:r>
              <a:rPr lang="en-IN" b="1" dirty="0"/>
              <a:t>2. Image Classification</a:t>
            </a:r>
          </a:p>
          <a:p>
            <a:r>
              <a:rPr lang="en-IN" b="1" dirty="0"/>
              <a:t>Definition:</a:t>
            </a:r>
          </a:p>
          <a:p>
            <a:pPr>
              <a:buFont typeface="Arial" panose="020B0604020202020204" pitchFamily="34" charset="0"/>
              <a:buChar char="•"/>
            </a:pPr>
            <a:r>
              <a:rPr lang="en-IN" dirty="0"/>
              <a:t>Image classification involves assigning a label or class to an input image based on its content.</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Classifying an image of a dog as belonging to the "dog" category.</a:t>
            </a:r>
          </a:p>
          <a:p>
            <a:r>
              <a:rPr lang="en-IN" b="1" dirty="0"/>
              <a:t>How It Works:</a:t>
            </a:r>
          </a:p>
          <a:p>
            <a:pPr>
              <a:buFont typeface="Arial" panose="020B0604020202020204" pitchFamily="34" charset="0"/>
              <a:buChar char="•"/>
            </a:pPr>
            <a:r>
              <a:rPr lang="en-IN" b="1" dirty="0"/>
              <a:t>Training Phase</a:t>
            </a:r>
            <a:r>
              <a:rPr lang="en-IN" dirty="0"/>
              <a:t>:</a:t>
            </a:r>
          </a:p>
          <a:p>
            <a:pPr marL="742950" lvl="1" indent="-285750">
              <a:buFont typeface="Arial" panose="020B0604020202020204" pitchFamily="34" charset="0"/>
              <a:buChar char="•"/>
            </a:pPr>
            <a:r>
              <a:rPr lang="en-IN" dirty="0"/>
              <a:t>The model is trained on </a:t>
            </a:r>
            <a:r>
              <a:rPr lang="en-IN" dirty="0" err="1"/>
              <a:t>labeled</a:t>
            </a:r>
            <a:r>
              <a:rPr lang="en-IN" dirty="0"/>
              <a:t> datasets to learn patterns associated with different classes (e.g., CIFAR-10, ImageNet).</a:t>
            </a:r>
          </a:p>
          <a:p>
            <a:pPr>
              <a:buFont typeface="Arial" panose="020B0604020202020204" pitchFamily="34" charset="0"/>
              <a:buChar char="•"/>
            </a:pPr>
            <a:r>
              <a:rPr lang="en-IN" b="1" dirty="0"/>
              <a:t>Inference Phase</a:t>
            </a:r>
            <a:r>
              <a:rPr lang="en-IN" dirty="0"/>
              <a:t>:</a:t>
            </a:r>
          </a:p>
          <a:p>
            <a:pPr marL="742950" lvl="1" indent="-285750">
              <a:buFont typeface="Arial" panose="020B0604020202020204" pitchFamily="34" charset="0"/>
              <a:buChar char="•"/>
            </a:pPr>
            <a:r>
              <a:rPr lang="en-IN" dirty="0"/>
              <a:t>The model predicts the class of new, unseen images by </a:t>
            </a:r>
            <a:r>
              <a:rPr lang="en-IN" dirty="0" err="1"/>
              <a:t>analyzing</a:t>
            </a:r>
            <a:r>
              <a:rPr lang="en-IN" dirty="0"/>
              <a:t> their features.</a:t>
            </a:r>
          </a:p>
          <a:p>
            <a:pPr>
              <a:buFont typeface="Arial" panose="020B0604020202020204" pitchFamily="34" charset="0"/>
              <a:buChar char="•"/>
            </a:pPr>
            <a:r>
              <a:rPr lang="en-IN" b="1" dirty="0"/>
              <a:t>Deep Learning Models</a:t>
            </a:r>
            <a:r>
              <a:rPr lang="en-IN" dirty="0"/>
              <a:t>:</a:t>
            </a:r>
          </a:p>
          <a:p>
            <a:pPr marL="742950" lvl="1" indent="-285750">
              <a:buFont typeface="Arial" panose="020B0604020202020204" pitchFamily="34" charset="0"/>
              <a:buChar char="•"/>
            </a:pPr>
            <a:r>
              <a:rPr lang="en-IN" dirty="0"/>
              <a:t>CNN architectures like </a:t>
            </a:r>
            <a:r>
              <a:rPr lang="en-IN" b="1" dirty="0" err="1"/>
              <a:t>AlexNet</a:t>
            </a:r>
            <a:r>
              <a:rPr lang="en-IN" dirty="0"/>
              <a:t>, </a:t>
            </a:r>
            <a:r>
              <a:rPr lang="en-IN" b="1" dirty="0" err="1"/>
              <a:t>ResNet</a:t>
            </a:r>
            <a:r>
              <a:rPr lang="en-IN" dirty="0"/>
              <a:t>, and </a:t>
            </a:r>
            <a:r>
              <a:rPr lang="en-IN" b="1" dirty="0"/>
              <a:t>VGG</a:t>
            </a:r>
            <a:r>
              <a:rPr lang="en-IN" dirty="0"/>
              <a:t> are commonly used for classification tasks.</a:t>
            </a:r>
          </a:p>
          <a:p>
            <a:r>
              <a:rPr lang="en-IN" b="1" dirty="0"/>
              <a:t>Applications:</a:t>
            </a:r>
          </a:p>
          <a:p>
            <a:pPr>
              <a:buFont typeface="+mj-lt"/>
              <a:buAutoNum type="arabicPeriod"/>
            </a:pPr>
            <a:r>
              <a:rPr lang="en-IN" b="1" dirty="0"/>
              <a:t>Healthcare</a:t>
            </a:r>
            <a:r>
              <a:rPr lang="en-IN" dirty="0"/>
              <a:t>:</a:t>
            </a:r>
          </a:p>
          <a:p>
            <a:pPr marL="742950" lvl="1" indent="-285750">
              <a:buFont typeface="+mj-lt"/>
              <a:buAutoNum type="arabicPeriod"/>
            </a:pPr>
            <a:r>
              <a:rPr lang="en-IN" dirty="0"/>
              <a:t>Diagnosing diseases from medical images (e.g., identifying </a:t>
            </a:r>
            <a:r>
              <a:rPr lang="en-IN" dirty="0" err="1"/>
              <a:t>tumors</a:t>
            </a:r>
            <a:r>
              <a:rPr lang="en-IN" dirty="0"/>
              <a:t> in X-rays).</a:t>
            </a:r>
          </a:p>
          <a:p>
            <a:pPr>
              <a:buFont typeface="+mj-lt"/>
              <a:buAutoNum type="arabicPeriod"/>
            </a:pPr>
            <a:r>
              <a:rPr lang="en-IN" b="1" dirty="0"/>
              <a:t>Retail</a:t>
            </a:r>
            <a:r>
              <a:rPr lang="en-IN" dirty="0"/>
              <a:t>:</a:t>
            </a:r>
          </a:p>
          <a:p>
            <a:pPr marL="742950" lvl="1" indent="-285750">
              <a:buFont typeface="+mj-lt"/>
              <a:buAutoNum type="arabicPeriod"/>
            </a:pPr>
            <a:r>
              <a:rPr lang="en-IN" dirty="0"/>
              <a:t>Classifying products based on their images for inventory management.</a:t>
            </a:r>
          </a:p>
          <a:p>
            <a:pPr>
              <a:buFont typeface="+mj-lt"/>
              <a:buAutoNum type="arabicPeriod"/>
            </a:pPr>
            <a:r>
              <a:rPr lang="en-IN" b="1" dirty="0"/>
              <a:t>Autonomous Vehicles</a:t>
            </a:r>
            <a:r>
              <a:rPr lang="en-IN" dirty="0"/>
              <a:t>:</a:t>
            </a:r>
          </a:p>
          <a:p>
            <a:pPr marL="742950" lvl="1" indent="-285750">
              <a:buFont typeface="+mj-lt"/>
              <a:buAutoNum type="arabicPeriod"/>
            </a:pPr>
            <a:r>
              <a:rPr lang="en-IN" dirty="0"/>
              <a:t>Classifying objects such as pedestrians, vehicles, and traffic signs for safe navigation.</a:t>
            </a:r>
          </a:p>
          <a:p>
            <a:r>
              <a:rPr lang="en-IN" b="1" dirty="0"/>
              <a:t>Illustration on the Slide:</a:t>
            </a:r>
          </a:p>
          <a:p>
            <a:pPr>
              <a:buFont typeface="Arial" panose="020B0604020202020204" pitchFamily="34" charset="0"/>
              <a:buChar char="•"/>
            </a:pPr>
            <a:r>
              <a:rPr lang="en-IN" dirty="0"/>
              <a:t>A scatter plot and classification results, showcasing how data points (images) are categorized into different classes based on extracted features.</a:t>
            </a:r>
          </a:p>
          <a:p>
            <a:r>
              <a:rPr lang="en-IN" b="1" dirty="0"/>
              <a:t>Key Differences Between Feature Extraction and Image Classification</a:t>
            </a:r>
          </a:p>
          <a:p>
            <a:r>
              <a:rPr lang="en-IN" b="1" dirty="0"/>
              <a:t>Feature </a:t>
            </a:r>
            <a:r>
              <a:rPr lang="en-IN" b="1" dirty="0" err="1"/>
              <a:t>ExtractionImage</a:t>
            </a:r>
            <a:r>
              <a:rPr lang="en-IN" b="1" dirty="0"/>
              <a:t> </a:t>
            </a:r>
            <a:r>
              <a:rPr lang="en-IN" b="1" dirty="0" err="1"/>
              <a:t>Classification</a:t>
            </a:r>
            <a:r>
              <a:rPr lang="en-IN" dirty="0" err="1"/>
              <a:t>Focuses</a:t>
            </a:r>
            <a:r>
              <a:rPr lang="en-IN" dirty="0"/>
              <a:t> on identifying </a:t>
            </a:r>
            <a:r>
              <a:rPr lang="en-IN" dirty="0" err="1"/>
              <a:t>patternsFocuses</a:t>
            </a:r>
            <a:r>
              <a:rPr lang="en-IN" dirty="0"/>
              <a:t> on </a:t>
            </a:r>
            <a:r>
              <a:rPr lang="en-IN" dirty="0" err="1"/>
              <a:t>labeling</a:t>
            </a:r>
            <a:r>
              <a:rPr lang="en-IN" dirty="0"/>
              <a:t> the </a:t>
            </a:r>
            <a:r>
              <a:rPr lang="en-IN" dirty="0" err="1"/>
              <a:t>imagePreprocessing</a:t>
            </a:r>
            <a:r>
              <a:rPr lang="en-IN" dirty="0"/>
              <a:t> step for </a:t>
            </a:r>
            <a:r>
              <a:rPr lang="en-IN" dirty="0" err="1"/>
              <a:t>tasksEnd</a:t>
            </a:r>
            <a:r>
              <a:rPr lang="en-IN" dirty="0"/>
              <a:t> goal in some </a:t>
            </a:r>
            <a:r>
              <a:rPr lang="en-IN" dirty="0" err="1"/>
              <a:t>applicationsCan</a:t>
            </a:r>
            <a:r>
              <a:rPr lang="en-IN" dirty="0"/>
              <a:t> be manual or </a:t>
            </a:r>
            <a:r>
              <a:rPr lang="en-IN" dirty="0" err="1"/>
              <a:t>automatedRelies</a:t>
            </a:r>
            <a:r>
              <a:rPr lang="en-IN" dirty="0"/>
              <a:t> on extracted </a:t>
            </a:r>
            <a:r>
              <a:rPr lang="en-IN" dirty="0" err="1"/>
              <a:t>features</a:t>
            </a:r>
            <a:r>
              <a:rPr lang="en-IN" b="1" dirty="0" err="1"/>
              <a:t>Advantages</a:t>
            </a:r>
            <a:r>
              <a:rPr lang="en-IN" b="1" dirty="0"/>
              <a:t> of Computer Vision in These Tasks</a:t>
            </a:r>
          </a:p>
          <a:p>
            <a:pPr>
              <a:buFont typeface="+mj-lt"/>
              <a:buAutoNum type="arabicPeriod"/>
            </a:pPr>
            <a:r>
              <a:rPr lang="en-IN" b="1" dirty="0"/>
              <a:t>Feature Extraction</a:t>
            </a:r>
            <a:r>
              <a:rPr lang="en-IN" dirty="0"/>
              <a:t>:</a:t>
            </a:r>
          </a:p>
          <a:p>
            <a:pPr marL="742950" lvl="1" indent="-285750">
              <a:buFont typeface="+mj-lt"/>
              <a:buAutoNum type="arabicPeriod"/>
            </a:pPr>
            <a:r>
              <a:rPr lang="en-IN" dirty="0"/>
              <a:t>Simplifies complex visual data for downstream tasks.</a:t>
            </a:r>
          </a:p>
          <a:p>
            <a:pPr marL="742950" lvl="1" indent="-285750">
              <a:buFont typeface="+mj-lt"/>
              <a:buAutoNum type="arabicPeriod"/>
            </a:pPr>
            <a:r>
              <a:rPr lang="en-IN" dirty="0"/>
              <a:t>Reduces computational requirements.</a:t>
            </a:r>
          </a:p>
          <a:p>
            <a:pPr>
              <a:buFont typeface="+mj-lt"/>
              <a:buAutoNum type="arabicPeriod"/>
            </a:pPr>
            <a:r>
              <a:rPr lang="en-IN" b="1" dirty="0"/>
              <a:t>Image Classification</a:t>
            </a:r>
            <a:r>
              <a:rPr lang="en-IN" dirty="0"/>
              <a:t>:</a:t>
            </a:r>
          </a:p>
          <a:p>
            <a:pPr marL="742950" lvl="1" indent="-285750">
              <a:buFont typeface="+mj-lt"/>
              <a:buAutoNum type="arabicPeriod"/>
            </a:pPr>
            <a:r>
              <a:rPr lang="en-IN" dirty="0"/>
              <a:t>Enables automation in tasks requiring categorization.</a:t>
            </a:r>
          </a:p>
          <a:p>
            <a:pPr marL="742950" lvl="1" indent="-285750">
              <a:buFont typeface="+mj-lt"/>
              <a:buAutoNum type="arabicPeriod"/>
            </a:pPr>
            <a:r>
              <a:rPr lang="en-IN" dirty="0"/>
              <a:t>Improves accuracy and efficiency in real-world applications.</a:t>
            </a:r>
          </a:p>
          <a:p>
            <a:r>
              <a:rPr lang="en-IN" b="1" dirty="0"/>
              <a:t>Real-World Use Cases</a:t>
            </a:r>
          </a:p>
          <a:p>
            <a:pPr>
              <a:buFont typeface="+mj-lt"/>
              <a:buAutoNum type="arabicPeriod"/>
            </a:pPr>
            <a:r>
              <a:rPr lang="en-IN" b="1" dirty="0"/>
              <a:t>E-commerce</a:t>
            </a:r>
            <a:r>
              <a:rPr lang="en-IN" dirty="0"/>
              <a:t>:</a:t>
            </a:r>
          </a:p>
          <a:p>
            <a:pPr marL="742950" lvl="1" indent="-285750">
              <a:buFont typeface="+mj-lt"/>
              <a:buAutoNum type="arabicPeriod"/>
            </a:pPr>
            <a:r>
              <a:rPr lang="en-IN" dirty="0"/>
              <a:t>Classifying product images for search optimization.</a:t>
            </a:r>
          </a:p>
          <a:p>
            <a:pPr>
              <a:buFont typeface="+mj-lt"/>
              <a:buAutoNum type="arabicPeriod"/>
            </a:pPr>
            <a:r>
              <a:rPr lang="en-IN" b="1" dirty="0"/>
              <a:t>Security</a:t>
            </a:r>
            <a:r>
              <a:rPr lang="en-IN" dirty="0"/>
              <a:t>:</a:t>
            </a:r>
          </a:p>
          <a:p>
            <a:pPr marL="742950" lvl="1" indent="-285750">
              <a:buFont typeface="+mj-lt"/>
              <a:buAutoNum type="arabicPeriod"/>
            </a:pPr>
            <a:r>
              <a:rPr lang="en-IN" dirty="0"/>
              <a:t>Monitoring video feeds to detect and classify suspicious activities.</a:t>
            </a:r>
          </a:p>
          <a:p>
            <a:pPr>
              <a:buFont typeface="+mj-lt"/>
              <a:buAutoNum type="arabicPeriod"/>
            </a:pPr>
            <a:r>
              <a:rPr lang="en-IN" b="1" dirty="0"/>
              <a:t>Manufacturing</a:t>
            </a:r>
            <a:r>
              <a:rPr lang="en-IN" dirty="0"/>
              <a:t>:</a:t>
            </a:r>
          </a:p>
          <a:p>
            <a:pPr marL="742950" lvl="1" indent="-285750">
              <a:buFont typeface="+mj-lt"/>
              <a:buAutoNum type="arabicPeriod"/>
            </a:pPr>
            <a:r>
              <a:rPr lang="en-IN" dirty="0"/>
              <a:t>Identifying defective products in production lines.</a:t>
            </a:r>
          </a:p>
          <a:p>
            <a:r>
              <a:rPr lang="en-IN" dirty="0"/>
              <a:t>Feature extraction and image classification are foundational tasks in computer vision, enabling more complex AI-driven solutions across industries.</a:t>
            </a:r>
          </a:p>
          <a:p>
            <a:endParaRPr lang="en-IN" dirty="0"/>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55</a:t>
            </a:fld>
            <a:endParaRPr lang="en-IN" altLang="en-US"/>
          </a:p>
        </p:txBody>
      </p:sp>
    </p:spTree>
    <p:extLst>
      <p:ext uri="{BB962C8B-B14F-4D97-AF65-F5344CB8AC3E}">
        <p14:creationId xmlns:p14="http://schemas.microsoft.com/office/powerpoint/2010/main" val="420909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a:extLst>
              <a:ext uri="{FF2B5EF4-FFF2-40B4-BE49-F238E27FC236}">
                <a16:creationId xmlns:a16="http://schemas.microsoft.com/office/drawing/2014/main" id="{DC58F288-E598-4829-A17D-CD8CB5821CE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8" name="Notes Placeholder 2">
            <a:extLst>
              <a:ext uri="{FF2B5EF4-FFF2-40B4-BE49-F238E27FC236}">
                <a16:creationId xmlns:a16="http://schemas.microsoft.com/office/drawing/2014/main" id="{C8E6BCC8-AE5D-A667-3CE2-F1B3F7DEC03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outlines the </a:t>
            </a:r>
            <a:r>
              <a:rPr lang="en-IN" altLang="en-US" b="1"/>
              <a:t>Three Generations of Machine Learning</a:t>
            </a:r>
            <a:r>
              <a:rPr lang="en-IN" altLang="en-US"/>
              <a:t>, showing the evolution of ML techniques, effort involved, and the emergence of advanced methods:</a:t>
            </a:r>
          </a:p>
          <a:p>
            <a:r>
              <a:rPr lang="en-IN" altLang="en-US" b="1"/>
              <a:t>Gen 1: Basic Machine Learning</a:t>
            </a:r>
          </a:p>
          <a:p>
            <a:pPr>
              <a:buFontTx/>
              <a:buChar char="•"/>
            </a:pPr>
            <a:r>
              <a:rPr lang="en-IN" altLang="en-US" b="1"/>
              <a:t>Key Characteristics</a:t>
            </a:r>
            <a:r>
              <a:rPr lang="en-IN" altLang="en-US"/>
              <a:t>:</a:t>
            </a:r>
          </a:p>
          <a:p>
            <a:pPr marL="742950" lvl="1" indent="-285750">
              <a:buFontTx/>
              <a:buChar char="•"/>
            </a:pPr>
            <a:r>
              <a:rPr lang="en-IN" altLang="en-US"/>
              <a:t>Focuses on creating </a:t>
            </a:r>
            <a:r>
              <a:rPr lang="en-IN" altLang="en-US" b="1"/>
              <a:t>labeled datasets</a:t>
            </a:r>
            <a:r>
              <a:rPr lang="en-IN" altLang="en-US"/>
              <a:t> and training models using </a:t>
            </a:r>
            <a:r>
              <a:rPr lang="en-IN" altLang="en-US" b="1"/>
              <a:t>basic ML algorithms</a:t>
            </a:r>
            <a:r>
              <a:rPr lang="en-IN" altLang="en-US"/>
              <a:t>.</a:t>
            </a:r>
          </a:p>
          <a:p>
            <a:pPr marL="742950" lvl="1" indent="-285750">
              <a:buFontTx/>
              <a:buChar char="•"/>
            </a:pPr>
            <a:r>
              <a:rPr lang="en-IN" altLang="en-US"/>
              <a:t>Performance is manually measured and optimized.</a:t>
            </a:r>
          </a:p>
          <a:p>
            <a:pPr>
              <a:buFontTx/>
              <a:buChar char="•"/>
            </a:pPr>
            <a:r>
              <a:rPr lang="en-IN" altLang="en-US" b="1"/>
              <a:t>Effort</a:t>
            </a:r>
            <a:r>
              <a:rPr lang="en-IN" altLang="en-US"/>
              <a:t>: High effort required for data preparation, feature engineering, and model training.</a:t>
            </a:r>
          </a:p>
          <a:p>
            <a:pPr>
              <a:buFontTx/>
              <a:buChar char="•"/>
            </a:pPr>
            <a:r>
              <a:rPr lang="en-IN" altLang="en-US" b="1"/>
              <a:t>Example</a:t>
            </a:r>
            <a:r>
              <a:rPr lang="en-IN" altLang="en-US"/>
              <a:t>: Traditional algorithms like linear regression, decision trees, and support vector machines.</a:t>
            </a:r>
          </a:p>
          <a:p>
            <a:r>
              <a:rPr lang="en-IN" altLang="en-US" b="1"/>
              <a:t>Gen 2: Deep Learning (DL)</a:t>
            </a:r>
          </a:p>
          <a:p>
            <a:pPr>
              <a:buFontTx/>
              <a:buChar char="•"/>
            </a:pPr>
            <a:r>
              <a:rPr lang="en-IN" altLang="en-US" b="1"/>
              <a:t>Key Characteristics</a:t>
            </a:r>
            <a:r>
              <a:rPr lang="en-IN" altLang="en-US"/>
              <a:t>:</a:t>
            </a:r>
          </a:p>
          <a:p>
            <a:pPr marL="742950" lvl="1" indent="-285750">
              <a:buFontTx/>
              <a:buChar char="•"/>
            </a:pPr>
            <a:r>
              <a:rPr lang="en-IN" altLang="en-US"/>
              <a:t>Based on </a:t>
            </a:r>
            <a:r>
              <a:rPr lang="en-IN" altLang="en-US" b="1"/>
              <a:t>Artificial Neural Networks (ANNs)</a:t>
            </a:r>
            <a:r>
              <a:rPr lang="en-IN" altLang="en-US"/>
              <a:t>, enabling significant progress in AI.</a:t>
            </a:r>
          </a:p>
          <a:p>
            <a:pPr marL="742950" lvl="1" indent="-285750">
              <a:buFontTx/>
              <a:buChar char="•"/>
            </a:pPr>
            <a:r>
              <a:rPr lang="en-IN" altLang="en-US"/>
              <a:t>Driven by the </a:t>
            </a:r>
            <a:r>
              <a:rPr lang="en-IN" altLang="en-US" b="1"/>
              <a:t>emergence of big data</a:t>
            </a:r>
            <a:r>
              <a:rPr lang="en-IN" altLang="en-US"/>
              <a:t> and availability of computational power (GPUs).</a:t>
            </a:r>
          </a:p>
          <a:p>
            <a:pPr>
              <a:buFontTx/>
              <a:buChar char="•"/>
            </a:pPr>
            <a:r>
              <a:rPr lang="en-IN" altLang="en-US" b="1"/>
              <a:t>Effort</a:t>
            </a:r>
            <a:r>
              <a:rPr lang="en-IN" altLang="en-US"/>
              <a:t>: Re-training models using </a:t>
            </a:r>
            <a:r>
              <a:rPr lang="en-IN" altLang="en-US" b="1"/>
              <a:t>deep learning algorithms</a:t>
            </a:r>
            <a:r>
              <a:rPr lang="en-IN" altLang="en-US"/>
              <a:t> to improve performance.</a:t>
            </a:r>
          </a:p>
          <a:p>
            <a:pPr>
              <a:buFontTx/>
              <a:buChar char="•"/>
            </a:pPr>
            <a:r>
              <a:rPr lang="en-IN" altLang="en-US" b="1"/>
              <a:t>Example</a:t>
            </a:r>
            <a:r>
              <a:rPr lang="en-IN" altLang="en-US"/>
              <a:t>: CNNs for computer vision, RNNs for sequence data, and advancements in large-scale models.</a:t>
            </a:r>
          </a:p>
          <a:p>
            <a:r>
              <a:rPr lang="en-IN" altLang="en-US" b="1"/>
              <a:t>Gen 3: Transfer Learning / Transformers</a:t>
            </a:r>
          </a:p>
          <a:p>
            <a:pPr>
              <a:buFontTx/>
              <a:buChar char="•"/>
            </a:pPr>
            <a:r>
              <a:rPr lang="en-IN" altLang="en-US" b="1"/>
              <a:t>Key Characteristics</a:t>
            </a:r>
            <a:r>
              <a:rPr lang="en-IN" altLang="en-US"/>
              <a:t>:</a:t>
            </a:r>
          </a:p>
          <a:p>
            <a:pPr marL="742950" lvl="1" indent="-285750">
              <a:buFontTx/>
              <a:buChar char="•"/>
            </a:pPr>
            <a:r>
              <a:rPr lang="en-IN" altLang="en-US"/>
              <a:t>Utilizes </a:t>
            </a:r>
            <a:r>
              <a:rPr lang="en-IN" altLang="en-US" b="1"/>
              <a:t>pre-trained models</a:t>
            </a:r>
            <a:r>
              <a:rPr lang="en-IN" altLang="en-US"/>
              <a:t> that can be </a:t>
            </a:r>
            <a:r>
              <a:rPr lang="en-IN" altLang="en-US" b="1"/>
              <a:t>fine-tuned</a:t>
            </a:r>
            <a:r>
              <a:rPr lang="en-IN" altLang="en-US"/>
              <a:t> for specific applications.</a:t>
            </a:r>
          </a:p>
          <a:p>
            <a:pPr marL="742950" lvl="1" indent="-285750">
              <a:buFontTx/>
              <a:buChar char="•"/>
            </a:pPr>
            <a:r>
              <a:rPr lang="en-IN" altLang="en-US"/>
              <a:t>Transformers (like GPT and BERT) enable rapid development of applications without extensive training.</a:t>
            </a:r>
          </a:p>
          <a:p>
            <a:pPr>
              <a:buFontTx/>
              <a:buChar char="•"/>
            </a:pPr>
            <a:r>
              <a:rPr lang="en-IN" altLang="en-US" b="1"/>
              <a:t>Effort</a:t>
            </a:r>
            <a:r>
              <a:rPr lang="en-IN" altLang="en-US"/>
              <a:t>: Minimal effort compared to earlier generations. APIs and pre-trained models are used on a </a:t>
            </a:r>
            <a:r>
              <a:rPr lang="en-IN" altLang="en-US" b="1"/>
              <a:t>pay-per-use basis</a:t>
            </a:r>
            <a:r>
              <a:rPr lang="en-IN" altLang="en-US"/>
              <a:t>, eliminating the need for model training.</a:t>
            </a:r>
          </a:p>
          <a:p>
            <a:pPr>
              <a:buFontTx/>
              <a:buChar char="•"/>
            </a:pPr>
            <a:r>
              <a:rPr lang="en-IN" altLang="en-US" b="1"/>
              <a:t>Example</a:t>
            </a:r>
            <a:r>
              <a:rPr lang="en-IN" altLang="en-US"/>
              <a:t>: Hugging Face APIs, OpenAI GPT models, Google BERT.</a:t>
            </a:r>
          </a:p>
          <a:p>
            <a:r>
              <a:rPr lang="en-IN" altLang="en-US" b="1"/>
              <a:t>Summary</a:t>
            </a:r>
          </a:p>
          <a:p>
            <a:pPr>
              <a:buFontTx/>
              <a:buChar char="•"/>
            </a:pPr>
            <a:r>
              <a:rPr lang="en-IN" altLang="en-US" b="1"/>
              <a:t>Gen 1</a:t>
            </a:r>
            <a:r>
              <a:rPr lang="en-IN" altLang="en-US"/>
              <a:t>: Focused on traditional algorithms and labeled datasets.</a:t>
            </a:r>
          </a:p>
          <a:p>
            <a:pPr>
              <a:buFontTx/>
              <a:buChar char="•"/>
            </a:pPr>
            <a:r>
              <a:rPr lang="en-IN" altLang="en-US" b="1"/>
              <a:t>Gen 2</a:t>
            </a:r>
            <a:r>
              <a:rPr lang="en-IN" altLang="en-US"/>
              <a:t>: Enabled by big data and deep learning advancements.</a:t>
            </a:r>
          </a:p>
          <a:p>
            <a:pPr>
              <a:buFontTx/>
              <a:buChar char="•"/>
            </a:pPr>
            <a:r>
              <a:rPr lang="en-IN" altLang="en-US" b="1"/>
              <a:t>Gen 3</a:t>
            </a:r>
            <a:r>
              <a:rPr lang="en-IN" altLang="en-US"/>
              <a:t>: Reduced effort by leveraging pre-trained models and APIs for real-world applications.</a:t>
            </a:r>
          </a:p>
          <a:p>
            <a:r>
              <a:rPr lang="en-IN" altLang="en-US"/>
              <a:t>This slide effectively illustrates how machine learning has evolved to streamline development while increasing performance and accessibility.</a:t>
            </a:r>
          </a:p>
          <a:p>
            <a:endParaRPr lang="en-US" altLang="en-US"/>
          </a:p>
        </p:txBody>
      </p:sp>
      <p:sp>
        <p:nvSpPr>
          <p:cNvPr id="96259" name="Slide Number Placeholder 3">
            <a:extLst>
              <a:ext uri="{FF2B5EF4-FFF2-40B4-BE49-F238E27FC236}">
                <a16:creationId xmlns:a16="http://schemas.microsoft.com/office/drawing/2014/main" id="{02EA4E4A-DD57-5C6D-EADA-B721546CD8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A36C31C-CD85-D541-8E0D-3B3DF0A7B870}" type="slidenum">
              <a:rPr lang="en-IN" altLang="en-US" smtClean="0"/>
              <a:pPr/>
              <a:t>8</a:t>
            </a:fld>
            <a:endParaRPr lang="en-I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elaborates on </a:t>
            </a:r>
            <a:r>
              <a:rPr lang="en-IN" b="1" dirty="0"/>
              <a:t>Computer Vision</a:t>
            </a:r>
            <a:r>
              <a:rPr lang="en-IN" dirty="0"/>
              <a:t> applications, focusing on </a:t>
            </a:r>
            <a:r>
              <a:rPr lang="en-IN" b="1" dirty="0"/>
              <a:t>Image Restoration</a:t>
            </a:r>
            <a:r>
              <a:rPr lang="en-IN" dirty="0"/>
              <a:t>, </a:t>
            </a:r>
            <a:r>
              <a:rPr lang="en-IN" b="1" dirty="0"/>
              <a:t>Object Tracking</a:t>
            </a:r>
            <a:r>
              <a:rPr lang="en-IN" dirty="0"/>
              <a:t>, and </a:t>
            </a:r>
            <a:r>
              <a:rPr lang="en-IN" b="1" dirty="0"/>
              <a:t>Scene Reconstruction</a:t>
            </a:r>
            <a:r>
              <a:rPr lang="en-IN" dirty="0"/>
              <a:t>. Below is a detailed explanation:</a:t>
            </a:r>
          </a:p>
          <a:p>
            <a:r>
              <a:rPr lang="en-IN" b="1" dirty="0"/>
              <a:t>What is Computer Vision?</a:t>
            </a:r>
          </a:p>
          <a:p>
            <a:pPr>
              <a:buFont typeface="Arial" panose="020B0604020202020204" pitchFamily="34" charset="0"/>
              <a:buChar char="•"/>
            </a:pPr>
            <a:r>
              <a:rPr lang="en-IN" b="1" dirty="0"/>
              <a:t>Definition</a:t>
            </a:r>
            <a:r>
              <a:rPr lang="en-IN" dirty="0"/>
              <a:t>: Computer vision enables machines to interpret and process visual data from the real world (images and videos) to perform specific tasks.</a:t>
            </a:r>
          </a:p>
          <a:p>
            <a:pPr>
              <a:buFont typeface="Arial" panose="020B0604020202020204" pitchFamily="34" charset="0"/>
              <a:buChar char="•"/>
            </a:pPr>
            <a:r>
              <a:rPr lang="en-IN" b="1" dirty="0"/>
              <a:t>Objective</a:t>
            </a:r>
            <a:r>
              <a:rPr lang="en-IN" dirty="0"/>
              <a:t>: Automate tasks that typically require human vision and understanding.</a:t>
            </a:r>
          </a:p>
          <a:p>
            <a:pPr>
              <a:buFont typeface="Arial" panose="020B0604020202020204" pitchFamily="34" charset="0"/>
              <a:buChar char="•"/>
            </a:pPr>
            <a:r>
              <a:rPr lang="en-IN" b="1" dirty="0"/>
              <a:t>Applications</a:t>
            </a:r>
            <a:r>
              <a:rPr lang="en-IN" dirty="0"/>
              <a:t>: It spans various industries such as healthcare, surveillance, entertainment, robotics, and autonomous vehicles.</a:t>
            </a:r>
          </a:p>
          <a:p>
            <a:r>
              <a:rPr lang="en-IN" b="1" dirty="0"/>
              <a:t>1. Image Restoration</a:t>
            </a:r>
          </a:p>
          <a:p>
            <a:r>
              <a:rPr lang="en-IN" b="1" dirty="0"/>
              <a:t>Definition:</a:t>
            </a:r>
          </a:p>
          <a:p>
            <a:pPr>
              <a:buFont typeface="Arial" panose="020B0604020202020204" pitchFamily="34" charset="0"/>
              <a:buChar char="•"/>
            </a:pPr>
            <a:r>
              <a:rPr lang="en-IN" dirty="0"/>
              <a:t>Image restoration focuses on enhancing or recovering degraded images to improve their quality and usability.</a:t>
            </a:r>
          </a:p>
          <a:p>
            <a:r>
              <a:rPr lang="en-IN" b="1" dirty="0"/>
              <a:t>Techniques:</a:t>
            </a:r>
          </a:p>
          <a:p>
            <a:pPr>
              <a:buFont typeface="+mj-lt"/>
              <a:buAutoNum type="arabicPeriod"/>
            </a:pPr>
            <a:r>
              <a:rPr lang="en-IN" b="1" dirty="0"/>
              <a:t>Image Inpainting</a:t>
            </a:r>
            <a:r>
              <a:rPr lang="en-IN" dirty="0"/>
              <a:t>:</a:t>
            </a:r>
          </a:p>
          <a:p>
            <a:pPr marL="742950" lvl="1" indent="-285750">
              <a:buFont typeface="+mj-lt"/>
              <a:buAutoNum type="arabicPeriod"/>
            </a:pPr>
            <a:r>
              <a:rPr lang="en-IN" dirty="0"/>
              <a:t>Filling in missing or damaged parts of an image.</a:t>
            </a:r>
          </a:p>
          <a:p>
            <a:pPr marL="742950" lvl="1" indent="-285750">
              <a:buFont typeface="+mj-lt"/>
              <a:buAutoNum type="arabicPeriod"/>
            </a:pPr>
            <a:r>
              <a:rPr lang="en-IN" dirty="0"/>
              <a:t>Example: Restoring old, scratched photos.</a:t>
            </a:r>
          </a:p>
          <a:p>
            <a:pPr>
              <a:buFont typeface="+mj-lt"/>
              <a:buAutoNum type="arabicPeriod"/>
            </a:pPr>
            <a:r>
              <a:rPr lang="en-IN" b="1" dirty="0"/>
              <a:t>Image Deblurring</a:t>
            </a:r>
            <a:r>
              <a:rPr lang="en-IN" dirty="0"/>
              <a:t>:</a:t>
            </a:r>
          </a:p>
          <a:p>
            <a:pPr marL="742950" lvl="1" indent="-285750">
              <a:buFont typeface="+mj-lt"/>
              <a:buAutoNum type="arabicPeriod"/>
            </a:pPr>
            <a:r>
              <a:rPr lang="en-IN" dirty="0"/>
              <a:t>Removing motion blur or out-of-focus blur to produce a sharper image.</a:t>
            </a:r>
          </a:p>
          <a:p>
            <a:pPr marL="742950" lvl="1" indent="-285750">
              <a:buFont typeface="+mj-lt"/>
              <a:buAutoNum type="arabicPeriod"/>
            </a:pPr>
            <a:r>
              <a:rPr lang="en-IN" dirty="0"/>
              <a:t>Example: Enhancing blurry surveillance footage.</a:t>
            </a:r>
          </a:p>
          <a:p>
            <a:pPr>
              <a:buFont typeface="+mj-lt"/>
              <a:buAutoNum type="arabicPeriod"/>
            </a:pPr>
            <a:r>
              <a:rPr lang="en-IN" b="1" dirty="0"/>
              <a:t>Pixel Interpolation</a:t>
            </a:r>
            <a:r>
              <a:rPr lang="en-IN" dirty="0"/>
              <a:t>:</a:t>
            </a:r>
          </a:p>
          <a:p>
            <a:pPr marL="742950" lvl="1" indent="-285750">
              <a:buFont typeface="+mj-lt"/>
              <a:buAutoNum type="arabicPeriod"/>
            </a:pPr>
            <a:r>
              <a:rPr lang="en-IN" dirty="0"/>
              <a:t>Estimating missing pixel values in an image to enhance resolution.</a:t>
            </a:r>
          </a:p>
          <a:p>
            <a:pPr marL="742950" lvl="1" indent="-285750">
              <a:buFont typeface="+mj-lt"/>
              <a:buAutoNum type="arabicPeriod"/>
            </a:pPr>
            <a:r>
              <a:rPr lang="en-IN" dirty="0"/>
              <a:t>Example: Upscaling a low-resolution image for display on high-resolution screens.</a:t>
            </a:r>
          </a:p>
          <a:p>
            <a:pPr>
              <a:buFont typeface="+mj-lt"/>
              <a:buAutoNum type="arabicPeriod"/>
            </a:pPr>
            <a:r>
              <a:rPr lang="en-IN" b="1" dirty="0"/>
              <a:t>Image Denoising</a:t>
            </a:r>
            <a:r>
              <a:rPr lang="en-IN" dirty="0"/>
              <a:t>:</a:t>
            </a:r>
          </a:p>
          <a:p>
            <a:pPr marL="742950" lvl="1" indent="-285750">
              <a:buFont typeface="+mj-lt"/>
              <a:buAutoNum type="arabicPeriod"/>
            </a:pPr>
            <a:r>
              <a:rPr lang="en-IN" dirty="0"/>
              <a:t>Reducing noise (random variations in brightness or </a:t>
            </a:r>
            <a:r>
              <a:rPr lang="en-IN" dirty="0" err="1"/>
              <a:t>color</a:t>
            </a:r>
            <a:r>
              <a:rPr lang="en-IN" dirty="0"/>
              <a:t>) from an image.</a:t>
            </a:r>
          </a:p>
          <a:p>
            <a:pPr marL="742950" lvl="1" indent="-285750">
              <a:buFont typeface="+mj-lt"/>
              <a:buAutoNum type="arabicPeriod"/>
            </a:pPr>
            <a:r>
              <a:rPr lang="en-IN" dirty="0"/>
              <a:t>Example: Cleaning up noisy images captured in low light.</a:t>
            </a:r>
          </a:p>
          <a:p>
            <a:r>
              <a:rPr lang="en-IN" b="1" dirty="0"/>
              <a:t>Applications:</a:t>
            </a:r>
          </a:p>
          <a:p>
            <a:pPr>
              <a:buFont typeface="+mj-lt"/>
              <a:buAutoNum type="arabicPeriod"/>
            </a:pPr>
            <a:r>
              <a:rPr lang="en-IN" b="1" dirty="0"/>
              <a:t>Photography</a:t>
            </a:r>
            <a:r>
              <a:rPr lang="en-IN" dirty="0"/>
              <a:t>:</a:t>
            </a:r>
          </a:p>
          <a:p>
            <a:pPr marL="742950" lvl="1" indent="-285750">
              <a:buFont typeface="+mj-lt"/>
              <a:buAutoNum type="arabicPeriod"/>
            </a:pPr>
            <a:r>
              <a:rPr lang="en-IN" dirty="0"/>
              <a:t>Restoring old or damaged photographs.</a:t>
            </a:r>
          </a:p>
          <a:p>
            <a:pPr>
              <a:buFont typeface="+mj-lt"/>
              <a:buAutoNum type="arabicPeriod"/>
            </a:pPr>
            <a:r>
              <a:rPr lang="en-IN" b="1" dirty="0"/>
              <a:t>Healthcare</a:t>
            </a:r>
            <a:r>
              <a:rPr lang="en-IN" dirty="0"/>
              <a:t>:</a:t>
            </a:r>
          </a:p>
          <a:p>
            <a:pPr marL="742950" lvl="1" indent="-285750">
              <a:buFont typeface="+mj-lt"/>
              <a:buAutoNum type="arabicPeriod"/>
            </a:pPr>
            <a:r>
              <a:rPr lang="en-IN" dirty="0"/>
              <a:t>Enhancing medical imaging for accurate diagnosis.</a:t>
            </a:r>
          </a:p>
          <a:p>
            <a:pPr>
              <a:buFont typeface="+mj-lt"/>
              <a:buAutoNum type="arabicPeriod"/>
            </a:pPr>
            <a:r>
              <a:rPr lang="en-IN" b="1" dirty="0"/>
              <a:t>Surveillance</a:t>
            </a:r>
            <a:r>
              <a:rPr lang="en-IN" dirty="0"/>
              <a:t>:</a:t>
            </a:r>
          </a:p>
          <a:p>
            <a:pPr marL="742950" lvl="1" indent="-285750">
              <a:buFont typeface="+mj-lt"/>
              <a:buAutoNum type="arabicPeriod"/>
            </a:pPr>
            <a:r>
              <a:rPr lang="en-IN" dirty="0"/>
              <a:t>Clarifying low-quality security footage.</a:t>
            </a:r>
          </a:p>
          <a:p>
            <a:r>
              <a:rPr lang="en-IN" b="1" dirty="0"/>
              <a:t>Illustration on the Slide:</a:t>
            </a:r>
          </a:p>
          <a:p>
            <a:pPr>
              <a:buFont typeface="Arial" panose="020B0604020202020204" pitchFamily="34" charset="0"/>
              <a:buChar char="•"/>
            </a:pPr>
            <a:r>
              <a:rPr lang="en-IN" dirty="0"/>
              <a:t>A degraded photo (left) is shown restored (right), demonstrating the improvement in quality through restoration techniques.</a:t>
            </a:r>
          </a:p>
          <a:p>
            <a:r>
              <a:rPr lang="en-IN" b="1" dirty="0"/>
              <a:t>2. Object Tracking</a:t>
            </a:r>
          </a:p>
          <a:p>
            <a:r>
              <a:rPr lang="en-IN" b="1" dirty="0"/>
              <a:t>Definition:</a:t>
            </a:r>
          </a:p>
          <a:p>
            <a:pPr>
              <a:buFont typeface="Arial" panose="020B0604020202020204" pitchFamily="34" charset="0"/>
              <a:buChar char="•"/>
            </a:pPr>
            <a:r>
              <a:rPr lang="en-IN" dirty="0"/>
              <a:t>Object tracking involves continuously monitoring and locating a specific object or multiple objects across a sequence of frames in a video.</a:t>
            </a:r>
          </a:p>
          <a:p>
            <a:r>
              <a:rPr lang="en-IN" b="1" dirty="0"/>
              <a:t>How It Works:</a:t>
            </a:r>
          </a:p>
          <a:p>
            <a:pPr>
              <a:buFont typeface="+mj-lt"/>
              <a:buAutoNum type="arabicPeriod"/>
            </a:pPr>
            <a:r>
              <a:rPr lang="en-IN" b="1" dirty="0"/>
              <a:t>Initialization</a:t>
            </a:r>
            <a:r>
              <a:rPr lang="en-IN" dirty="0"/>
              <a:t>:</a:t>
            </a:r>
          </a:p>
          <a:p>
            <a:pPr marL="742950" lvl="1" indent="-285750">
              <a:buFont typeface="+mj-lt"/>
              <a:buAutoNum type="arabicPeriod"/>
            </a:pPr>
            <a:r>
              <a:rPr lang="en-IN" dirty="0"/>
              <a:t>Detecting the object(s) of interest in the first frame.</a:t>
            </a:r>
          </a:p>
          <a:p>
            <a:pPr>
              <a:buFont typeface="+mj-lt"/>
              <a:buAutoNum type="arabicPeriod"/>
            </a:pPr>
            <a:r>
              <a:rPr lang="en-IN" b="1" dirty="0"/>
              <a:t>Tracking</a:t>
            </a:r>
            <a:r>
              <a:rPr lang="en-IN" dirty="0"/>
              <a:t>:</a:t>
            </a:r>
          </a:p>
          <a:p>
            <a:pPr marL="742950" lvl="1" indent="-285750">
              <a:buFont typeface="+mj-lt"/>
              <a:buAutoNum type="arabicPeriod"/>
            </a:pPr>
            <a:r>
              <a:rPr lang="en-IN" dirty="0"/>
              <a:t>Monitoring the object's movement across subsequent frames using algorithms.</a:t>
            </a:r>
          </a:p>
          <a:p>
            <a:pPr>
              <a:buFont typeface="+mj-lt"/>
              <a:buAutoNum type="arabicPeriod"/>
            </a:pPr>
            <a:r>
              <a:rPr lang="en-IN" b="1" dirty="0"/>
              <a:t>Techniques</a:t>
            </a:r>
            <a:r>
              <a:rPr lang="en-IN" dirty="0"/>
              <a:t>:</a:t>
            </a:r>
          </a:p>
          <a:p>
            <a:pPr marL="742950" lvl="1" indent="-285750">
              <a:buFont typeface="+mj-lt"/>
              <a:buAutoNum type="arabicPeriod"/>
            </a:pPr>
            <a:r>
              <a:rPr lang="en-IN" b="1" dirty="0"/>
              <a:t>Feature Matching</a:t>
            </a:r>
            <a:r>
              <a:rPr lang="en-IN" dirty="0"/>
              <a:t>:</a:t>
            </a:r>
          </a:p>
          <a:p>
            <a:pPr marL="1143000" lvl="2" indent="-228600">
              <a:buFont typeface="+mj-lt"/>
              <a:buAutoNum type="arabicPeriod"/>
            </a:pPr>
            <a:r>
              <a:rPr lang="en-IN" dirty="0"/>
              <a:t>Using key features (e.g., edges, textures) to track objects.</a:t>
            </a:r>
          </a:p>
          <a:p>
            <a:pPr marL="742950" lvl="1" indent="-285750">
              <a:buFont typeface="+mj-lt"/>
              <a:buAutoNum type="arabicPeriod"/>
            </a:pPr>
            <a:r>
              <a:rPr lang="en-IN" b="1" dirty="0"/>
              <a:t>Deep Learning Models</a:t>
            </a:r>
            <a:r>
              <a:rPr lang="en-IN" dirty="0"/>
              <a:t>:</a:t>
            </a:r>
          </a:p>
          <a:p>
            <a:pPr marL="1143000" lvl="2" indent="-228600">
              <a:buFont typeface="+mj-lt"/>
              <a:buAutoNum type="arabicPeriod"/>
            </a:pPr>
            <a:r>
              <a:rPr lang="en-IN" dirty="0"/>
              <a:t>Leveraging algorithms like </a:t>
            </a:r>
            <a:r>
              <a:rPr lang="en-IN" b="1" dirty="0"/>
              <a:t>SORT (Simple Online and Realtime Tracking)</a:t>
            </a:r>
            <a:r>
              <a:rPr lang="en-IN" dirty="0"/>
              <a:t> or </a:t>
            </a:r>
            <a:r>
              <a:rPr lang="en-IN" b="1" dirty="0" err="1"/>
              <a:t>DeepSORT</a:t>
            </a:r>
            <a:r>
              <a:rPr lang="en-IN" dirty="0"/>
              <a:t> for enhanced accuracy.</a:t>
            </a:r>
          </a:p>
          <a:p>
            <a:r>
              <a:rPr lang="en-IN" b="1" dirty="0"/>
              <a:t>Applications:</a:t>
            </a:r>
          </a:p>
          <a:p>
            <a:pPr>
              <a:buFont typeface="+mj-lt"/>
              <a:buAutoNum type="arabicPeriod"/>
            </a:pPr>
            <a:r>
              <a:rPr lang="en-IN" b="1" dirty="0"/>
              <a:t>Surveillance</a:t>
            </a:r>
            <a:r>
              <a:rPr lang="en-IN" dirty="0"/>
              <a:t>:</a:t>
            </a:r>
          </a:p>
          <a:p>
            <a:pPr marL="742950" lvl="1" indent="-285750">
              <a:buFont typeface="+mj-lt"/>
              <a:buAutoNum type="arabicPeriod"/>
            </a:pPr>
            <a:r>
              <a:rPr lang="en-IN" dirty="0"/>
              <a:t>Monitoring and tracking people or vehicles.</a:t>
            </a:r>
          </a:p>
          <a:p>
            <a:pPr>
              <a:buFont typeface="+mj-lt"/>
              <a:buAutoNum type="arabicPeriod"/>
            </a:pPr>
            <a:r>
              <a:rPr lang="en-IN" b="1" dirty="0"/>
              <a:t>Sports Analytics</a:t>
            </a:r>
            <a:r>
              <a:rPr lang="en-IN" dirty="0"/>
              <a:t>:</a:t>
            </a:r>
          </a:p>
          <a:p>
            <a:pPr marL="742950" lvl="1" indent="-285750">
              <a:buFont typeface="+mj-lt"/>
              <a:buAutoNum type="arabicPeriod"/>
            </a:pPr>
            <a:r>
              <a:rPr lang="en-IN" dirty="0"/>
              <a:t>Tracking players or balls in real time.</a:t>
            </a:r>
          </a:p>
          <a:p>
            <a:pPr>
              <a:buFont typeface="+mj-lt"/>
              <a:buAutoNum type="arabicPeriod"/>
            </a:pPr>
            <a:r>
              <a:rPr lang="en-IN" b="1" dirty="0"/>
              <a:t>Autonomous Vehicles</a:t>
            </a:r>
            <a:r>
              <a:rPr lang="en-IN" dirty="0"/>
              <a:t>:</a:t>
            </a:r>
          </a:p>
          <a:p>
            <a:pPr marL="742950" lvl="1" indent="-285750">
              <a:buFont typeface="+mj-lt"/>
              <a:buAutoNum type="arabicPeriod"/>
            </a:pPr>
            <a:r>
              <a:rPr lang="en-IN" dirty="0"/>
              <a:t>Tracking nearby vehicles, pedestrians, or obstacles for safe navigation.</a:t>
            </a:r>
          </a:p>
          <a:p>
            <a:r>
              <a:rPr lang="en-IN" b="1" dirty="0"/>
              <a:t>3. Scene Reconstruction</a:t>
            </a:r>
          </a:p>
          <a:p>
            <a:r>
              <a:rPr lang="en-IN" b="1" dirty="0"/>
              <a:t>Definition:</a:t>
            </a:r>
          </a:p>
          <a:p>
            <a:pPr>
              <a:buFont typeface="Arial" panose="020B0604020202020204" pitchFamily="34" charset="0"/>
              <a:buChar char="•"/>
            </a:pPr>
            <a:r>
              <a:rPr lang="en-IN" dirty="0"/>
              <a:t>Scene reconstruction is the process of creating a 3D digital representation of a real-world object or scene using multiple images or scans.</a:t>
            </a:r>
          </a:p>
          <a:p>
            <a:r>
              <a:rPr lang="en-IN" b="1" dirty="0"/>
              <a:t>Steps:</a:t>
            </a:r>
          </a:p>
          <a:p>
            <a:pPr>
              <a:buFont typeface="+mj-lt"/>
              <a:buAutoNum type="arabicPeriod"/>
            </a:pPr>
            <a:r>
              <a:rPr lang="en-IN" b="1" dirty="0"/>
              <a:t>Data Collection</a:t>
            </a:r>
            <a:r>
              <a:rPr lang="en-IN" dirty="0"/>
              <a:t>:</a:t>
            </a:r>
          </a:p>
          <a:p>
            <a:pPr marL="742950" lvl="1" indent="-285750">
              <a:buFont typeface="+mj-lt"/>
              <a:buAutoNum type="arabicPeriod"/>
            </a:pPr>
            <a:r>
              <a:rPr lang="en-IN" dirty="0"/>
              <a:t>Capturing images or scans of the object from various angles.</a:t>
            </a:r>
          </a:p>
          <a:p>
            <a:pPr>
              <a:buFont typeface="+mj-lt"/>
              <a:buAutoNum type="arabicPeriod"/>
            </a:pPr>
            <a:r>
              <a:rPr lang="en-IN" b="1" dirty="0"/>
              <a:t>Feature Extraction</a:t>
            </a:r>
            <a:r>
              <a:rPr lang="en-IN" dirty="0"/>
              <a:t>:</a:t>
            </a:r>
          </a:p>
          <a:p>
            <a:pPr marL="742950" lvl="1" indent="-285750">
              <a:buFont typeface="+mj-lt"/>
              <a:buAutoNum type="arabicPeriod"/>
            </a:pPr>
            <a:r>
              <a:rPr lang="en-IN" dirty="0"/>
              <a:t>Identifying key points in the images to align and reconstruct the scene.</a:t>
            </a:r>
          </a:p>
          <a:p>
            <a:pPr>
              <a:buFont typeface="+mj-lt"/>
              <a:buAutoNum type="arabicPeriod"/>
            </a:pPr>
            <a:r>
              <a:rPr lang="en-IN" b="1" dirty="0"/>
              <a:t>3D </a:t>
            </a:r>
            <a:r>
              <a:rPr lang="en-IN" b="1" dirty="0" err="1"/>
              <a:t>Modeling</a:t>
            </a:r>
            <a:r>
              <a:rPr lang="en-IN" dirty="0"/>
              <a:t>:</a:t>
            </a:r>
          </a:p>
          <a:p>
            <a:pPr marL="742950" lvl="1" indent="-285750">
              <a:buFont typeface="+mj-lt"/>
              <a:buAutoNum type="arabicPeriod"/>
            </a:pPr>
            <a:r>
              <a:rPr lang="en-IN" dirty="0"/>
              <a:t>Using algorithms to generate a 3D model from the collected data.</a:t>
            </a:r>
          </a:p>
          <a:p>
            <a:r>
              <a:rPr lang="en-IN" b="1" dirty="0"/>
              <a:t>Applications:</a:t>
            </a:r>
          </a:p>
          <a:p>
            <a:pPr>
              <a:buFont typeface="+mj-lt"/>
              <a:buAutoNum type="arabicPeriod"/>
            </a:pPr>
            <a:r>
              <a:rPr lang="en-IN" b="1" dirty="0"/>
              <a:t>Architecture and Real Estate</a:t>
            </a:r>
            <a:r>
              <a:rPr lang="en-IN" dirty="0"/>
              <a:t>:</a:t>
            </a:r>
          </a:p>
          <a:p>
            <a:pPr marL="742950" lvl="1" indent="-285750">
              <a:buFont typeface="+mj-lt"/>
              <a:buAutoNum type="arabicPeriod"/>
            </a:pPr>
            <a:r>
              <a:rPr lang="en-IN" dirty="0"/>
              <a:t>Creating 3D walkthroughs of buildings or interiors.</a:t>
            </a:r>
          </a:p>
          <a:p>
            <a:pPr>
              <a:buFont typeface="+mj-lt"/>
              <a:buAutoNum type="arabicPeriod"/>
            </a:pPr>
            <a:r>
              <a:rPr lang="en-IN" b="1" dirty="0"/>
              <a:t>Gaming and Animation</a:t>
            </a:r>
            <a:r>
              <a:rPr lang="en-IN" dirty="0"/>
              <a:t>:</a:t>
            </a:r>
          </a:p>
          <a:p>
            <a:pPr marL="742950" lvl="1" indent="-285750">
              <a:buFont typeface="+mj-lt"/>
              <a:buAutoNum type="arabicPeriod"/>
            </a:pPr>
            <a:r>
              <a:rPr lang="en-IN" dirty="0"/>
              <a:t>Generating realistic 3D environments for games or movies.</a:t>
            </a:r>
          </a:p>
          <a:p>
            <a:pPr>
              <a:buFont typeface="+mj-lt"/>
              <a:buAutoNum type="arabicPeriod"/>
            </a:pPr>
            <a:r>
              <a:rPr lang="en-IN" b="1" dirty="0"/>
              <a:t>Healthcare</a:t>
            </a:r>
            <a:r>
              <a:rPr lang="en-IN" dirty="0"/>
              <a:t>:</a:t>
            </a:r>
          </a:p>
          <a:p>
            <a:pPr marL="742950" lvl="1" indent="-285750">
              <a:buFont typeface="+mj-lt"/>
              <a:buAutoNum type="arabicPeriod"/>
            </a:pPr>
            <a:r>
              <a:rPr lang="en-IN" dirty="0"/>
              <a:t>Reconstructing organs or body parts for medical analysis.</a:t>
            </a:r>
          </a:p>
          <a:p>
            <a:r>
              <a:rPr lang="en-IN" b="1" dirty="0"/>
              <a:t>Illustrations on the Slide</a:t>
            </a:r>
          </a:p>
          <a:p>
            <a:pPr>
              <a:buFont typeface="+mj-lt"/>
              <a:buAutoNum type="arabicPeriod"/>
            </a:pPr>
            <a:r>
              <a:rPr lang="en-IN" b="1" dirty="0"/>
              <a:t>Image Restoration</a:t>
            </a:r>
            <a:r>
              <a:rPr lang="en-IN" dirty="0"/>
              <a:t>:</a:t>
            </a:r>
          </a:p>
          <a:p>
            <a:pPr marL="742950" lvl="1" indent="-285750">
              <a:buFont typeface="+mj-lt"/>
              <a:buAutoNum type="arabicPeriod"/>
            </a:pPr>
            <a:r>
              <a:rPr lang="en-IN" dirty="0"/>
              <a:t>Shows a before-and-after comparison of an old photo, illustrating how restoration improves quality.</a:t>
            </a:r>
          </a:p>
          <a:p>
            <a:pPr>
              <a:buFont typeface="+mj-lt"/>
              <a:buAutoNum type="arabicPeriod"/>
            </a:pPr>
            <a:r>
              <a:rPr lang="en-IN" b="1" dirty="0"/>
              <a:t>Object Tracking</a:t>
            </a:r>
            <a:r>
              <a:rPr lang="en-IN" dirty="0"/>
              <a:t>:</a:t>
            </a:r>
          </a:p>
          <a:p>
            <a:pPr marL="742950" lvl="1" indent="-285750">
              <a:buFont typeface="+mj-lt"/>
              <a:buAutoNum type="arabicPeriod"/>
            </a:pPr>
            <a:r>
              <a:rPr lang="en-IN" dirty="0"/>
              <a:t>Highlights the process of identifying and tracking objects across video frames.</a:t>
            </a:r>
          </a:p>
          <a:p>
            <a:pPr>
              <a:buFont typeface="+mj-lt"/>
              <a:buAutoNum type="arabicPeriod"/>
            </a:pPr>
            <a:r>
              <a:rPr lang="en-IN" b="1" dirty="0"/>
              <a:t>Scene Reconstruction</a:t>
            </a:r>
            <a:r>
              <a:rPr lang="en-IN" dirty="0"/>
              <a:t>:</a:t>
            </a:r>
          </a:p>
          <a:p>
            <a:pPr marL="742950" lvl="1" indent="-285750">
              <a:buFont typeface="+mj-lt"/>
              <a:buAutoNum type="arabicPeriod"/>
            </a:pPr>
            <a:r>
              <a:rPr lang="en-IN" dirty="0"/>
              <a:t>Refers to the creation of a 3D version of objects or environments.</a:t>
            </a:r>
          </a:p>
          <a:p>
            <a:r>
              <a:rPr lang="en-IN" b="1" dirty="0"/>
              <a:t>Advantages of These Applications</a:t>
            </a:r>
          </a:p>
          <a:p>
            <a:pPr>
              <a:buFont typeface="+mj-lt"/>
              <a:buAutoNum type="arabicPeriod"/>
            </a:pPr>
            <a:r>
              <a:rPr lang="en-IN" b="1" dirty="0"/>
              <a:t>Improved Visual Quality</a:t>
            </a:r>
            <a:r>
              <a:rPr lang="en-IN" dirty="0"/>
              <a:t>:</a:t>
            </a:r>
          </a:p>
          <a:p>
            <a:pPr marL="742950" lvl="1" indent="-285750">
              <a:buFont typeface="+mj-lt"/>
              <a:buAutoNum type="arabicPeriod"/>
            </a:pPr>
            <a:r>
              <a:rPr lang="en-IN" dirty="0"/>
              <a:t>Image restoration enhances usability and aesthetics.</a:t>
            </a:r>
          </a:p>
          <a:p>
            <a:pPr>
              <a:buFont typeface="+mj-lt"/>
              <a:buAutoNum type="arabicPeriod"/>
            </a:pPr>
            <a:r>
              <a:rPr lang="en-IN" b="1" dirty="0"/>
              <a:t>Real-Time Monitoring</a:t>
            </a:r>
            <a:r>
              <a:rPr lang="en-IN" dirty="0"/>
              <a:t>:</a:t>
            </a:r>
          </a:p>
          <a:p>
            <a:pPr marL="742950" lvl="1" indent="-285750">
              <a:buFont typeface="+mj-lt"/>
              <a:buAutoNum type="arabicPeriod"/>
            </a:pPr>
            <a:r>
              <a:rPr lang="en-IN" dirty="0"/>
              <a:t>Object tracking enables dynamic analysis for surveillance and safety.</a:t>
            </a:r>
          </a:p>
          <a:p>
            <a:pPr>
              <a:buFont typeface="+mj-lt"/>
              <a:buAutoNum type="arabicPeriod"/>
            </a:pPr>
            <a:r>
              <a:rPr lang="en-IN" b="1" dirty="0"/>
              <a:t>Enhanced Visualization</a:t>
            </a:r>
            <a:r>
              <a:rPr lang="en-IN" dirty="0"/>
              <a:t>:</a:t>
            </a:r>
          </a:p>
          <a:p>
            <a:pPr marL="742950" lvl="1" indent="-285750">
              <a:buFont typeface="+mj-lt"/>
              <a:buAutoNum type="arabicPeriod"/>
            </a:pPr>
            <a:r>
              <a:rPr lang="en-IN" dirty="0"/>
              <a:t>Scene reconstruction provides detailed 3D representations for better understanding and interaction.</a:t>
            </a:r>
          </a:p>
          <a:p>
            <a:r>
              <a:rPr lang="en-IN" b="1" dirty="0"/>
              <a:t>Real-World Use Cases</a:t>
            </a:r>
          </a:p>
          <a:p>
            <a:pPr>
              <a:buFont typeface="+mj-lt"/>
              <a:buAutoNum type="arabicPeriod"/>
            </a:pPr>
            <a:r>
              <a:rPr lang="en-IN" b="1" dirty="0"/>
              <a:t>Image Restoration</a:t>
            </a:r>
            <a:r>
              <a:rPr lang="en-IN" dirty="0"/>
              <a:t>:</a:t>
            </a:r>
          </a:p>
          <a:p>
            <a:pPr marL="742950" lvl="1" indent="-285750">
              <a:buFont typeface="+mj-lt"/>
              <a:buAutoNum type="arabicPeriod"/>
            </a:pPr>
            <a:r>
              <a:rPr lang="en-IN" dirty="0"/>
              <a:t>Used in museums to restore historical photographs and artworks.</a:t>
            </a:r>
          </a:p>
          <a:p>
            <a:pPr>
              <a:buFont typeface="+mj-lt"/>
              <a:buAutoNum type="arabicPeriod"/>
            </a:pPr>
            <a:r>
              <a:rPr lang="en-IN" b="1" dirty="0"/>
              <a:t>Object Tracking</a:t>
            </a:r>
            <a:r>
              <a:rPr lang="en-IN" dirty="0"/>
              <a:t>:</a:t>
            </a:r>
          </a:p>
          <a:p>
            <a:pPr marL="742950" lvl="1" indent="-285750">
              <a:buFont typeface="+mj-lt"/>
              <a:buAutoNum type="arabicPeriod"/>
            </a:pPr>
            <a:r>
              <a:rPr lang="en-IN" dirty="0"/>
              <a:t>Deployed in traffic management systems to track vehicles.</a:t>
            </a:r>
          </a:p>
          <a:p>
            <a:pPr>
              <a:buFont typeface="+mj-lt"/>
              <a:buAutoNum type="arabicPeriod"/>
            </a:pPr>
            <a:r>
              <a:rPr lang="en-IN" b="1" dirty="0"/>
              <a:t>Scene Reconstruction</a:t>
            </a:r>
            <a:r>
              <a:rPr lang="en-IN" dirty="0"/>
              <a:t>:</a:t>
            </a:r>
          </a:p>
          <a:p>
            <a:pPr marL="742950" lvl="1" indent="-285750">
              <a:buFont typeface="+mj-lt"/>
              <a:buAutoNum type="arabicPeriod"/>
            </a:pPr>
            <a:r>
              <a:rPr lang="en-IN" dirty="0"/>
              <a:t>Widely used in archaeological research to digitally recreate ancient artifacts or ruins.</a:t>
            </a:r>
          </a:p>
          <a:p>
            <a:r>
              <a:rPr lang="en-IN" dirty="0"/>
              <a:t>These tasks showcase the versatility and power of computer vision, addressing a broad spectrum of real-world challenges and applications.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56</a:t>
            </a:fld>
            <a:endParaRPr lang="en-IN" altLang="en-US"/>
          </a:p>
        </p:txBody>
      </p:sp>
    </p:spTree>
    <p:extLst>
      <p:ext uri="{BB962C8B-B14F-4D97-AF65-F5344CB8AC3E}">
        <p14:creationId xmlns:p14="http://schemas.microsoft.com/office/powerpoint/2010/main" val="3346272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illustrates an example of performing </a:t>
            </a:r>
            <a:r>
              <a:rPr lang="en-IN" b="1" dirty="0"/>
              <a:t>Image Classification</a:t>
            </a:r>
            <a:r>
              <a:rPr lang="en-IN" dirty="0"/>
              <a:t> using a transformer-based model provided by Hugging Face. Below is a detailed breakdown of the task, code, and its execution.</a:t>
            </a:r>
          </a:p>
          <a:p>
            <a:r>
              <a:rPr lang="en-IN" b="1" dirty="0"/>
              <a:t>What is Image Classification?</a:t>
            </a:r>
          </a:p>
          <a:p>
            <a:pPr>
              <a:buFont typeface="Arial" panose="020B0604020202020204" pitchFamily="34" charset="0"/>
              <a:buChar char="•"/>
            </a:pPr>
            <a:r>
              <a:rPr lang="en-IN" b="1" dirty="0"/>
              <a:t>Definition</a:t>
            </a:r>
            <a:r>
              <a:rPr lang="en-IN" dirty="0"/>
              <a:t>: Image classification is the process of identifying the class or category of an input image.</a:t>
            </a:r>
          </a:p>
          <a:p>
            <a:pPr>
              <a:buFont typeface="Arial" panose="020B0604020202020204" pitchFamily="34" charset="0"/>
              <a:buChar char="•"/>
            </a:pPr>
            <a:r>
              <a:rPr lang="en-IN" b="1" dirty="0"/>
              <a:t>Example</a:t>
            </a:r>
            <a:r>
              <a:rPr lang="en-IN" dirty="0"/>
              <a:t>:</a:t>
            </a:r>
          </a:p>
          <a:p>
            <a:pPr marL="742950" lvl="1" indent="-285750">
              <a:buFont typeface="Arial" panose="020B0604020202020204" pitchFamily="34" charset="0"/>
              <a:buChar char="•"/>
            </a:pPr>
            <a:r>
              <a:rPr lang="en-IN" dirty="0"/>
              <a:t>Identifying a picture of a dog as belonging to the "dog" category.</a:t>
            </a:r>
          </a:p>
          <a:p>
            <a:r>
              <a:rPr lang="en-IN" b="1" dirty="0"/>
              <a:t>Model Used</a:t>
            </a:r>
          </a:p>
          <a:p>
            <a:pPr>
              <a:buFont typeface="Arial" panose="020B0604020202020204" pitchFamily="34" charset="0"/>
              <a:buChar char="•"/>
            </a:pPr>
            <a:r>
              <a:rPr lang="en-IN" b="1" dirty="0"/>
              <a:t>Model Name</a:t>
            </a:r>
            <a:r>
              <a:rPr lang="en-IN" dirty="0"/>
              <a:t>: </a:t>
            </a:r>
            <a:r>
              <a:rPr lang="en-IN" dirty="0" err="1"/>
              <a:t>facebook</a:t>
            </a:r>
            <a:r>
              <a:rPr lang="en-IN" dirty="0"/>
              <a:t>/deit-base-distilled-patch16-224</a:t>
            </a:r>
          </a:p>
          <a:p>
            <a:pPr marL="742950" lvl="1" indent="-285750">
              <a:buFont typeface="Arial" panose="020B0604020202020204" pitchFamily="34" charset="0"/>
              <a:buChar char="•"/>
            </a:pPr>
            <a:r>
              <a:rPr lang="en-IN" b="1" dirty="0" err="1"/>
              <a:t>DeiT</a:t>
            </a:r>
            <a:r>
              <a:rPr lang="en-IN" b="1" dirty="0"/>
              <a:t> (Data-efficient Image Transformer)</a:t>
            </a:r>
            <a:r>
              <a:rPr lang="en-IN" dirty="0"/>
              <a:t>:</a:t>
            </a:r>
          </a:p>
          <a:p>
            <a:pPr marL="1143000" lvl="2" indent="-228600">
              <a:buFont typeface="Arial" panose="020B0604020202020204" pitchFamily="34" charset="0"/>
              <a:buChar char="•"/>
            </a:pPr>
            <a:r>
              <a:rPr lang="en-IN" dirty="0"/>
              <a:t>A vision transformer (</a:t>
            </a:r>
            <a:r>
              <a:rPr lang="en-IN" dirty="0" err="1"/>
              <a:t>ViT</a:t>
            </a:r>
            <a:r>
              <a:rPr lang="en-IN" dirty="0"/>
              <a:t>) model optimized for efficient image classification.</a:t>
            </a:r>
          </a:p>
          <a:p>
            <a:pPr marL="1143000" lvl="2" indent="-228600">
              <a:buFont typeface="Arial" panose="020B0604020202020204" pitchFamily="34" charset="0"/>
              <a:buChar char="•"/>
            </a:pPr>
            <a:r>
              <a:rPr lang="en-IN" dirty="0"/>
              <a:t>"Distilled" version uses knowledge distillation, which improves model performance by training it to mimic a larger teacher model.</a:t>
            </a:r>
          </a:p>
          <a:p>
            <a:r>
              <a:rPr lang="en-IN" b="1" dirty="0"/>
              <a:t>Code Walkthrough</a:t>
            </a:r>
          </a:p>
          <a:p>
            <a:r>
              <a:rPr lang="en-IN" b="1" dirty="0"/>
              <a:t>1. Import Required Library</a:t>
            </a:r>
          </a:p>
          <a:p>
            <a:r>
              <a:rPr lang="en-IN" dirty="0"/>
              <a:t>python</a:t>
            </a:r>
          </a:p>
          <a:p>
            <a:r>
              <a:rPr lang="en-IN" dirty="0"/>
              <a:t>Copy code</a:t>
            </a:r>
          </a:p>
          <a:p>
            <a:pPr rtl="0"/>
            <a:r>
              <a:rPr lang="en-IN" dirty="0"/>
              <a:t>from transformers import pipeline </a:t>
            </a:r>
          </a:p>
          <a:p>
            <a:pPr>
              <a:buFont typeface="Arial" panose="020B0604020202020204" pitchFamily="34" charset="0"/>
              <a:buChar char="•"/>
            </a:pPr>
            <a:r>
              <a:rPr lang="en-IN" dirty="0"/>
              <a:t>Hugging Face provides the pipeline API, which simplifies model usage for tasks like image classification.</a:t>
            </a:r>
          </a:p>
          <a:p>
            <a:r>
              <a:rPr lang="en-IN" b="1" dirty="0"/>
              <a:t>2. Load the Image Classification Pipeline</a:t>
            </a:r>
          </a:p>
          <a:p>
            <a:r>
              <a:rPr lang="en-IN" dirty="0"/>
              <a:t>python</a:t>
            </a:r>
          </a:p>
          <a:p>
            <a:r>
              <a:rPr lang="en-IN" dirty="0"/>
              <a:t>Copy code</a:t>
            </a:r>
          </a:p>
          <a:p>
            <a:pPr rtl="0"/>
            <a:r>
              <a:rPr lang="en-IN" dirty="0" err="1"/>
              <a:t>image_classifier</a:t>
            </a:r>
            <a:r>
              <a:rPr lang="en-IN" dirty="0"/>
              <a:t> = pipeline("image-classification", model="</a:t>
            </a:r>
            <a:r>
              <a:rPr lang="en-IN" dirty="0" err="1"/>
              <a:t>facebook</a:t>
            </a:r>
            <a:r>
              <a:rPr lang="en-IN" dirty="0"/>
              <a:t>/deit-base-distilled-patch16-224") </a:t>
            </a:r>
          </a:p>
          <a:p>
            <a:pPr>
              <a:buFont typeface="Arial" panose="020B0604020202020204" pitchFamily="34" charset="0"/>
              <a:buChar char="•"/>
            </a:pPr>
            <a:r>
              <a:rPr lang="en-IN" b="1" dirty="0"/>
              <a:t>Pipeline Type</a:t>
            </a:r>
            <a:r>
              <a:rPr lang="en-IN" dirty="0"/>
              <a:t>: "image-classification" specifies the task type.</a:t>
            </a:r>
          </a:p>
          <a:p>
            <a:pPr>
              <a:buFont typeface="Arial" panose="020B0604020202020204" pitchFamily="34" charset="0"/>
              <a:buChar char="•"/>
            </a:pPr>
            <a:r>
              <a:rPr lang="en-IN" b="1" dirty="0"/>
              <a:t>Model</a:t>
            </a:r>
            <a:r>
              <a:rPr lang="en-IN" dirty="0"/>
              <a:t>: The </a:t>
            </a:r>
            <a:r>
              <a:rPr lang="en-IN" dirty="0" err="1"/>
              <a:t>facebook</a:t>
            </a:r>
            <a:r>
              <a:rPr lang="en-IN" dirty="0"/>
              <a:t>/deit-base-distilled-patch16-224 model is loaded for classifying images.</a:t>
            </a:r>
          </a:p>
          <a:p>
            <a:r>
              <a:rPr lang="en-IN" b="1" dirty="0"/>
              <a:t>3. Use an Image URL</a:t>
            </a:r>
          </a:p>
          <a:p>
            <a:r>
              <a:rPr lang="en-IN" dirty="0"/>
              <a:t>python</a:t>
            </a:r>
          </a:p>
          <a:p>
            <a:r>
              <a:rPr lang="en-IN" dirty="0"/>
              <a:t>Copy code</a:t>
            </a:r>
          </a:p>
          <a:p>
            <a:pPr rtl="0"/>
            <a:r>
              <a:rPr lang="en-IN" dirty="0" err="1"/>
              <a:t>url</a:t>
            </a:r>
            <a:r>
              <a:rPr lang="en-IN" dirty="0"/>
              <a:t> = "https://</a:t>
            </a:r>
            <a:r>
              <a:rPr lang="en-IN" dirty="0" err="1"/>
              <a:t>upload.wikimedia.org</a:t>
            </a:r>
            <a:r>
              <a:rPr lang="en-IN" dirty="0"/>
              <a:t>/</a:t>
            </a:r>
            <a:r>
              <a:rPr lang="en-IN" dirty="0" err="1"/>
              <a:t>wikipedia</a:t>
            </a:r>
            <a:r>
              <a:rPr lang="en-IN" dirty="0"/>
              <a:t>/commons/9/9a/Pug_600.jpg" </a:t>
            </a:r>
          </a:p>
          <a:p>
            <a:pPr>
              <a:buFont typeface="Arial" panose="020B0604020202020204" pitchFamily="34" charset="0"/>
              <a:buChar char="•"/>
            </a:pPr>
            <a:r>
              <a:rPr lang="en-IN" b="1" dirty="0"/>
              <a:t>Input</a:t>
            </a:r>
            <a:r>
              <a:rPr lang="en-IN" dirty="0"/>
              <a:t>: An online image URL (e.g., a picture of a pug).</a:t>
            </a:r>
          </a:p>
          <a:p>
            <a:pPr>
              <a:buFont typeface="Arial" panose="020B0604020202020204" pitchFamily="34" charset="0"/>
              <a:buChar char="•"/>
            </a:pPr>
            <a:r>
              <a:rPr lang="en-IN" dirty="0"/>
              <a:t>Ensure the URL is valid and publicly accessible.</a:t>
            </a:r>
          </a:p>
          <a:p>
            <a:r>
              <a:rPr lang="en-IN" b="1" dirty="0"/>
              <a:t>4. Perform Image Classification</a:t>
            </a:r>
          </a:p>
          <a:p>
            <a:r>
              <a:rPr lang="en-IN" dirty="0"/>
              <a:t>python</a:t>
            </a:r>
          </a:p>
          <a:p>
            <a:r>
              <a:rPr lang="en-IN" dirty="0"/>
              <a:t>Copy code</a:t>
            </a:r>
          </a:p>
          <a:p>
            <a:pPr rtl="0"/>
            <a:r>
              <a:rPr lang="en-IN" dirty="0"/>
              <a:t>result = </a:t>
            </a:r>
            <a:r>
              <a:rPr lang="en-IN" dirty="0" err="1"/>
              <a:t>image_classifier</a:t>
            </a:r>
            <a:r>
              <a:rPr lang="en-IN" dirty="0"/>
              <a:t>(</a:t>
            </a:r>
            <a:r>
              <a:rPr lang="en-IN" dirty="0" err="1"/>
              <a:t>url</a:t>
            </a:r>
            <a:r>
              <a:rPr lang="en-IN" dirty="0"/>
              <a:t>) </a:t>
            </a:r>
          </a:p>
          <a:p>
            <a:pPr>
              <a:buFont typeface="Arial" panose="020B0604020202020204" pitchFamily="34" charset="0"/>
              <a:buChar char="•"/>
            </a:pPr>
            <a:r>
              <a:rPr lang="en-IN" dirty="0"/>
              <a:t>The image from the provided URL is processed by the model to predict the class.</a:t>
            </a:r>
          </a:p>
          <a:p>
            <a:r>
              <a:rPr lang="en-IN" b="1" dirty="0"/>
              <a:t>5. Print the Result</a:t>
            </a:r>
          </a:p>
          <a:p>
            <a:r>
              <a:rPr lang="en-IN" dirty="0"/>
              <a:t>python</a:t>
            </a:r>
          </a:p>
          <a:p>
            <a:r>
              <a:rPr lang="en-IN" dirty="0"/>
              <a:t>Copy code</a:t>
            </a:r>
          </a:p>
          <a:p>
            <a:pPr rtl="0"/>
            <a:r>
              <a:rPr lang="en-IN" dirty="0"/>
              <a:t>print(result) </a:t>
            </a:r>
          </a:p>
          <a:p>
            <a:pPr>
              <a:buFont typeface="Arial" panose="020B0604020202020204" pitchFamily="34" charset="0"/>
              <a:buChar char="•"/>
            </a:pPr>
            <a:r>
              <a:rPr lang="en-IN" dirty="0"/>
              <a:t>The predicted class label and confidence score are displayed as the output.</a:t>
            </a:r>
          </a:p>
          <a:p>
            <a:pPr>
              <a:buFont typeface="Arial" panose="020B0604020202020204" pitchFamily="34" charset="0"/>
              <a:buChar char="•"/>
            </a:pPr>
            <a:r>
              <a:rPr lang="en-IN" b="1" dirty="0"/>
              <a:t>Example </a:t>
            </a:r>
            <a:r>
              <a:rPr lang="en-IN" b="1" dirty="0" err="1"/>
              <a:t>Output</a:t>
            </a:r>
            <a:r>
              <a:rPr lang="en-IN" dirty="0" err="1"/>
              <a:t>:python</a:t>
            </a:r>
            <a:endParaRPr lang="en-IN" dirty="0"/>
          </a:p>
          <a:p>
            <a:pPr>
              <a:buFont typeface="Arial" panose="020B0604020202020204" pitchFamily="34" charset="0"/>
              <a:buChar char="•"/>
            </a:pPr>
            <a:r>
              <a:rPr lang="en-IN" dirty="0"/>
              <a:t>Copy code</a:t>
            </a:r>
          </a:p>
          <a:p>
            <a:pPr rtl="0">
              <a:buFont typeface="Arial" panose="020B0604020202020204" pitchFamily="34" charset="0"/>
              <a:buChar char="•"/>
            </a:pPr>
            <a:r>
              <a:rPr lang="en-IN" dirty="0"/>
              <a:t>[{'label': 'pug', 'score': 0.99}] </a:t>
            </a:r>
          </a:p>
          <a:p>
            <a:pPr marL="742950" lvl="1" indent="-285750">
              <a:buFont typeface="Arial" panose="020B0604020202020204" pitchFamily="34" charset="0"/>
              <a:buChar char="•"/>
            </a:pPr>
            <a:r>
              <a:rPr lang="en-IN" b="1" dirty="0"/>
              <a:t>Label</a:t>
            </a:r>
            <a:r>
              <a:rPr lang="en-IN" dirty="0"/>
              <a:t>: The class the image belongs to (e.g., "pug").</a:t>
            </a:r>
          </a:p>
          <a:p>
            <a:pPr marL="742950" lvl="1" indent="-285750">
              <a:buFont typeface="Arial" panose="020B0604020202020204" pitchFamily="34" charset="0"/>
              <a:buChar char="•"/>
            </a:pPr>
            <a:r>
              <a:rPr lang="en-IN" b="1" dirty="0"/>
              <a:t>Score</a:t>
            </a:r>
            <a:r>
              <a:rPr lang="en-IN" dirty="0"/>
              <a:t>: The model's confidence in the prediction.</a:t>
            </a:r>
          </a:p>
          <a:p>
            <a:r>
              <a:rPr lang="en-IN" b="1" dirty="0"/>
              <a:t>Try It Out</a:t>
            </a:r>
          </a:p>
          <a:p>
            <a:pPr>
              <a:buFont typeface="Arial" panose="020B0604020202020204" pitchFamily="34" charset="0"/>
              <a:buChar char="•"/>
            </a:pPr>
            <a:r>
              <a:rPr lang="en-IN" dirty="0"/>
              <a:t>The slide encourages users to execute the code in Google </a:t>
            </a:r>
            <a:r>
              <a:rPr lang="en-IN" dirty="0" err="1"/>
              <a:t>Colab</a:t>
            </a:r>
            <a:r>
              <a:rPr lang="en-IN" dirty="0"/>
              <a:t> or any Python environment with internet access and the Hugging Face library installed.</a:t>
            </a:r>
          </a:p>
          <a:p>
            <a:pPr>
              <a:buFont typeface="Arial" panose="020B0604020202020204" pitchFamily="34" charset="0"/>
              <a:buChar char="•"/>
            </a:pPr>
            <a:r>
              <a:rPr lang="en-IN" dirty="0"/>
              <a:t>Ensure proper runtime setup (e.g., enable GPU in </a:t>
            </a:r>
            <a:r>
              <a:rPr lang="en-IN" dirty="0" err="1"/>
              <a:t>Colab</a:t>
            </a:r>
            <a:r>
              <a:rPr lang="en-IN" dirty="0"/>
              <a:t> for faster processing).</a:t>
            </a:r>
          </a:p>
          <a:p>
            <a:r>
              <a:rPr lang="en-IN" b="1" dirty="0"/>
              <a:t>How the Model Works</a:t>
            </a:r>
          </a:p>
          <a:p>
            <a:pPr>
              <a:buFont typeface="Arial" panose="020B0604020202020204" pitchFamily="34" charset="0"/>
              <a:buChar char="•"/>
            </a:pPr>
            <a:r>
              <a:rPr lang="en-IN" b="1" dirty="0"/>
              <a:t>Transformer Architecture</a:t>
            </a:r>
            <a:r>
              <a:rPr lang="en-IN" dirty="0"/>
              <a:t>:</a:t>
            </a:r>
          </a:p>
          <a:p>
            <a:pPr marL="742950" lvl="1" indent="-285750">
              <a:buFont typeface="Arial" panose="020B0604020202020204" pitchFamily="34" charset="0"/>
              <a:buChar char="•"/>
            </a:pPr>
            <a:r>
              <a:rPr lang="en-IN" dirty="0"/>
              <a:t>Processes image patches using attention mechanisms to extract meaningful patterns.</a:t>
            </a:r>
          </a:p>
          <a:p>
            <a:pPr>
              <a:buFont typeface="Arial" panose="020B0604020202020204" pitchFamily="34" charset="0"/>
              <a:buChar char="•"/>
            </a:pPr>
            <a:r>
              <a:rPr lang="en-IN" b="1" dirty="0"/>
              <a:t>Pre-Trained Capability</a:t>
            </a:r>
            <a:r>
              <a:rPr lang="en-IN" dirty="0"/>
              <a:t>:</a:t>
            </a:r>
          </a:p>
          <a:p>
            <a:pPr marL="742950" lvl="1" indent="-285750">
              <a:buFont typeface="Arial" panose="020B0604020202020204" pitchFamily="34" charset="0"/>
              <a:buChar char="•"/>
            </a:pPr>
            <a:r>
              <a:rPr lang="en-IN" dirty="0"/>
              <a:t>The model is trained on large datasets (like ImageNet) and fine-tuned for specific image classification tasks.</a:t>
            </a:r>
          </a:p>
          <a:p>
            <a:r>
              <a:rPr lang="en-IN" b="1" dirty="0"/>
              <a:t>Applications of Image Classification</a:t>
            </a:r>
          </a:p>
          <a:p>
            <a:pPr>
              <a:buFont typeface="+mj-lt"/>
              <a:buAutoNum type="arabicPeriod"/>
            </a:pPr>
            <a:r>
              <a:rPr lang="en-IN" b="1" dirty="0"/>
              <a:t>Healthcare</a:t>
            </a:r>
            <a:r>
              <a:rPr lang="en-IN" dirty="0"/>
              <a:t>:</a:t>
            </a:r>
          </a:p>
          <a:p>
            <a:pPr marL="742950" lvl="1" indent="-285750">
              <a:buFont typeface="+mj-lt"/>
              <a:buAutoNum type="arabicPeriod"/>
            </a:pPr>
            <a:r>
              <a:rPr lang="en-IN" dirty="0"/>
              <a:t>Diagnosing diseases from medical images (e.g., identifying </a:t>
            </a:r>
            <a:r>
              <a:rPr lang="en-IN" dirty="0" err="1"/>
              <a:t>tumors</a:t>
            </a:r>
            <a:r>
              <a:rPr lang="en-IN" dirty="0"/>
              <a:t> in X-rays).</a:t>
            </a:r>
          </a:p>
          <a:p>
            <a:pPr>
              <a:buFont typeface="+mj-lt"/>
              <a:buAutoNum type="arabicPeriod"/>
            </a:pPr>
            <a:r>
              <a:rPr lang="en-IN" b="1" dirty="0"/>
              <a:t>E-commerce</a:t>
            </a:r>
            <a:r>
              <a:rPr lang="en-IN" dirty="0"/>
              <a:t>:</a:t>
            </a:r>
          </a:p>
          <a:p>
            <a:pPr marL="742950" lvl="1" indent="-285750">
              <a:buFont typeface="+mj-lt"/>
              <a:buAutoNum type="arabicPeriod"/>
            </a:pPr>
            <a:r>
              <a:rPr lang="en-IN" dirty="0"/>
              <a:t>Automatically tagging product images.</a:t>
            </a:r>
          </a:p>
          <a:p>
            <a:pPr>
              <a:buFont typeface="+mj-lt"/>
              <a:buAutoNum type="arabicPeriod"/>
            </a:pPr>
            <a:r>
              <a:rPr lang="en-IN" b="1" dirty="0"/>
              <a:t>Autonomous Vehicles</a:t>
            </a:r>
            <a:r>
              <a:rPr lang="en-IN" dirty="0"/>
              <a:t>:</a:t>
            </a:r>
          </a:p>
          <a:p>
            <a:pPr marL="742950" lvl="1" indent="-285750">
              <a:buFont typeface="+mj-lt"/>
              <a:buAutoNum type="arabicPeriod"/>
            </a:pPr>
            <a:r>
              <a:rPr lang="en-IN" dirty="0"/>
              <a:t>Identifying pedestrians, vehicles, and road signs.</a:t>
            </a:r>
          </a:p>
          <a:p>
            <a:pPr>
              <a:buFont typeface="+mj-lt"/>
              <a:buAutoNum type="arabicPeriod"/>
            </a:pPr>
            <a:r>
              <a:rPr lang="en-IN" b="1" dirty="0"/>
              <a:t>Security</a:t>
            </a:r>
            <a:r>
              <a:rPr lang="en-IN" dirty="0"/>
              <a:t>:</a:t>
            </a:r>
          </a:p>
          <a:p>
            <a:pPr marL="742950" lvl="1" indent="-285750">
              <a:buFont typeface="+mj-lt"/>
              <a:buAutoNum type="arabicPeriod"/>
            </a:pPr>
            <a:r>
              <a:rPr lang="en-IN" dirty="0"/>
              <a:t>Detecting specific objects or individuals in surveillance footage.</a:t>
            </a:r>
          </a:p>
          <a:p>
            <a:r>
              <a:rPr lang="en-IN" b="1" dirty="0"/>
              <a:t>Advantages of Using Hugging Face for Image Classification</a:t>
            </a:r>
          </a:p>
          <a:p>
            <a:pPr>
              <a:buFont typeface="+mj-lt"/>
              <a:buAutoNum type="arabicPeriod"/>
            </a:pPr>
            <a:r>
              <a:rPr lang="en-IN" b="1" dirty="0"/>
              <a:t>Ease of Use</a:t>
            </a:r>
            <a:r>
              <a:rPr lang="en-IN" dirty="0"/>
              <a:t>:</a:t>
            </a:r>
          </a:p>
          <a:p>
            <a:pPr marL="742950" lvl="1" indent="-285750">
              <a:buFont typeface="+mj-lt"/>
              <a:buAutoNum type="arabicPeriod"/>
            </a:pPr>
            <a:r>
              <a:rPr lang="en-IN" dirty="0"/>
              <a:t>The pipeline API abstracts complex steps like preprocessing and postprocessing.</a:t>
            </a:r>
          </a:p>
          <a:p>
            <a:pPr>
              <a:buFont typeface="+mj-lt"/>
              <a:buAutoNum type="arabicPeriod"/>
            </a:pPr>
            <a:r>
              <a:rPr lang="en-IN" b="1" dirty="0"/>
              <a:t>Pre-Trained Models</a:t>
            </a:r>
            <a:r>
              <a:rPr lang="en-IN" dirty="0"/>
              <a:t>:</a:t>
            </a:r>
          </a:p>
          <a:p>
            <a:pPr marL="742950" lvl="1" indent="-285750">
              <a:buFont typeface="+mj-lt"/>
              <a:buAutoNum type="arabicPeriod"/>
            </a:pPr>
            <a:r>
              <a:rPr lang="en-IN" dirty="0"/>
              <a:t>Eliminates the need to train models from scratch.</a:t>
            </a:r>
          </a:p>
          <a:p>
            <a:pPr>
              <a:buFont typeface="+mj-lt"/>
              <a:buAutoNum type="arabicPeriod"/>
            </a:pPr>
            <a:r>
              <a:rPr lang="en-IN" b="1" dirty="0"/>
              <a:t>Flexibility</a:t>
            </a:r>
            <a:r>
              <a:rPr lang="en-IN" dirty="0"/>
              <a:t>:</a:t>
            </a:r>
          </a:p>
          <a:p>
            <a:pPr marL="742950" lvl="1" indent="-285750">
              <a:buFont typeface="+mj-lt"/>
              <a:buAutoNum type="arabicPeriod"/>
            </a:pPr>
            <a:r>
              <a:rPr lang="en-IN" dirty="0"/>
              <a:t>Supports various image classification tasks with minimal setup.</a:t>
            </a:r>
          </a:p>
          <a:p>
            <a:r>
              <a:rPr lang="en-IN" b="1" dirty="0"/>
              <a:t>Conclusion</a:t>
            </a:r>
          </a:p>
          <a:p>
            <a:r>
              <a:rPr lang="en-IN" dirty="0"/>
              <a:t>This code demonstrates how to leverage Hugging Face's transformer models for accurate and efficient image classification tasks, providing an intuitive starting point for applications in various domains.</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57</a:t>
            </a:fld>
            <a:endParaRPr lang="en-IN" altLang="en-US"/>
          </a:p>
        </p:txBody>
      </p:sp>
    </p:spTree>
    <p:extLst>
      <p:ext uri="{BB962C8B-B14F-4D97-AF65-F5344CB8AC3E}">
        <p14:creationId xmlns:p14="http://schemas.microsoft.com/office/powerpoint/2010/main" val="17579895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introduces </a:t>
            </a:r>
            <a:r>
              <a:rPr lang="en-IN" b="1" dirty="0"/>
              <a:t>Amazon Bedrock</a:t>
            </a:r>
            <a:r>
              <a:rPr lang="en-IN" dirty="0"/>
              <a:t>, a managed service provided by AWS that allows developers to build and scale generative AI applications using foundation models (FMs). Below is a detailed explanation of the use cases and benefits highlighted in the slide.</a:t>
            </a:r>
          </a:p>
          <a:p>
            <a:r>
              <a:rPr lang="en-IN" b="1" dirty="0"/>
              <a:t>What is Amazon Bedrock?</a:t>
            </a:r>
          </a:p>
          <a:p>
            <a:pPr>
              <a:buFont typeface="Arial" panose="020B0604020202020204" pitchFamily="34" charset="0"/>
              <a:buChar char="•"/>
            </a:pPr>
            <a:r>
              <a:rPr lang="en-IN" dirty="0"/>
              <a:t>Amazon Bedrock enables users to access </a:t>
            </a:r>
            <a:r>
              <a:rPr lang="en-IN" b="1" dirty="0"/>
              <a:t>foundation models (FMs)</a:t>
            </a:r>
            <a:r>
              <a:rPr lang="en-IN" dirty="0"/>
              <a:t> from multiple providers through a single API.</a:t>
            </a:r>
          </a:p>
          <a:p>
            <a:pPr>
              <a:buFont typeface="Arial" panose="020B0604020202020204" pitchFamily="34" charset="0"/>
              <a:buChar char="•"/>
            </a:pPr>
            <a:r>
              <a:rPr lang="en-IN" dirty="0"/>
              <a:t>It abstracts the complexities of managing infrastructure, model training, and fine-tuning, allowing users to focus on building applications.</a:t>
            </a:r>
          </a:p>
          <a:p>
            <a:pPr>
              <a:buFont typeface="Arial" panose="020B0604020202020204" pitchFamily="34" charset="0"/>
              <a:buChar char="•"/>
            </a:pPr>
            <a:r>
              <a:rPr lang="en-IN" b="1" dirty="0"/>
              <a:t>Foundation Models (FMs)</a:t>
            </a:r>
            <a:r>
              <a:rPr lang="en-IN" dirty="0"/>
              <a:t>: Large pre-trained models that can perform a variety of tasks, such as text generation, summarization, classification, and more.</a:t>
            </a:r>
          </a:p>
          <a:p>
            <a:r>
              <a:rPr lang="en-IN" b="1" dirty="0"/>
              <a:t>When to Use Amazon Bedrock?</a:t>
            </a:r>
          </a:p>
          <a:p>
            <a:r>
              <a:rPr lang="en-IN" b="1" dirty="0"/>
              <a:t>1. Accessing Leading Foundation Models (FMs) via a Single API</a:t>
            </a:r>
          </a:p>
          <a:p>
            <a:pPr>
              <a:buFont typeface="Arial" panose="020B0604020202020204" pitchFamily="34" charset="0"/>
              <a:buChar char="•"/>
            </a:pPr>
            <a:r>
              <a:rPr lang="en-IN" b="1" dirty="0"/>
              <a:t>Benefit</a:t>
            </a:r>
            <a:r>
              <a:rPr lang="en-IN" dirty="0"/>
              <a:t>: Simplifies the integration of various pre-trained FMs (from providers like AWS, Hugging Face, and others) into applications.</a:t>
            </a:r>
          </a:p>
          <a:p>
            <a:pPr>
              <a:buFont typeface="Arial" panose="020B0604020202020204" pitchFamily="34" charset="0"/>
              <a:buChar char="•"/>
            </a:pPr>
            <a:r>
              <a:rPr lang="en-IN" b="1" dirty="0"/>
              <a:t>Use Case</a:t>
            </a:r>
            <a:r>
              <a:rPr lang="en-IN" dirty="0"/>
              <a:t>: Developers can experiment with multiple models without managing complex APIs for each.</a:t>
            </a:r>
          </a:p>
          <a:p>
            <a:r>
              <a:rPr lang="en-IN" b="1" dirty="0"/>
              <a:t>2. Customizing Foundation Models with Your Data</a:t>
            </a:r>
          </a:p>
          <a:p>
            <a:pPr>
              <a:buFont typeface="Arial" panose="020B0604020202020204" pitchFamily="34" charset="0"/>
              <a:buChar char="•"/>
            </a:pPr>
            <a:r>
              <a:rPr lang="en-IN" b="1" dirty="0"/>
              <a:t>Benefit</a:t>
            </a:r>
            <a:r>
              <a:rPr lang="en-IN" dirty="0"/>
              <a:t>: Fine-tune pre-trained models using proprietary or domain-specific data without exposing the data to external environments.</a:t>
            </a:r>
          </a:p>
          <a:p>
            <a:pPr>
              <a:buFont typeface="Arial" panose="020B0604020202020204" pitchFamily="34" charset="0"/>
              <a:buChar char="•"/>
            </a:pPr>
            <a:r>
              <a:rPr lang="en-IN" b="1" dirty="0"/>
              <a:t>Use Case</a:t>
            </a:r>
            <a:r>
              <a:rPr lang="en-IN" dirty="0"/>
              <a:t>: Organizations can build customized chatbots, recommendation systems, or summarization tools tailored to their business needs.</a:t>
            </a:r>
          </a:p>
          <a:p>
            <a:r>
              <a:rPr lang="en-IN" b="1" dirty="0"/>
              <a:t>3. Enabling Data Security and Compliance</a:t>
            </a:r>
          </a:p>
          <a:p>
            <a:pPr>
              <a:buFont typeface="Arial" panose="020B0604020202020204" pitchFamily="34" charset="0"/>
              <a:buChar char="•"/>
            </a:pPr>
            <a:r>
              <a:rPr lang="en-IN" b="1" dirty="0"/>
              <a:t>Benefit</a:t>
            </a:r>
            <a:r>
              <a:rPr lang="en-IN" dirty="0"/>
              <a:t>: Provides robust data privacy, encryption, and compliance with industry standards (e.g., GDPR, HIPAA).</a:t>
            </a:r>
          </a:p>
          <a:p>
            <a:pPr>
              <a:buFont typeface="Arial" panose="020B0604020202020204" pitchFamily="34" charset="0"/>
              <a:buChar char="•"/>
            </a:pPr>
            <a:r>
              <a:rPr lang="en-IN" b="1" dirty="0"/>
              <a:t>Use Case</a:t>
            </a:r>
            <a:r>
              <a:rPr lang="en-IN" dirty="0"/>
              <a:t>: Financial and healthcare organizations can adopt FMs securely while adhering to regulatory requirements.</a:t>
            </a:r>
          </a:p>
          <a:p>
            <a:r>
              <a:rPr lang="en-IN" b="1" dirty="0"/>
              <a:t>4. Building Agents to Automate Complex Business Tasks</a:t>
            </a:r>
          </a:p>
          <a:p>
            <a:pPr>
              <a:buFont typeface="Arial" panose="020B0604020202020204" pitchFamily="34" charset="0"/>
              <a:buChar char="•"/>
            </a:pPr>
            <a:r>
              <a:rPr lang="en-IN" b="1" dirty="0"/>
              <a:t>Benefit</a:t>
            </a:r>
            <a:r>
              <a:rPr lang="en-IN" dirty="0"/>
              <a:t>: Enables developers to create intelligent agents that can dynamically invoke APIs and perform multi-step workflows.</a:t>
            </a:r>
          </a:p>
          <a:p>
            <a:pPr>
              <a:buFont typeface="Arial" panose="020B0604020202020204" pitchFamily="34" charset="0"/>
              <a:buChar char="•"/>
            </a:pPr>
            <a:r>
              <a:rPr lang="en-IN" b="1" dirty="0"/>
              <a:t>Use Case</a:t>
            </a:r>
            <a:r>
              <a:rPr lang="en-IN" dirty="0"/>
              <a:t>: Automating customer support, supply chain management, or internal IT operations.</a:t>
            </a:r>
          </a:p>
          <a:p>
            <a:r>
              <a:rPr lang="en-IN" b="1" dirty="0"/>
              <a:t>5. Extending FMs with Retrieval-Augmented Generation (RAG)</a:t>
            </a:r>
          </a:p>
          <a:p>
            <a:pPr>
              <a:buFont typeface="Arial" panose="020B0604020202020204" pitchFamily="34" charset="0"/>
              <a:buChar char="•"/>
            </a:pPr>
            <a:r>
              <a:rPr lang="en-IN" b="1" dirty="0"/>
              <a:t>Benefit</a:t>
            </a:r>
            <a:r>
              <a:rPr lang="en-IN" dirty="0"/>
              <a:t>: Combines the capabilities of foundation models with retrieval systems to provide more accurate and contextually relevant responses.</a:t>
            </a:r>
          </a:p>
          <a:p>
            <a:pPr>
              <a:buFont typeface="Arial" panose="020B0604020202020204" pitchFamily="34" charset="0"/>
              <a:buChar char="•"/>
            </a:pPr>
            <a:r>
              <a:rPr lang="en-IN" b="1" dirty="0"/>
              <a:t>Use Case</a:t>
            </a:r>
            <a:r>
              <a:rPr lang="en-IN" dirty="0"/>
              <a:t>: Knowledge management systems that fetch real-time information from enterprise databases.</a:t>
            </a:r>
          </a:p>
          <a:p>
            <a:r>
              <a:rPr lang="en-IN" b="1" dirty="0"/>
              <a:t>6. Achieving Cost-Efficiency Without Managing Infrastructure</a:t>
            </a:r>
          </a:p>
          <a:p>
            <a:pPr>
              <a:buFont typeface="Arial" panose="020B0604020202020204" pitchFamily="34" charset="0"/>
              <a:buChar char="•"/>
            </a:pPr>
            <a:r>
              <a:rPr lang="en-IN" b="1" dirty="0"/>
              <a:t>Benefit</a:t>
            </a:r>
            <a:r>
              <a:rPr lang="en-IN" dirty="0"/>
              <a:t>: Removes the burden of provisioning, scaling, and maintaining infrastructure for running FMs, optimizing costs.</a:t>
            </a:r>
          </a:p>
          <a:p>
            <a:pPr>
              <a:buFont typeface="Arial" panose="020B0604020202020204" pitchFamily="34" charset="0"/>
              <a:buChar char="•"/>
            </a:pPr>
            <a:r>
              <a:rPr lang="en-IN" b="1" dirty="0"/>
              <a:t>Use Case</a:t>
            </a:r>
            <a:r>
              <a:rPr lang="en-IN" dirty="0"/>
              <a:t>: Startups and small businesses can leverage FMs without investing in large-scale infrastructure.</a:t>
            </a:r>
          </a:p>
          <a:p>
            <a:r>
              <a:rPr lang="en-IN" b="1" dirty="0"/>
              <a:t>Advantages of Amazon Bedrock</a:t>
            </a:r>
          </a:p>
          <a:p>
            <a:pPr>
              <a:buFont typeface="+mj-lt"/>
              <a:buAutoNum type="arabicPeriod"/>
            </a:pPr>
            <a:r>
              <a:rPr lang="en-IN" b="1" dirty="0"/>
              <a:t>Scalability</a:t>
            </a:r>
            <a:r>
              <a:rPr lang="en-IN" dirty="0"/>
              <a:t>:</a:t>
            </a:r>
          </a:p>
          <a:p>
            <a:pPr marL="742950" lvl="1" indent="-285750">
              <a:buFont typeface="+mj-lt"/>
              <a:buAutoNum type="arabicPeriod"/>
            </a:pPr>
            <a:r>
              <a:rPr lang="en-IN" dirty="0"/>
              <a:t>Dynamically scales resources based on workload, ensuring seamless performance for applications of any size.</a:t>
            </a:r>
          </a:p>
          <a:p>
            <a:pPr>
              <a:buFont typeface="+mj-lt"/>
              <a:buAutoNum type="arabicPeriod"/>
            </a:pPr>
            <a:r>
              <a:rPr lang="en-IN" b="1" dirty="0"/>
              <a:t>Flexibility</a:t>
            </a:r>
            <a:r>
              <a:rPr lang="en-IN" dirty="0"/>
              <a:t>:</a:t>
            </a:r>
          </a:p>
          <a:p>
            <a:pPr marL="742950" lvl="1" indent="-285750">
              <a:buFont typeface="+mj-lt"/>
              <a:buAutoNum type="arabicPeriod"/>
            </a:pPr>
            <a:r>
              <a:rPr lang="en-IN" dirty="0"/>
              <a:t>Supports multiple foundation models, giving developers the freedom to choose models based on task requirements.</a:t>
            </a:r>
          </a:p>
          <a:p>
            <a:pPr>
              <a:buFont typeface="+mj-lt"/>
              <a:buAutoNum type="arabicPeriod"/>
            </a:pPr>
            <a:r>
              <a:rPr lang="en-IN" b="1" dirty="0"/>
              <a:t>Ease of Use</a:t>
            </a:r>
            <a:r>
              <a:rPr lang="en-IN" dirty="0"/>
              <a:t>:</a:t>
            </a:r>
          </a:p>
          <a:p>
            <a:pPr marL="742950" lvl="1" indent="-285750">
              <a:buFont typeface="+mj-lt"/>
              <a:buAutoNum type="arabicPeriod"/>
            </a:pPr>
            <a:r>
              <a:rPr lang="en-IN" dirty="0"/>
              <a:t>Single API access reduces development time and complexity.</a:t>
            </a:r>
          </a:p>
          <a:p>
            <a:pPr>
              <a:buFont typeface="+mj-lt"/>
              <a:buAutoNum type="arabicPeriod"/>
            </a:pPr>
            <a:r>
              <a:rPr lang="en-IN" b="1" dirty="0"/>
              <a:t>Data Privacy</a:t>
            </a:r>
            <a:r>
              <a:rPr lang="en-IN" dirty="0"/>
              <a:t>:</a:t>
            </a:r>
          </a:p>
          <a:p>
            <a:pPr marL="742950" lvl="1" indent="-285750">
              <a:buFont typeface="+mj-lt"/>
              <a:buAutoNum type="arabicPeriod"/>
            </a:pPr>
            <a:r>
              <a:rPr lang="en-IN" dirty="0"/>
              <a:t>Securely integrates enterprise data without exposing it externally.</a:t>
            </a:r>
          </a:p>
          <a:p>
            <a:r>
              <a:rPr lang="en-IN" b="1" dirty="0"/>
              <a:t>Real-World Use Cases</a:t>
            </a:r>
          </a:p>
          <a:p>
            <a:pPr>
              <a:buFont typeface="+mj-lt"/>
              <a:buAutoNum type="arabicPeriod"/>
            </a:pPr>
            <a:r>
              <a:rPr lang="en-IN" b="1" dirty="0"/>
              <a:t>Customer Support</a:t>
            </a:r>
            <a:r>
              <a:rPr lang="en-IN" dirty="0"/>
              <a:t>:</a:t>
            </a:r>
          </a:p>
          <a:p>
            <a:pPr marL="742950" lvl="1" indent="-285750">
              <a:buFont typeface="+mj-lt"/>
              <a:buAutoNum type="arabicPeriod"/>
            </a:pPr>
            <a:r>
              <a:rPr lang="en-IN" dirty="0"/>
              <a:t>Build intelligent chatbots that handle customer queries, escalate issues, and provide personalized responses.</a:t>
            </a:r>
          </a:p>
          <a:p>
            <a:pPr>
              <a:buFont typeface="+mj-lt"/>
              <a:buAutoNum type="arabicPeriod"/>
            </a:pPr>
            <a:r>
              <a:rPr lang="en-IN" b="1" dirty="0"/>
              <a:t>Content Creation</a:t>
            </a:r>
            <a:r>
              <a:rPr lang="en-IN" dirty="0"/>
              <a:t>:</a:t>
            </a:r>
          </a:p>
          <a:p>
            <a:pPr marL="742950" lvl="1" indent="-285750">
              <a:buFont typeface="+mj-lt"/>
              <a:buAutoNum type="arabicPeriod"/>
            </a:pPr>
            <a:r>
              <a:rPr lang="en-IN" dirty="0"/>
              <a:t>Automate the generation of marketing materials, product descriptions, or technical documentation.</a:t>
            </a:r>
          </a:p>
          <a:p>
            <a:pPr>
              <a:buFont typeface="+mj-lt"/>
              <a:buAutoNum type="arabicPeriod"/>
            </a:pPr>
            <a:r>
              <a:rPr lang="en-IN" b="1" dirty="0"/>
              <a:t>Healthcare</a:t>
            </a:r>
            <a:r>
              <a:rPr lang="en-IN" dirty="0"/>
              <a:t>:</a:t>
            </a:r>
          </a:p>
          <a:p>
            <a:pPr marL="742950" lvl="1" indent="-285750">
              <a:buFont typeface="+mj-lt"/>
              <a:buAutoNum type="arabicPeriod"/>
            </a:pPr>
            <a:r>
              <a:rPr lang="en-IN" dirty="0" err="1"/>
              <a:t>Analyze</a:t>
            </a:r>
            <a:r>
              <a:rPr lang="en-IN" dirty="0"/>
              <a:t> patient data and generate medical reports or summaries.</a:t>
            </a:r>
          </a:p>
          <a:p>
            <a:pPr>
              <a:buFont typeface="+mj-lt"/>
              <a:buAutoNum type="arabicPeriod"/>
            </a:pPr>
            <a:r>
              <a:rPr lang="en-IN" b="1" dirty="0"/>
              <a:t>Financial Services</a:t>
            </a:r>
            <a:r>
              <a:rPr lang="en-IN" dirty="0"/>
              <a:t>:</a:t>
            </a:r>
          </a:p>
          <a:p>
            <a:pPr marL="742950" lvl="1" indent="-285750">
              <a:buFont typeface="+mj-lt"/>
              <a:buAutoNum type="arabicPeriod"/>
            </a:pPr>
            <a:r>
              <a:rPr lang="en-IN" dirty="0"/>
              <a:t>Summarize legal documents, process compliance reports, or generate investment insights.</a:t>
            </a:r>
          </a:p>
          <a:p>
            <a:r>
              <a:rPr lang="en-IN" b="1" dirty="0"/>
              <a:t>Conclusion</a:t>
            </a:r>
          </a:p>
          <a:p>
            <a:r>
              <a:rPr lang="en-IN" dirty="0"/>
              <a:t>Amazon Bedrock is an ideal platform for organizations looking to integrate and scale generative AI solutions while ensuring flexibility, security, and cost efficiency. It empowers businesses to adopt cutting-edge AI technologies without the operational complexities of managing models and infrastructure.</a:t>
            </a:r>
          </a:p>
          <a:p>
            <a:endParaRPr lang="en-IN"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61</a:t>
            </a:fld>
            <a:endParaRPr lang="en-IN" altLang="en-US"/>
          </a:p>
        </p:txBody>
      </p:sp>
    </p:spTree>
    <p:extLst>
      <p:ext uri="{BB962C8B-B14F-4D97-AF65-F5344CB8AC3E}">
        <p14:creationId xmlns:p14="http://schemas.microsoft.com/office/powerpoint/2010/main" val="4502185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provides an overview of the diverse </a:t>
            </a:r>
            <a:r>
              <a:rPr lang="en-IN" b="1" dirty="0"/>
              <a:t>foundation models (FMs)</a:t>
            </a:r>
            <a:r>
              <a:rPr lang="en-IN" dirty="0"/>
              <a:t> available through </a:t>
            </a:r>
            <a:r>
              <a:rPr lang="en-IN" b="1" dirty="0"/>
              <a:t>Amazon Bedrock</a:t>
            </a:r>
            <a:r>
              <a:rPr lang="en-IN" dirty="0"/>
              <a:t>. These models come from various leading AI providers and cater to a wide range of AI applications. Here's a detailed explanation:</a:t>
            </a:r>
          </a:p>
          <a:p>
            <a:r>
              <a:rPr lang="en-IN" b="1" dirty="0"/>
              <a:t>What is Amazon Bedrock – Choice of Models?</a:t>
            </a:r>
          </a:p>
          <a:p>
            <a:r>
              <a:rPr lang="en-IN" dirty="0"/>
              <a:t>Amazon Bedrock offers a variety of pre-trained and fine-</a:t>
            </a:r>
            <a:r>
              <a:rPr lang="en-IN" dirty="0" err="1"/>
              <a:t>tunable</a:t>
            </a:r>
            <a:r>
              <a:rPr lang="en-IN" dirty="0"/>
              <a:t> foundation models from multiple providers, allowing businesses to select the best model for their specific use cases. It simplifies access to these models via a unified API, eliminating the need to manage separate infrastructures for different providers.</a:t>
            </a:r>
          </a:p>
          <a:p>
            <a:r>
              <a:rPr lang="en-IN" b="1" dirty="0"/>
              <a:t>Model Providers and Their Capabilities</a:t>
            </a:r>
          </a:p>
          <a:p>
            <a:r>
              <a:rPr lang="en-IN" b="1" dirty="0"/>
              <a:t>1. AI21 Labs</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Jurassic-2 Ultra</a:t>
            </a:r>
            <a:endParaRPr lang="en-IN" dirty="0"/>
          </a:p>
          <a:p>
            <a:pPr marL="742950" lvl="1" indent="-285750">
              <a:buFont typeface="Arial" panose="020B0604020202020204" pitchFamily="34" charset="0"/>
              <a:buChar char="•"/>
            </a:pPr>
            <a:r>
              <a:rPr lang="en-IN" b="1" dirty="0"/>
              <a:t>Jurassic-2 Mid</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Contextual Answers</a:t>
            </a:r>
            <a:r>
              <a:rPr lang="en-IN" dirty="0"/>
              <a:t>: Provides contextually accurate responses to queries.</a:t>
            </a:r>
          </a:p>
          <a:p>
            <a:pPr marL="742950" lvl="1" indent="-285750">
              <a:buFont typeface="Arial" panose="020B0604020202020204" pitchFamily="34" charset="0"/>
              <a:buChar char="•"/>
            </a:pPr>
            <a:r>
              <a:rPr lang="en-IN" b="1" dirty="0"/>
              <a:t>Summarization</a:t>
            </a:r>
            <a:r>
              <a:rPr lang="en-IN" dirty="0"/>
              <a:t>: Condenses large texts into shorter, meaningful summaries.</a:t>
            </a:r>
          </a:p>
          <a:p>
            <a:pPr marL="742950" lvl="1" indent="-285750">
              <a:buFont typeface="Arial" panose="020B0604020202020204" pitchFamily="34" charset="0"/>
              <a:buChar char="•"/>
            </a:pPr>
            <a:r>
              <a:rPr lang="en-IN" b="1" dirty="0"/>
              <a:t>Paraphrasing</a:t>
            </a:r>
            <a:r>
              <a:rPr lang="en-IN" dirty="0"/>
              <a:t>: Rewrites content while retaining the original meaning.</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Content creation, academic tools, and conversational AI.</a:t>
            </a:r>
          </a:p>
          <a:p>
            <a:r>
              <a:rPr lang="en-IN" b="1" dirty="0"/>
              <a:t>2. Amazon</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Amazon Titan Text Premier</a:t>
            </a:r>
            <a:endParaRPr lang="en-IN" dirty="0"/>
          </a:p>
          <a:p>
            <a:pPr marL="742950" lvl="1" indent="-285750">
              <a:buFont typeface="Arial" panose="020B0604020202020204" pitchFamily="34" charset="0"/>
              <a:buChar char="•"/>
            </a:pPr>
            <a:r>
              <a:rPr lang="en-IN" b="1" dirty="0"/>
              <a:t>Amazon Titan Text Lite</a:t>
            </a:r>
            <a:endParaRPr lang="en-IN" dirty="0"/>
          </a:p>
          <a:p>
            <a:pPr marL="742950" lvl="1" indent="-285750">
              <a:buFont typeface="Arial" panose="020B0604020202020204" pitchFamily="34" charset="0"/>
              <a:buChar char="•"/>
            </a:pPr>
            <a:r>
              <a:rPr lang="en-IN" b="1" dirty="0"/>
              <a:t>Amazon Titan Text Express</a:t>
            </a:r>
            <a:endParaRPr lang="en-IN" dirty="0"/>
          </a:p>
          <a:p>
            <a:pPr marL="742950" lvl="1" indent="-285750">
              <a:buFont typeface="Arial" panose="020B0604020202020204" pitchFamily="34" charset="0"/>
              <a:buChar char="•"/>
            </a:pPr>
            <a:r>
              <a:rPr lang="en-IN" b="1" dirty="0"/>
              <a:t>Amazon Titan Text Embeddings</a:t>
            </a:r>
            <a:endParaRPr lang="en-IN" dirty="0"/>
          </a:p>
          <a:p>
            <a:pPr marL="742950" lvl="1" indent="-285750">
              <a:buFont typeface="Arial" panose="020B0604020202020204" pitchFamily="34" charset="0"/>
              <a:buChar char="•"/>
            </a:pPr>
            <a:r>
              <a:rPr lang="en-IN" b="1" dirty="0"/>
              <a:t>Amazon Titan Image Generator</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Text Summarization and Generation</a:t>
            </a:r>
            <a:r>
              <a:rPr lang="en-IN" dirty="0"/>
              <a:t>: Generates human-like text and concise summaries.</a:t>
            </a:r>
          </a:p>
          <a:p>
            <a:pPr marL="742950" lvl="1" indent="-285750">
              <a:buFont typeface="Arial" panose="020B0604020202020204" pitchFamily="34" charset="0"/>
              <a:buChar char="•"/>
            </a:pPr>
            <a:r>
              <a:rPr lang="en-IN" b="1" dirty="0"/>
              <a:t>Image Generation</a:t>
            </a:r>
            <a:r>
              <a:rPr lang="en-IN" dirty="0"/>
              <a:t>: Creates high-quality images based on text inputs.</a:t>
            </a:r>
          </a:p>
          <a:p>
            <a:pPr marL="742950" lvl="1" indent="-285750">
              <a:buFont typeface="Arial" panose="020B0604020202020204" pitchFamily="34" charset="0"/>
              <a:buChar char="•"/>
            </a:pPr>
            <a:r>
              <a:rPr lang="en-IN" b="1" dirty="0"/>
              <a:t>Multimodal Embeddings</a:t>
            </a:r>
            <a:r>
              <a:rPr lang="en-IN" dirty="0"/>
              <a:t>: Combines text and image understanding.</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Search engine optimization, personalized recommendations, and digital content generation.</a:t>
            </a:r>
          </a:p>
          <a:p>
            <a:r>
              <a:rPr lang="en-IN" b="1" dirty="0"/>
              <a:t>3. Anthropic</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Claude 3.5 Sonnet</a:t>
            </a:r>
            <a:endParaRPr lang="en-IN" dirty="0"/>
          </a:p>
          <a:p>
            <a:pPr marL="742950" lvl="1" indent="-285750">
              <a:buFont typeface="Arial" panose="020B0604020202020204" pitchFamily="34" charset="0"/>
              <a:buChar char="•"/>
            </a:pPr>
            <a:r>
              <a:rPr lang="en-IN" b="1" dirty="0"/>
              <a:t>Claude 3 Opus</a:t>
            </a:r>
            <a:endParaRPr lang="en-IN" dirty="0"/>
          </a:p>
          <a:p>
            <a:pPr marL="742950" lvl="1" indent="-285750">
              <a:buFont typeface="Arial" panose="020B0604020202020204" pitchFamily="34" charset="0"/>
              <a:buChar char="•"/>
            </a:pPr>
            <a:r>
              <a:rPr lang="en-IN" b="1" dirty="0"/>
              <a:t>Claude 2.1</a:t>
            </a:r>
            <a:endParaRPr lang="en-IN" dirty="0"/>
          </a:p>
          <a:p>
            <a:pPr marL="742950" lvl="1" indent="-285750">
              <a:buFont typeface="Arial" panose="020B0604020202020204" pitchFamily="34" charset="0"/>
              <a:buChar char="•"/>
            </a:pPr>
            <a:r>
              <a:rPr lang="en-IN" b="1" dirty="0"/>
              <a:t>Claude Instant</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Complex Reasoning</a:t>
            </a:r>
            <a:r>
              <a:rPr lang="en-IN" dirty="0"/>
              <a:t>: Handles logical tasks like summarizing, coding, and advanced Q&amp;A.</a:t>
            </a:r>
          </a:p>
          <a:p>
            <a:pPr marL="742950" lvl="1" indent="-285750">
              <a:buFont typeface="Arial" panose="020B0604020202020204" pitchFamily="34" charset="0"/>
              <a:buChar char="•"/>
            </a:pPr>
            <a:r>
              <a:rPr lang="en-IN" b="1" dirty="0"/>
              <a:t>Writing Assistance</a:t>
            </a:r>
            <a:r>
              <a:rPr lang="en-IN" dirty="0"/>
              <a:t>: Excels in creative and technical writing tasks.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Chatbots, legal document review, and educational tools.</a:t>
            </a:r>
          </a:p>
          <a:p>
            <a:r>
              <a:rPr lang="en-IN" b="1" dirty="0"/>
              <a:t>4. Cohere</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Command</a:t>
            </a:r>
            <a:endParaRPr lang="en-IN" dirty="0"/>
          </a:p>
          <a:p>
            <a:pPr marL="742950" lvl="1" indent="-285750">
              <a:buFont typeface="Arial" panose="020B0604020202020204" pitchFamily="34" charset="0"/>
              <a:buChar char="•"/>
            </a:pPr>
            <a:r>
              <a:rPr lang="en-IN" b="1" dirty="0"/>
              <a:t>Command Light</a:t>
            </a:r>
            <a:endParaRPr lang="en-IN" dirty="0"/>
          </a:p>
          <a:p>
            <a:pPr marL="742950" lvl="1" indent="-285750">
              <a:buFont typeface="Arial" panose="020B0604020202020204" pitchFamily="34" charset="0"/>
              <a:buChar char="•"/>
            </a:pPr>
            <a:r>
              <a:rPr lang="en-IN" b="1" dirty="0"/>
              <a:t>Command R+</a:t>
            </a:r>
            <a:endParaRPr lang="en-IN" dirty="0"/>
          </a:p>
          <a:p>
            <a:pPr marL="742950" lvl="1" indent="-285750">
              <a:buFont typeface="Arial" panose="020B0604020202020204" pitchFamily="34" charset="0"/>
              <a:buChar char="•"/>
            </a:pPr>
            <a:r>
              <a:rPr lang="en-IN" b="1" dirty="0"/>
              <a:t>Embed Multilingual</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Text Generation and Classification</a:t>
            </a:r>
            <a:r>
              <a:rPr lang="en-IN" dirty="0"/>
              <a:t>: Generates and classifies text efficiently.</a:t>
            </a:r>
          </a:p>
          <a:p>
            <a:pPr marL="742950" lvl="1" indent="-285750">
              <a:buFont typeface="Arial" panose="020B0604020202020204" pitchFamily="34" charset="0"/>
              <a:buChar char="•"/>
            </a:pPr>
            <a:r>
              <a:rPr lang="en-IN" b="1" dirty="0"/>
              <a:t>Search</a:t>
            </a:r>
            <a:r>
              <a:rPr lang="en-IN" dirty="0"/>
              <a:t>: Enhances information retrieval capabilities with context-aware embeddings.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Customer service, sentiment analysis, and document indexing.</a:t>
            </a:r>
          </a:p>
          <a:p>
            <a:r>
              <a:rPr lang="en-IN" b="1" dirty="0"/>
              <a:t>5. Meta</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Llama 3.1 (405B, 70B, 8B)</a:t>
            </a:r>
            <a:endParaRPr lang="en-IN" dirty="0"/>
          </a:p>
          <a:p>
            <a:pPr marL="742950" lvl="1" indent="-285750">
              <a:buFont typeface="Arial" panose="020B0604020202020204" pitchFamily="34" charset="0"/>
              <a:buChar char="•"/>
            </a:pPr>
            <a:r>
              <a:rPr lang="en-IN" b="1" dirty="0"/>
              <a:t>Llama 2 (13B, 70B)</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Q&amp;A</a:t>
            </a:r>
            <a:r>
              <a:rPr lang="en-IN" dirty="0"/>
              <a:t>: Answers questions with high accuracy.</a:t>
            </a:r>
          </a:p>
          <a:p>
            <a:pPr marL="742950" lvl="1" indent="-285750">
              <a:buFont typeface="Arial" panose="020B0604020202020204" pitchFamily="34" charset="0"/>
              <a:buChar char="•"/>
            </a:pPr>
            <a:r>
              <a:rPr lang="en-IN" b="1" dirty="0"/>
              <a:t>Reading Comprehension</a:t>
            </a:r>
            <a:r>
              <a:rPr lang="en-IN" dirty="0"/>
              <a:t>: Understands and processes large documents effectively.</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Knowledge management, research tools, and virtual assistants.</a:t>
            </a:r>
          </a:p>
          <a:p>
            <a:r>
              <a:rPr lang="en-IN" b="1" dirty="0"/>
              <a:t>6. Mistral AI</a:t>
            </a:r>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Mistral Large</a:t>
            </a:r>
            <a:endParaRPr lang="en-IN" dirty="0"/>
          </a:p>
          <a:p>
            <a:pPr marL="742950" lvl="1" indent="-285750">
              <a:buFont typeface="Arial" panose="020B0604020202020204" pitchFamily="34" charset="0"/>
              <a:buChar char="•"/>
            </a:pPr>
            <a:r>
              <a:rPr lang="en-IN" b="1" dirty="0"/>
              <a:t>Mistral 7B</a:t>
            </a:r>
            <a:endParaRPr lang="en-IN" dirty="0"/>
          </a:p>
          <a:p>
            <a:pPr marL="742950" lvl="1" indent="-285750">
              <a:buFont typeface="Arial" panose="020B0604020202020204" pitchFamily="34" charset="0"/>
              <a:buChar char="•"/>
            </a:pPr>
            <a:r>
              <a:rPr lang="en-IN" b="1" dirty="0" err="1"/>
              <a:t>Mixtral</a:t>
            </a:r>
            <a:r>
              <a:rPr lang="en-IN" b="1" dirty="0"/>
              <a:t> 8x7B</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Code Generation</a:t>
            </a:r>
            <a:r>
              <a:rPr lang="en-IN" dirty="0"/>
              <a:t>: Generates and completes code snippets.</a:t>
            </a:r>
          </a:p>
          <a:p>
            <a:pPr marL="742950" lvl="1" indent="-285750">
              <a:buFont typeface="Arial" panose="020B0604020202020204" pitchFamily="34" charset="0"/>
              <a:buChar char="•"/>
            </a:pPr>
            <a:r>
              <a:rPr lang="en-IN" b="1" dirty="0"/>
              <a:t>Text Classification</a:t>
            </a:r>
            <a:r>
              <a:rPr lang="en-IN" dirty="0"/>
              <a:t>: Categorizes text into predefined labels.</a:t>
            </a:r>
          </a:p>
          <a:p>
            <a:pPr marL="742950" lvl="1" indent="-285750">
              <a:buFont typeface="Arial" panose="020B0604020202020204" pitchFamily="34" charset="0"/>
              <a:buChar char="•"/>
            </a:pPr>
            <a:r>
              <a:rPr lang="en-IN" b="1" dirty="0"/>
              <a:t>Text Summarization and Q&amp;A</a:t>
            </a:r>
            <a:r>
              <a:rPr lang="en-IN" dirty="0"/>
              <a:t>: Processes large volumes of text for summarization or information extraction.</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Developer tools, software debugging, and enterprise search.</a:t>
            </a:r>
          </a:p>
          <a:p>
            <a:r>
              <a:rPr lang="en-IN" b="1" dirty="0"/>
              <a:t>7. </a:t>
            </a:r>
            <a:r>
              <a:rPr lang="en-IN" b="1" dirty="0" err="1"/>
              <a:t>Stability.ai</a:t>
            </a:r>
            <a:endParaRPr lang="en-IN" b="1" dirty="0"/>
          </a:p>
          <a:p>
            <a:pPr>
              <a:buFont typeface="Arial" panose="020B0604020202020204" pitchFamily="34" charset="0"/>
              <a:buChar char="•"/>
            </a:pPr>
            <a:r>
              <a:rPr lang="en-IN" b="1" dirty="0"/>
              <a:t>Models</a:t>
            </a:r>
            <a:r>
              <a:rPr lang="en-IN" dirty="0"/>
              <a:t>:</a:t>
            </a:r>
          </a:p>
          <a:p>
            <a:pPr marL="742950" lvl="1" indent="-285750">
              <a:buFont typeface="Arial" panose="020B0604020202020204" pitchFamily="34" charset="0"/>
              <a:buChar char="•"/>
            </a:pPr>
            <a:r>
              <a:rPr lang="en-IN" b="1" dirty="0"/>
              <a:t>Stable Diffusion XL1.1</a:t>
            </a:r>
            <a:endParaRPr lang="en-IN" dirty="0"/>
          </a:p>
          <a:p>
            <a:pPr marL="742950" lvl="1" indent="-285750">
              <a:buFont typeface="Arial" panose="020B0604020202020204" pitchFamily="34" charset="0"/>
              <a:buChar char="•"/>
            </a:pPr>
            <a:r>
              <a:rPr lang="en-IN" b="1" dirty="0"/>
              <a:t>Stable Diffusion XL 0.9</a:t>
            </a:r>
            <a:endParaRPr lang="en-IN" dirty="0"/>
          </a:p>
          <a:p>
            <a:pPr>
              <a:buFont typeface="Arial" panose="020B0604020202020204" pitchFamily="34" charset="0"/>
              <a:buChar char="•"/>
            </a:pPr>
            <a:r>
              <a:rPr lang="en-IN" b="1" dirty="0"/>
              <a:t>Capabilities</a:t>
            </a:r>
            <a:r>
              <a:rPr lang="en-IN" dirty="0"/>
              <a:t>:</a:t>
            </a:r>
          </a:p>
          <a:p>
            <a:pPr marL="742950" lvl="1" indent="-285750">
              <a:buFont typeface="Arial" panose="020B0604020202020204" pitchFamily="34" charset="0"/>
              <a:buChar char="•"/>
            </a:pPr>
            <a:r>
              <a:rPr lang="en-IN" b="1" dirty="0"/>
              <a:t>High-Quality Image Generation</a:t>
            </a:r>
            <a:r>
              <a:rPr lang="en-IN" dirty="0"/>
              <a:t>: Creates realistic and creative images based on textual descriptions.</a:t>
            </a:r>
          </a:p>
          <a:p>
            <a:pPr>
              <a:buFont typeface="Arial" panose="020B0604020202020204" pitchFamily="34" charset="0"/>
              <a:buChar char="•"/>
            </a:pPr>
            <a:r>
              <a:rPr lang="en-IN" b="1" dirty="0"/>
              <a:t>Applications</a:t>
            </a:r>
            <a:r>
              <a:rPr lang="en-IN" dirty="0"/>
              <a:t>:</a:t>
            </a:r>
          </a:p>
          <a:p>
            <a:pPr marL="742950" lvl="1" indent="-285750">
              <a:buFont typeface="Arial" panose="020B0604020202020204" pitchFamily="34" charset="0"/>
              <a:buChar char="•"/>
            </a:pPr>
            <a:r>
              <a:rPr lang="en-IN" dirty="0"/>
              <a:t>Graphic design, marketing, and art creation.</a:t>
            </a:r>
          </a:p>
          <a:p>
            <a:r>
              <a:rPr lang="en-IN" b="1" dirty="0"/>
              <a:t>Why Use Amazon Bedrock's Diverse Model Selection?</a:t>
            </a:r>
          </a:p>
          <a:p>
            <a:pPr>
              <a:buFont typeface="+mj-lt"/>
              <a:buAutoNum type="arabicPeriod"/>
            </a:pPr>
            <a:r>
              <a:rPr lang="en-IN" b="1" dirty="0"/>
              <a:t>Flexibility</a:t>
            </a:r>
            <a:r>
              <a:rPr lang="en-IN" dirty="0"/>
              <a:t>:</a:t>
            </a:r>
          </a:p>
          <a:p>
            <a:pPr marL="742950" lvl="1" indent="-285750">
              <a:buFont typeface="+mj-lt"/>
              <a:buAutoNum type="arabicPeriod"/>
            </a:pPr>
            <a:r>
              <a:rPr lang="en-IN" dirty="0"/>
              <a:t>Access to models from multiple providers lets businesses choose the most suitable FM for their needs.</a:t>
            </a:r>
          </a:p>
          <a:p>
            <a:pPr>
              <a:buFont typeface="+mj-lt"/>
              <a:buAutoNum type="arabicPeriod"/>
            </a:pPr>
            <a:r>
              <a:rPr lang="en-IN" b="1" dirty="0"/>
              <a:t>Ease of Integration</a:t>
            </a:r>
            <a:r>
              <a:rPr lang="en-IN" dirty="0"/>
              <a:t>:</a:t>
            </a:r>
          </a:p>
          <a:p>
            <a:pPr marL="742950" lvl="1" indent="-285750">
              <a:buFont typeface="+mj-lt"/>
              <a:buAutoNum type="arabicPeriod"/>
            </a:pPr>
            <a:r>
              <a:rPr lang="en-IN" dirty="0"/>
              <a:t>Unified API eliminates the complexity of managing individual models and infrastructures.</a:t>
            </a:r>
          </a:p>
          <a:p>
            <a:pPr>
              <a:buFont typeface="+mj-lt"/>
              <a:buAutoNum type="arabicPeriod"/>
            </a:pPr>
            <a:r>
              <a:rPr lang="en-IN" b="1" dirty="0"/>
              <a:t>Customization</a:t>
            </a:r>
            <a:r>
              <a:rPr lang="en-IN" dirty="0"/>
              <a:t>:</a:t>
            </a:r>
          </a:p>
          <a:p>
            <a:pPr marL="742950" lvl="1" indent="-285750">
              <a:buFont typeface="+mj-lt"/>
              <a:buAutoNum type="arabicPeriod"/>
            </a:pPr>
            <a:r>
              <a:rPr lang="en-IN" dirty="0"/>
              <a:t>Fine-tune models with proprietary data for domain-specific tasks.</a:t>
            </a:r>
          </a:p>
          <a:p>
            <a:pPr>
              <a:buFont typeface="+mj-lt"/>
              <a:buAutoNum type="arabicPeriod"/>
            </a:pPr>
            <a:r>
              <a:rPr lang="en-IN" b="1" dirty="0"/>
              <a:t>Scalability</a:t>
            </a:r>
            <a:r>
              <a:rPr lang="en-IN" dirty="0"/>
              <a:t>:</a:t>
            </a:r>
          </a:p>
          <a:p>
            <a:pPr marL="742950" lvl="1" indent="-285750">
              <a:buFont typeface="+mj-lt"/>
              <a:buAutoNum type="arabicPeriod"/>
            </a:pPr>
            <a:r>
              <a:rPr lang="en-IN" dirty="0"/>
              <a:t>Models scale with workloads, ensuring efficient performance.</a:t>
            </a:r>
          </a:p>
          <a:p>
            <a:r>
              <a:rPr lang="en-IN" b="1" dirty="0"/>
              <a:t>Real-World Use Cases</a:t>
            </a:r>
          </a:p>
          <a:p>
            <a:pPr>
              <a:buFont typeface="+mj-lt"/>
              <a:buAutoNum type="arabicPeriod"/>
            </a:pPr>
            <a:r>
              <a:rPr lang="en-IN" b="1" dirty="0"/>
              <a:t>E-commerce</a:t>
            </a:r>
            <a:r>
              <a:rPr lang="en-IN" dirty="0"/>
              <a:t>:</a:t>
            </a:r>
          </a:p>
          <a:p>
            <a:pPr marL="742950" lvl="1" indent="-285750">
              <a:buFont typeface="+mj-lt"/>
              <a:buAutoNum type="arabicPeriod"/>
            </a:pPr>
            <a:r>
              <a:rPr lang="en-IN" dirty="0"/>
              <a:t>Product categorization and customer support chatbots.</a:t>
            </a:r>
          </a:p>
          <a:p>
            <a:pPr>
              <a:buFont typeface="+mj-lt"/>
              <a:buAutoNum type="arabicPeriod"/>
            </a:pPr>
            <a:r>
              <a:rPr lang="en-IN" b="1" dirty="0"/>
              <a:t>Healthcare</a:t>
            </a:r>
            <a:r>
              <a:rPr lang="en-IN" dirty="0"/>
              <a:t>:</a:t>
            </a:r>
          </a:p>
          <a:p>
            <a:pPr marL="742950" lvl="1" indent="-285750">
              <a:buFont typeface="+mj-lt"/>
              <a:buAutoNum type="arabicPeriod"/>
            </a:pPr>
            <a:r>
              <a:rPr lang="en-IN" dirty="0"/>
              <a:t>Medical report summarization and patient interaction tools.</a:t>
            </a:r>
          </a:p>
          <a:p>
            <a:pPr>
              <a:buFont typeface="+mj-lt"/>
              <a:buAutoNum type="arabicPeriod"/>
            </a:pPr>
            <a:r>
              <a:rPr lang="en-IN" b="1" dirty="0"/>
              <a:t>Finance</a:t>
            </a:r>
            <a:r>
              <a:rPr lang="en-IN" dirty="0"/>
              <a:t>:</a:t>
            </a:r>
          </a:p>
          <a:p>
            <a:pPr marL="742950" lvl="1" indent="-285750">
              <a:buFont typeface="+mj-lt"/>
              <a:buAutoNum type="arabicPeriod"/>
            </a:pPr>
            <a:r>
              <a:rPr lang="en-IN" dirty="0"/>
              <a:t>Risk analysis, fraud detection, and market predictions.</a:t>
            </a:r>
          </a:p>
          <a:p>
            <a:pPr>
              <a:buFont typeface="+mj-lt"/>
              <a:buAutoNum type="arabicPeriod"/>
            </a:pPr>
            <a:r>
              <a:rPr lang="en-IN" b="1" dirty="0"/>
              <a:t>Creative Industries</a:t>
            </a:r>
            <a:r>
              <a:rPr lang="en-IN" dirty="0"/>
              <a:t>:</a:t>
            </a:r>
          </a:p>
          <a:p>
            <a:pPr marL="742950" lvl="1" indent="-285750">
              <a:buFont typeface="+mj-lt"/>
              <a:buAutoNum type="arabicPeriod"/>
            </a:pPr>
            <a:r>
              <a:rPr lang="en-IN" dirty="0"/>
              <a:t>High-quality image generation and text-based art creation.</a:t>
            </a:r>
          </a:p>
          <a:p>
            <a:r>
              <a:rPr lang="en-IN" dirty="0"/>
              <a:t>Amazon Bedrock provides a robust platform for leveraging foundation models from the world's leading AI providers, enabling businesses to build scalable, secure, and impactful AI solutions.</a:t>
            </a:r>
          </a:p>
          <a:p>
            <a:endParaRPr lang="en-IN"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62</a:t>
            </a:fld>
            <a:endParaRPr lang="en-IN" altLang="en-US"/>
          </a:p>
        </p:txBody>
      </p:sp>
    </p:spTree>
    <p:extLst>
      <p:ext uri="{BB962C8B-B14F-4D97-AF65-F5344CB8AC3E}">
        <p14:creationId xmlns:p14="http://schemas.microsoft.com/office/powerpoint/2010/main" val="12526110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This slide illustrates a </a:t>
            </a:r>
            <a:r>
              <a:rPr lang="en-IN" b="1" dirty="0"/>
              <a:t>use case for Amazon Bedrock</a:t>
            </a:r>
            <a:r>
              <a:rPr lang="en-IN" dirty="0"/>
              <a:t> in building a </a:t>
            </a:r>
            <a:r>
              <a:rPr lang="en-IN" b="1" dirty="0"/>
              <a:t>Digital Assistant</a:t>
            </a:r>
            <a:r>
              <a:rPr lang="en-IN" dirty="0"/>
              <a:t>, integrating various AWS services to deliver seamless functionality. Below is a detailed explanation of the flow and components involved:</a:t>
            </a:r>
          </a:p>
          <a:p>
            <a:r>
              <a:rPr lang="en-IN" b="1" dirty="0"/>
              <a:t>Use Case: Digital Assistant Example</a:t>
            </a:r>
          </a:p>
          <a:p>
            <a:r>
              <a:rPr lang="en-IN" dirty="0"/>
              <a:t>This example demonstrates how Amazon Bedrock integrates with AWS services to create an intelligent digital assistant capable of retrieving information, responding to user queries, and leveraging foundation models (FMs) for advanced tasks.</a:t>
            </a:r>
          </a:p>
          <a:p>
            <a:r>
              <a:rPr lang="en-IN" b="1" dirty="0"/>
              <a:t>Workflow Explanation</a:t>
            </a:r>
          </a:p>
          <a:p>
            <a:r>
              <a:rPr lang="en-IN" b="1" dirty="0"/>
              <a:t>Step 1: User Login</a:t>
            </a:r>
          </a:p>
          <a:p>
            <a:pPr>
              <a:buFont typeface="Arial" panose="020B0604020202020204" pitchFamily="34" charset="0"/>
              <a:buChar char="•"/>
            </a:pPr>
            <a:r>
              <a:rPr lang="en-IN" b="1" dirty="0"/>
              <a:t>Component</a:t>
            </a:r>
            <a:r>
              <a:rPr lang="en-IN" dirty="0"/>
              <a:t>: </a:t>
            </a:r>
            <a:r>
              <a:rPr lang="en-IN" b="1" dirty="0"/>
              <a:t>End Users &amp; AWS Amplify</a:t>
            </a:r>
            <a:endParaRPr lang="en-IN" dirty="0"/>
          </a:p>
          <a:p>
            <a:pPr>
              <a:buFont typeface="Arial" panose="020B0604020202020204" pitchFamily="34" charset="0"/>
              <a:buChar char="•"/>
            </a:pPr>
            <a:r>
              <a:rPr lang="en-IN" b="1" dirty="0"/>
              <a:t>Action</a:t>
            </a:r>
            <a:r>
              <a:rPr lang="en-IN" dirty="0"/>
              <a:t>: Users log in to the assistant's user interface (UI) hosted using AWS Amplify.</a:t>
            </a:r>
          </a:p>
          <a:p>
            <a:pPr>
              <a:buFont typeface="Arial" panose="020B0604020202020204" pitchFamily="34" charset="0"/>
              <a:buChar char="•"/>
            </a:pPr>
            <a:r>
              <a:rPr lang="en-IN" b="1" dirty="0"/>
              <a:t>Purpose</a:t>
            </a:r>
            <a:r>
              <a:rPr lang="en-IN" dirty="0"/>
              <a:t>: AWS Amplify provides a scalable front-end framework for building and hosting the assistant’s web or mobile interface.</a:t>
            </a:r>
          </a:p>
          <a:p>
            <a:r>
              <a:rPr lang="en-IN" b="1" dirty="0"/>
              <a:t>Step 2: Authenticate User</a:t>
            </a:r>
          </a:p>
          <a:p>
            <a:pPr>
              <a:buFont typeface="Arial" panose="020B0604020202020204" pitchFamily="34" charset="0"/>
              <a:buChar char="•"/>
            </a:pPr>
            <a:r>
              <a:rPr lang="en-IN" b="1" dirty="0"/>
              <a:t>Component</a:t>
            </a:r>
            <a:r>
              <a:rPr lang="en-IN" dirty="0"/>
              <a:t>: </a:t>
            </a:r>
            <a:r>
              <a:rPr lang="en-IN" b="1" dirty="0"/>
              <a:t>Amazon Cognito</a:t>
            </a:r>
            <a:endParaRPr lang="en-IN" dirty="0"/>
          </a:p>
          <a:p>
            <a:pPr>
              <a:buFont typeface="Arial" panose="020B0604020202020204" pitchFamily="34" charset="0"/>
              <a:buChar char="•"/>
            </a:pPr>
            <a:r>
              <a:rPr lang="en-IN" b="1" dirty="0"/>
              <a:t>Action</a:t>
            </a:r>
            <a:r>
              <a:rPr lang="en-IN" dirty="0"/>
              <a:t>: The login request is authenticated via Amazon Cognito, which manages user identities and access control.</a:t>
            </a:r>
          </a:p>
          <a:p>
            <a:pPr>
              <a:buFont typeface="Arial" panose="020B0604020202020204" pitchFamily="34" charset="0"/>
              <a:buChar char="•"/>
            </a:pPr>
            <a:r>
              <a:rPr lang="en-IN" b="1" dirty="0"/>
              <a:t>Purpose</a:t>
            </a:r>
            <a:r>
              <a:rPr lang="en-IN" dirty="0"/>
              <a:t>: Ensures that only authorized users can access the assistant.</a:t>
            </a:r>
          </a:p>
          <a:p>
            <a:r>
              <a:rPr lang="en-IN" b="1" dirty="0"/>
              <a:t>Step 3: User Query</a:t>
            </a:r>
          </a:p>
          <a:p>
            <a:pPr>
              <a:buFont typeface="Arial" panose="020B0604020202020204" pitchFamily="34" charset="0"/>
              <a:buChar char="•"/>
            </a:pPr>
            <a:r>
              <a:rPr lang="en-IN" b="1" dirty="0"/>
              <a:t>Component</a:t>
            </a:r>
            <a:r>
              <a:rPr lang="en-IN" dirty="0"/>
              <a:t>: </a:t>
            </a:r>
            <a:r>
              <a:rPr lang="en-IN" b="1" dirty="0"/>
              <a:t>AWS Amplify</a:t>
            </a:r>
            <a:endParaRPr lang="en-IN" dirty="0"/>
          </a:p>
          <a:p>
            <a:pPr>
              <a:buFont typeface="Arial" panose="020B0604020202020204" pitchFamily="34" charset="0"/>
              <a:buChar char="•"/>
            </a:pPr>
            <a:r>
              <a:rPr lang="en-IN" b="1" dirty="0"/>
              <a:t>Action</a:t>
            </a:r>
            <a:r>
              <a:rPr lang="en-IN" dirty="0"/>
              <a:t>: Users interact with the assistant by entering a query or task request, such as retrieving information or summarizing a document.</a:t>
            </a:r>
          </a:p>
          <a:p>
            <a:r>
              <a:rPr lang="en-IN" b="1" dirty="0"/>
              <a:t>Step 4: API Request</a:t>
            </a:r>
          </a:p>
          <a:p>
            <a:pPr>
              <a:buFont typeface="Arial" panose="020B0604020202020204" pitchFamily="34" charset="0"/>
              <a:buChar char="•"/>
            </a:pPr>
            <a:r>
              <a:rPr lang="en-IN" b="1" dirty="0"/>
              <a:t>Component</a:t>
            </a:r>
            <a:r>
              <a:rPr lang="en-IN" dirty="0"/>
              <a:t>: </a:t>
            </a:r>
            <a:r>
              <a:rPr lang="en-IN" b="1" dirty="0"/>
              <a:t>Amazon API Gateway</a:t>
            </a:r>
            <a:endParaRPr lang="en-IN" dirty="0"/>
          </a:p>
          <a:p>
            <a:pPr>
              <a:buFont typeface="Arial" panose="020B0604020202020204" pitchFamily="34" charset="0"/>
              <a:buChar char="•"/>
            </a:pPr>
            <a:r>
              <a:rPr lang="en-IN" b="1" dirty="0"/>
              <a:t>Action</a:t>
            </a:r>
            <a:r>
              <a:rPr lang="en-IN" dirty="0"/>
              <a:t>: Amplify sends the user’s request to the API Gateway, which routes it to the appropriate backend service.</a:t>
            </a:r>
          </a:p>
          <a:p>
            <a:pPr>
              <a:buFont typeface="Arial" panose="020B0604020202020204" pitchFamily="34" charset="0"/>
              <a:buChar char="•"/>
            </a:pPr>
            <a:r>
              <a:rPr lang="en-IN" b="1" dirty="0"/>
              <a:t>Purpose</a:t>
            </a:r>
            <a:r>
              <a:rPr lang="en-IN" dirty="0"/>
              <a:t>: Acts as a bridge between the front end and the backend infrastructure.</a:t>
            </a:r>
          </a:p>
          <a:p>
            <a:r>
              <a:rPr lang="en-IN" b="1" dirty="0"/>
              <a:t>Step 5: Authorize Request</a:t>
            </a:r>
          </a:p>
          <a:p>
            <a:pPr>
              <a:buFont typeface="Arial" panose="020B0604020202020204" pitchFamily="34" charset="0"/>
              <a:buChar char="•"/>
            </a:pPr>
            <a:r>
              <a:rPr lang="en-IN" b="1" dirty="0"/>
              <a:t>Component</a:t>
            </a:r>
            <a:r>
              <a:rPr lang="en-IN" dirty="0"/>
              <a:t>: </a:t>
            </a:r>
            <a:r>
              <a:rPr lang="en-IN" b="1" dirty="0"/>
              <a:t>AWS Lambda</a:t>
            </a:r>
            <a:endParaRPr lang="en-IN" dirty="0"/>
          </a:p>
          <a:p>
            <a:pPr>
              <a:buFont typeface="Arial" panose="020B0604020202020204" pitchFamily="34" charset="0"/>
              <a:buChar char="•"/>
            </a:pPr>
            <a:r>
              <a:rPr lang="en-IN" b="1" dirty="0"/>
              <a:t>Action</a:t>
            </a:r>
            <a:r>
              <a:rPr lang="en-IN" dirty="0"/>
              <a:t>: A Lambda function validates the API request and ensures that it adheres to security and authorization protocols.</a:t>
            </a:r>
          </a:p>
          <a:p>
            <a:pPr>
              <a:buFont typeface="Arial" panose="020B0604020202020204" pitchFamily="34" charset="0"/>
              <a:buChar char="•"/>
            </a:pPr>
            <a:r>
              <a:rPr lang="en-IN" b="1" dirty="0"/>
              <a:t>Purpose</a:t>
            </a:r>
            <a:r>
              <a:rPr lang="en-IN" dirty="0"/>
              <a:t>: Adds a layer of security and request validation.</a:t>
            </a:r>
          </a:p>
          <a:p>
            <a:r>
              <a:rPr lang="en-IN" b="1" dirty="0"/>
              <a:t>Step 6: Route to Service</a:t>
            </a:r>
          </a:p>
          <a:p>
            <a:pPr>
              <a:buFont typeface="Arial" panose="020B0604020202020204" pitchFamily="34" charset="0"/>
              <a:buChar char="•"/>
            </a:pPr>
            <a:r>
              <a:rPr lang="en-IN" b="1" dirty="0"/>
              <a:t>Component</a:t>
            </a:r>
            <a:r>
              <a:rPr lang="en-IN" dirty="0"/>
              <a:t>: </a:t>
            </a:r>
            <a:r>
              <a:rPr lang="en-IN" b="1" dirty="0"/>
              <a:t>AWS Lambda</a:t>
            </a:r>
            <a:endParaRPr lang="en-IN" dirty="0"/>
          </a:p>
          <a:p>
            <a:pPr>
              <a:buFont typeface="Arial" panose="020B0604020202020204" pitchFamily="34" charset="0"/>
              <a:buChar char="•"/>
            </a:pPr>
            <a:r>
              <a:rPr lang="en-IN" b="1" dirty="0"/>
              <a:t>Action</a:t>
            </a:r>
            <a:r>
              <a:rPr lang="en-IN" dirty="0"/>
              <a:t>: The validated request is processed and routed to the knowledge base or Amazon Bedrock for further handling.</a:t>
            </a:r>
          </a:p>
          <a:p>
            <a:pPr>
              <a:buFont typeface="Arial" panose="020B0604020202020204" pitchFamily="34" charset="0"/>
              <a:buChar char="•"/>
            </a:pPr>
            <a:r>
              <a:rPr lang="en-IN" b="1" dirty="0"/>
              <a:t>Purpose</a:t>
            </a:r>
            <a:r>
              <a:rPr lang="en-IN" dirty="0"/>
              <a:t>: Facilitates dynamic decision-making based on the type of user query.</a:t>
            </a:r>
          </a:p>
          <a:p>
            <a:r>
              <a:rPr lang="en-IN" b="1" dirty="0"/>
              <a:t>Step 7: Knowledge Base Query</a:t>
            </a:r>
          </a:p>
          <a:p>
            <a:pPr>
              <a:buFont typeface="Arial" panose="020B0604020202020204" pitchFamily="34" charset="0"/>
              <a:buChar char="•"/>
            </a:pPr>
            <a:r>
              <a:rPr lang="en-IN" b="1" dirty="0"/>
              <a:t>Components</a:t>
            </a:r>
            <a:r>
              <a:rPr lang="en-IN" dirty="0"/>
              <a:t>:</a:t>
            </a:r>
          </a:p>
          <a:p>
            <a:pPr marL="742950" lvl="1" indent="-285750">
              <a:buFont typeface="Arial" panose="020B0604020202020204" pitchFamily="34" charset="0"/>
              <a:buChar char="•"/>
            </a:pPr>
            <a:r>
              <a:rPr lang="en-IN" b="1" dirty="0"/>
              <a:t>Amazon OpenSearch Service</a:t>
            </a:r>
            <a:endParaRPr lang="en-IN" dirty="0"/>
          </a:p>
          <a:p>
            <a:pPr marL="742950" lvl="1" indent="-285750">
              <a:buFont typeface="Arial" panose="020B0604020202020204" pitchFamily="34" charset="0"/>
              <a:buChar char="•"/>
            </a:pPr>
            <a:r>
              <a:rPr lang="en-IN" b="1" dirty="0"/>
              <a:t>Amazon S3</a:t>
            </a:r>
            <a:endParaRPr lang="en-IN" dirty="0"/>
          </a:p>
          <a:p>
            <a:pPr>
              <a:buFont typeface="Arial" panose="020B0604020202020204" pitchFamily="34" charset="0"/>
              <a:buChar char="•"/>
            </a:pPr>
            <a:r>
              <a:rPr lang="en-IN" b="1" dirty="0"/>
              <a:t>Action</a:t>
            </a:r>
            <a:r>
              <a:rPr lang="en-IN" dirty="0"/>
              <a:t>:</a:t>
            </a:r>
          </a:p>
          <a:p>
            <a:pPr marL="742950" lvl="1" indent="-285750">
              <a:buFont typeface="Arial" panose="020B0604020202020204" pitchFamily="34" charset="0"/>
              <a:buChar char="•"/>
            </a:pPr>
            <a:r>
              <a:rPr lang="en-IN" dirty="0"/>
              <a:t>The query is sent to a knowledge base integrated with OpenSearch for semantic search.</a:t>
            </a:r>
          </a:p>
          <a:p>
            <a:pPr marL="742950" lvl="1" indent="-285750">
              <a:buFont typeface="Arial" panose="020B0604020202020204" pitchFamily="34" charset="0"/>
              <a:buChar char="•"/>
            </a:pPr>
            <a:r>
              <a:rPr lang="en-IN" dirty="0"/>
              <a:t>Relevant data is retrieved from indexed documents stored in Amazon S3.</a:t>
            </a:r>
          </a:p>
          <a:p>
            <a:pPr>
              <a:buFont typeface="Arial" panose="020B0604020202020204" pitchFamily="34" charset="0"/>
              <a:buChar char="•"/>
            </a:pPr>
            <a:r>
              <a:rPr lang="en-IN" b="1" dirty="0"/>
              <a:t>Purpose</a:t>
            </a:r>
            <a:r>
              <a:rPr lang="en-IN" dirty="0"/>
              <a:t>: Enables the assistant to provide contextually accurate responses by searching enterprise knowledge bases.</a:t>
            </a:r>
          </a:p>
          <a:p>
            <a:r>
              <a:rPr lang="en-IN" b="1" dirty="0"/>
              <a:t>Step 8: Data Retrieval</a:t>
            </a:r>
          </a:p>
          <a:p>
            <a:pPr>
              <a:buFont typeface="Arial" panose="020B0604020202020204" pitchFamily="34" charset="0"/>
              <a:buChar char="•"/>
            </a:pPr>
            <a:r>
              <a:rPr lang="en-IN" b="1" dirty="0"/>
              <a:t>Components</a:t>
            </a:r>
            <a:r>
              <a:rPr lang="en-IN" dirty="0"/>
              <a:t>: </a:t>
            </a:r>
            <a:r>
              <a:rPr lang="en-IN" b="1" dirty="0"/>
              <a:t>Amazon S3 and OpenSearch</a:t>
            </a:r>
            <a:endParaRPr lang="en-IN" dirty="0"/>
          </a:p>
          <a:p>
            <a:pPr>
              <a:buFont typeface="Arial" panose="020B0604020202020204" pitchFamily="34" charset="0"/>
              <a:buChar char="•"/>
            </a:pPr>
            <a:r>
              <a:rPr lang="en-IN" b="1" dirty="0"/>
              <a:t>Action</a:t>
            </a:r>
            <a:r>
              <a:rPr lang="en-IN" dirty="0"/>
              <a:t>: Documents and data ingested into OpenSearch are retrieved and prepared for further processing.</a:t>
            </a:r>
          </a:p>
          <a:p>
            <a:pPr>
              <a:buFont typeface="Arial" panose="020B0604020202020204" pitchFamily="34" charset="0"/>
              <a:buChar char="•"/>
            </a:pPr>
            <a:r>
              <a:rPr lang="en-IN" b="1" dirty="0"/>
              <a:t>Purpose</a:t>
            </a:r>
            <a:r>
              <a:rPr lang="en-IN" dirty="0"/>
              <a:t>: Ensures the assistant has access to the most relevant and updated information.</a:t>
            </a:r>
          </a:p>
          <a:p>
            <a:r>
              <a:rPr lang="en-IN" b="1" dirty="0"/>
              <a:t>Step 9: Submit Prompt to Amazon Bedrock</a:t>
            </a:r>
          </a:p>
          <a:p>
            <a:pPr>
              <a:buFont typeface="Arial" panose="020B0604020202020204" pitchFamily="34" charset="0"/>
              <a:buChar char="•"/>
            </a:pPr>
            <a:r>
              <a:rPr lang="en-IN" b="1" dirty="0"/>
              <a:t>Component</a:t>
            </a:r>
            <a:r>
              <a:rPr lang="en-IN" dirty="0"/>
              <a:t>: </a:t>
            </a:r>
            <a:r>
              <a:rPr lang="en-IN" b="1" dirty="0"/>
              <a:t>Amazon Bedrock</a:t>
            </a:r>
            <a:endParaRPr lang="en-IN" dirty="0"/>
          </a:p>
          <a:p>
            <a:pPr>
              <a:buFont typeface="Arial" panose="020B0604020202020204" pitchFamily="34" charset="0"/>
              <a:buChar char="•"/>
            </a:pPr>
            <a:r>
              <a:rPr lang="en-IN" b="1" dirty="0"/>
              <a:t>Action</a:t>
            </a:r>
            <a:r>
              <a:rPr lang="en-IN" dirty="0"/>
              <a:t>:</a:t>
            </a:r>
          </a:p>
          <a:p>
            <a:pPr marL="742950" lvl="1" indent="-285750">
              <a:buFont typeface="Arial" panose="020B0604020202020204" pitchFamily="34" charset="0"/>
              <a:buChar char="•"/>
            </a:pPr>
            <a:r>
              <a:rPr lang="en-IN" dirty="0"/>
              <a:t>The retrieved data, along with the user’s prompt, is processed using a foundation model via Amazon Bedrock.</a:t>
            </a:r>
          </a:p>
          <a:p>
            <a:pPr marL="742950" lvl="1" indent="-285750">
              <a:buFont typeface="Arial" panose="020B0604020202020204" pitchFamily="34" charset="0"/>
              <a:buChar char="•"/>
            </a:pPr>
            <a:r>
              <a:rPr lang="en-IN" dirty="0"/>
              <a:t>The model generates the response based on the data and query.</a:t>
            </a:r>
          </a:p>
          <a:p>
            <a:pPr>
              <a:buFont typeface="Arial" panose="020B0604020202020204" pitchFamily="34" charset="0"/>
              <a:buChar char="•"/>
            </a:pPr>
            <a:r>
              <a:rPr lang="en-IN" b="1" dirty="0"/>
              <a:t>Purpose</a:t>
            </a:r>
            <a:r>
              <a:rPr lang="en-IN" dirty="0"/>
              <a:t>: Leverages generative AI for complex tasks like summarization, contextual Q&amp;A, or content generation.</a:t>
            </a:r>
          </a:p>
          <a:p>
            <a:r>
              <a:rPr lang="en-IN" b="1" dirty="0"/>
              <a:t>Foundation Model Capabilities</a:t>
            </a:r>
          </a:p>
          <a:p>
            <a:pPr>
              <a:buFont typeface="Arial" panose="020B0604020202020204" pitchFamily="34" charset="0"/>
              <a:buChar char="•"/>
            </a:pPr>
            <a:r>
              <a:rPr lang="en-IN" b="1" dirty="0"/>
              <a:t>Q&amp;A</a:t>
            </a:r>
            <a:r>
              <a:rPr lang="en-IN" dirty="0"/>
              <a:t>: Respond to user queries with accurate and context-aware answers.</a:t>
            </a:r>
          </a:p>
          <a:p>
            <a:pPr>
              <a:buFont typeface="Arial" panose="020B0604020202020204" pitchFamily="34" charset="0"/>
              <a:buChar char="•"/>
            </a:pPr>
            <a:r>
              <a:rPr lang="en-IN" b="1" dirty="0"/>
              <a:t>Summarization</a:t>
            </a:r>
            <a:r>
              <a:rPr lang="en-IN" dirty="0"/>
              <a:t>: Condense large documents into concise summaries.</a:t>
            </a:r>
          </a:p>
          <a:p>
            <a:pPr>
              <a:buFont typeface="Arial" panose="020B0604020202020204" pitchFamily="34" charset="0"/>
              <a:buChar char="•"/>
            </a:pPr>
            <a:r>
              <a:rPr lang="en-IN" b="1" dirty="0"/>
              <a:t>Generation</a:t>
            </a:r>
            <a:r>
              <a:rPr lang="en-IN" dirty="0"/>
              <a:t>: Produce human-like text or structured outputs tailored to the user’s request.</a:t>
            </a:r>
          </a:p>
          <a:p>
            <a:r>
              <a:rPr lang="en-IN" b="1" dirty="0"/>
              <a:t>Advantages of This Use Case</a:t>
            </a:r>
          </a:p>
          <a:p>
            <a:pPr>
              <a:buFont typeface="+mj-lt"/>
              <a:buAutoNum type="arabicPeriod"/>
            </a:pPr>
            <a:r>
              <a:rPr lang="en-IN" b="1" dirty="0"/>
              <a:t>Scalability</a:t>
            </a:r>
            <a:r>
              <a:rPr lang="en-IN" dirty="0"/>
              <a:t>:</a:t>
            </a:r>
          </a:p>
          <a:p>
            <a:pPr marL="742950" lvl="1" indent="-285750">
              <a:buFont typeface="+mj-lt"/>
              <a:buAutoNum type="arabicPeriod"/>
            </a:pPr>
            <a:r>
              <a:rPr lang="en-IN" dirty="0"/>
              <a:t>The serverless architecture scales dynamically based on user interactions.</a:t>
            </a:r>
          </a:p>
          <a:p>
            <a:pPr>
              <a:buFont typeface="+mj-lt"/>
              <a:buAutoNum type="arabicPeriod"/>
            </a:pPr>
            <a:r>
              <a:rPr lang="en-IN" b="1" dirty="0"/>
              <a:t>Security</a:t>
            </a:r>
            <a:r>
              <a:rPr lang="en-IN" dirty="0"/>
              <a:t>:</a:t>
            </a:r>
          </a:p>
          <a:p>
            <a:pPr marL="742950" lvl="1" indent="-285750">
              <a:buFont typeface="+mj-lt"/>
              <a:buAutoNum type="arabicPeriod"/>
            </a:pPr>
            <a:r>
              <a:rPr lang="en-IN" dirty="0"/>
              <a:t>Ensures secure access through Amazon Cognito and API Gateway.</a:t>
            </a:r>
          </a:p>
          <a:p>
            <a:pPr>
              <a:buFont typeface="+mj-lt"/>
              <a:buAutoNum type="arabicPeriod"/>
            </a:pPr>
            <a:r>
              <a:rPr lang="en-IN" b="1" dirty="0"/>
              <a:t>Seamless Integration</a:t>
            </a:r>
            <a:r>
              <a:rPr lang="en-IN" dirty="0"/>
              <a:t>:</a:t>
            </a:r>
          </a:p>
          <a:p>
            <a:pPr marL="742950" lvl="1" indent="-285750">
              <a:buFont typeface="+mj-lt"/>
              <a:buAutoNum type="arabicPeriod"/>
            </a:pPr>
            <a:r>
              <a:rPr lang="en-IN" dirty="0"/>
              <a:t>Combines multiple AWS services to create a robust digital assistant pipeline.</a:t>
            </a:r>
          </a:p>
          <a:p>
            <a:pPr>
              <a:buFont typeface="+mj-lt"/>
              <a:buAutoNum type="arabicPeriod"/>
            </a:pPr>
            <a:r>
              <a:rPr lang="en-IN" b="1" dirty="0"/>
              <a:t>Intelligent Responses</a:t>
            </a:r>
            <a:r>
              <a:rPr lang="en-IN" dirty="0"/>
              <a:t>:</a:t>
            </a:r>
          </a:p>
          <a:p>
            <a:pPr marL="742950" lvl="1" indent="-285750">
              <a:buFont typeface="+mj-lt"/>
              <a:buAutoNum type="arabicPeriod"/>
            </a:pPr>
            <a:r>
              <a:rPr lang="en-IN" dirty="0"/>
              <a:t>Uses advanced FMs via Amazon Bedrock for enhanced accuracy and contextual understanding.</a:t>
            </a:r>
          </a:p>
          <a:p>
            <a:r>
              <a:rPr lang="en-IN" b="1" dirty="0"/>
              <a:t>Applications of the Digital Assistant</a:t>
            </a:r>
          </a:p>
          <a:p>
            <a:pPr>
              <a:buFont typeface="+mj-lt"/>
              <a:buAutoNum type="arabicPeriod"/>
            </a:pPr>
            <a:r>
              <a:rPr lang="en-IN" b="1" dirty="0"/>
              <a:t>Enterprise Knowledge Management</a:t>
            </a:r>
            <a:r>
              <a:rPr lang="en-IN" dirty="0"/>
              <a:t>:</a:t>
            </a:r>
          </a:p>
          <a:p>
            <a:pPr marL="742950" lvl="1" indent="-285750">
              <a:buFont typeface="+mj-lt"/>
              <a:buAutoNum type="arabicPeriod"/>
            </a:pPr>
            <a:r>
              <a:rPr lang="en-IN" dirty="0"/>
              <a:t>Assists employees in retrieving information from internal databases.</a:t>
            </a:r>
          </a:p>
          <a:p>
            <a:pPr>
              <a:buFont typeface="+mj-lt"/>
              <a:buAutoNum type="arabicPeriod"/>
            </a:pPr>
            <a:r>
              <a:rPr lang="en-IN" b="1" dirty="0"/>
              <a:t>Customer Support</a:t>
            </a:r>
            <a:r>
              <a:rPr lang="en-IN" dirty="0"/>
              <a:t>:</a:t>
            </a:r>
          </a:p>
          <a:p>
            <a:pPr marL="742950" lvl="1" indent="-285750">
              <a:buFont typeface="+mj-lt"/>
              <a:buAutoNum type="arabicPeriod"/>
            </a:pPr>
            <a:r>
              <a:rPr lang="en-IN" dirty="0"/>
              <a:t>Handles FAQs, ticket generation, and troubleshooting queries.</a:t>
            </a:r>
          </a:p>
          <a:p>
            <a:pPr>
              <a:buFont typeface="+mj-lt"/>
              <a:buAutoNum type="arabicPeriod"/>
            </a:pPr>
            <a:r>
              <a:rPr lang="en-IN" b="1" dirty="0"/>
              <a:t>Education</a:t>
            </a:r>
            <a:r>
              <a:rPr lang="en-IN" dirty="0"/>
              <a:t>:</a:t>
            </a:r>
          </a:p>
          <a:p>
            <a:pPr marL="742950" lvl="1" indent="-285750">
              <a:buFont typeface="+mj-lt"/>
              <a:buAutoNum type="arabicPeriod"/>
            </a:pPr>
            <a:r>
              <a:rPr lang="en-IN" dirty="0"/>
              <a:t>Acts as a teaching assistant by summarizing content and answering student queries.</a:t>
            </a:r>
          </a:p>
          <a:p>
            <a:pPr>
              <a:buFont typeface="+mj-lt"/>
              <a:buAutoNum type="arabicPeriod"/>
            </a:pPr>
            <a:r>
              <a:rPr lang="en-IN" b="1" dirty="0"/>
              <a:t>Healthcare</a:t>
            </a:r>
            <a:r>
              <a:rPr lang="en-IN" dirty="0"/>
              <a:t>:</a:t>
            </a:r>
          </a:p>
          <a:p>
            <a:pPr marL="742950" lvl="1" indent="-285750">
              <a:buFont typeface="+mj-lt"/>
              <a:buAutoNum type="arabicPeriod"/>
            </a:pPr>
            <a:r>
              <a:rPr lang="en-IN" dirty="0"/>
              <a:t>Retrieves medical knowledge or assists in creating reports.</a:t>
            </a:r>
          </a:p>
          <a:p>
            <a:r>
              <a:rPr lang="en-IN" b="1" dirty="0"/>
              <a:t>Conclusion</a:t>
            </a:r>
          </a:p>
          <a:p>
            <a:r>
              <a:rPr lang="en-IN" dirty="0"/>
              <a:t>This use case highlights how Amazon Bedrock integrates with the AWS ecosystem to build intelligent, scalable, and secure digital assistants, leveraging the power of foundation models and cloud-based infrastructure.</a:t>
            </a:r>
          </a:p>
          <a:p>
            <a:endParaRPr lang="en-US" dirty="0"/>
          </a:p>
        </p:txBody>
      </p:sp>
      <p:sp>
        <p:nvSpPr>
          <p:cNvPr id="4" name="Slide Number Placeholder 3"/>
          <p:cNvSpPr>
            <a:spLocks noGrp="1"/>
          </p:cNvSpPr>
          <p:nvPr>
            <p:ph type="sldNum" sz="quarter" idx="5"/>
          </p:nvPr>
        </p:nvSpPr>
        <p:spPr/>
        <p:txBody>
          <a:bodyPr/>
          <a:lstStyle/>
          <a:p>
            <a:pPr>
              <a:defRPr/>
            </a:pPr>
            <a:fld id="{495D04EA-81D3-4A42-A04D-47C91A1AD348}" type="slidenum">
              <a:rPr lang="en-IN" altLang="en-US" smtClean="0"/>
              <a:pPr>
                <a:defRPr/>
              </a:pPr>
              <a:t>63</a:t>
            </a:fld>
            <a:endParaRPr lang="en-IN" altLang="en-US"/>
          </a:p>
        </p:txBody>
      </p:sp>
    </p:spTree>
    <p:extLst>
      <p:ext uri="{BB962C8B-B14F-4D97-AF65-F5344CB8AC3E}">
        <p14:creationId xmlns:p14="http://schemas.microsoft.com/office/powerpoint/2010/main" val="2040297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a:extLst>
              <a:ext uri="{FF2B5EF4-FFF2-40B4-BE49-F238E27FC236}">
                <a16:creationId xmlns:a16="http://schemas.microsoft.com/office/drawing/2014/main" id="{E34E2888-AB7A-A920-8EE5-94868A957F6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2" name="Notes Placeholder 2">
            <a:extLst>
              <a:ext uri="{FF2B5EF4-FFF2-40B4-BE49-F238E27FC236}">
                <a16:creationId xmlns:a16="http://schemas.microsoft.com/office/drawing/2014/main" id="{95E0098E-B0DF-D774-982C-15900BA6AD0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contrasts </a:t>
            </a:r>
            <a:r>
              <a:rPr lang="en-IN" altLang="en-US" b="1"/>
              <a:t>Pre-Trained Models</a:t>
            </a:r>
            <a:r>
              <a:rPr lang="en-IN" altLang="en-US"/>
              <a:t> and </a:t>
            </a:r>
            <a:r>
              <a:rPr lang="en-IN" altLang="en-US" b="1"/>
              <a:t>Fine-Tuned Models</a:t>
            </a:r>
            <a:r>
              <a:rPr lang="en-IN" altLang="en-US"/>
              <a:t> based on three key criteria:</a:t>
            </a:r>
          </a:p>
          <a:p>
            <a:r>
              <a:rPr lang="en-IN" altLang="en-US" b="1"/>
              <a:t>1. Training Data</a:t>
            </a:r>
          </a:p>
          <a:p>
            <a:pPr>
              <a:buFontTx/>
              <a:buChar char="•"/>
            </a:pPr>
            <a:r>
              <a:rPr lang="en-IN" altLang="en-US" b="1"/>
              <a:t>Pre-trained models</a:t>
            </a:r>
            <a:r>
              <a:rPr lang="en-IN" altLang="en-US"/>
              <a:t>:</a:t>
            </a:r>
          </a:p>
          <a:p>
            <a:pPr marL="742950" lvl="1" indent="-285750">
              <a:buFontTx/>
              <a:buChar char="•"/>
            </a:pPr>
            <a:r>
              <a:rPr lang="en-IN" altLang="en-US"/>
              <a:t>Trained on </a:t>
            </a:r>
            <a:r>
              <a:rPr lang="en-IN" altLang="en-US" b="1"/>
              <a:t>large, diverse datasets</a:t>
            </a:r>
            <a:r>
              <a:rPr lang="en-IN" altLang="en-US"/>
              <a:t> that cover broad use cases and general patterns.</a:t>
            </a:r>
          </a:p>
          <a:p>
            <a:pPr marL="742950" lvl="1" indent="-285750">
              <a:buFontTx/>
              <a:buChar char="•"/>
            </a:pPr>
            <a:r>
              <a:rPr lang="en-IN" altLang="en-US"/>
              <a:t>Example: GPT, BERT, ResNet, which learn general features from massive data sources.</a:t>
            </a:r>
          </a:p>
          <a:p>
            <a:pPr>
              <a:buFontTx/>
              <a:buChar char="•"/>
            </a:pPr>
            <a:r>
              <a:rPr lang="en-IN" altLang="en-US" b="1"/>
              <a:t>Fine-tuned models</a:t>
            </a:r>
            <a:r>
              <a:rPr lang="en-IN" altLang="en-US"/>
              <a:t>:</a:t>
            </a:r>
          </a:p>
          <a:p>
            <a:pPr marL="742950" lvl="1" indent="-285750">
              <a:buFontTx/>
              <a:buChar char="•"/>
            </a:pPr>
            <a:r>
              <a:rPr lang="en-IN" altLang="en-US"/>
              <a:t>Trained on </a:t>
            </a:r>
            <a:r>
              <a:rPr lang="en-IN" altLang="en-US" b="1"/>
              <a:t>specific examples</a:t>
            </a:r>
            <a:r>
              <a:rPr lang="en-IN" altLang="en-US"/>
              <a:t> or smaller datasets tailored to a particular task, domain, or use case.</a:t>
            </a:r>
          </a:p>
          <a:p>
            <a:pPr marL="742950" lvl="1" indent="-285750">
              <a:buFontTx/>
              <a:buChar char="•"/>
            </a:pPr>
            <a:r>
              <a:rPr lang="en-IN" altLang="en-US"/>
              <a:t>Example: Fine-tuning GPT for customer support or medical text classification.</a:t>
            </a:r>
          </a:p>
          <a:p>
            <a:r>
              <a:rPr lang="en-IN" altLang="en-US" b="1"/>
              <a:t>2. Purpose</a:t>
            </a:r>
          </a:p>
          <a:p>
            <a:pPr>
              <a:buFontTx/>
              <a:buChar char="•"/>
            </a:pPr>
            <a:r>
              <a:rPr lang="en-IN" altLang="en-US" b="1"/>
              <a:t>Pre-trained models</a:t>
            </a:r>
            <a:r>
              <a:rPr lang="en-IN" altLang="en-US"/>
              <a:t>:</a:t>
            </a:r>
          </a:p>
          <a:p>
            <a:pPr marL="742950" lvl="1" indent="-285750">
              <a:buFontTx/>
              <a:buChar char="•"/>
            </a:pPr>
            <a:r>
              <a:rPr lang="en-IN" altLang="en-US"/>
              <a:t>Serve as </a:t>
            </a:r>
            <a:r>
              <a:rPr lang="en-IN" altLang="en-US" b="1"/>
              <a:t>general-purpose base models</a:t>
            </a:r>
            <a:r>
              <a:rPr lang="en-IN" altLang="en-US"/>
              <a:t> that can be used for multiple applications.</a:t>
            </a:r>
          </a:p>
          <a:p>
            <a:pPr marL="742950" lvl="1" indent="-285750">
              <a:buFontTx/>
              <a:buChar char="•"/>
            </a:pPr>
            <a:r>
              <a:rPr lang="en-IN" altLang="en-US"/>
              <a:t>They act as starting points for more specialized tasks.</a:t>
            </a:r>
          </a:p>
          <a:p>
            <a:pPr>
              <a:buFontTx/>
              <a:buChar char="•"/>
            </a:pPr>
            <a:r>
              <a:rPr lang="en-IN" altLang="en-US" b="1"/>
              <a:t>Fine-tuned models</a:t>
            </a:r>
            <a:r>
              <a:rPr lang="en-IN" altLang="en-US"/>
              <a:t>:</a:t>
            </a:r>
          </a:p>
          <a:p>
            <a:pPr marL="742950" lvl="1" indent="-285750">
              <a:buFontTx/>
              <a:buChar char="•"/>
            </a:pPr>
            <a:r>
              <a:rPr lang="en-IN" altLang="en-US"/>
              <a:t>Adapted to </a:t>
            </a:r>
            <a:r>
              <a:rPr lang="en-IN" altLang="en-US" b="1"/>
              <a:t>specific tasks or domains</a:t>
            </a:r>
            <a:r>
              <a:rPr lang="en-IN" altLang="en-US"/>
              <a:t> by adjusting the pre-trained model on targeted data.</a:t>
            </a:r>
          </a:p>
          <a:p>
            <a:pPr marL="742950" lvl="1" indent="-285750">
              <a:buFontTx/>
              <a:buChar char="•"/>
            </a:pPr>
            <a:r>
              <a:rPr lang="en-IN" altLang="en-US"/>
              <a:t>This ensures higher performance for niche tasks.</a:t>
            </a:r>
          </a:p>
          <a:p>
            <a:r>
              <a:rPr lang="en-IN" altLang="en-US" b="1"/>
              <a:t>3. Efficiency</a:t>
            </a:r>
          </a:p>
          <a:p>
            <a:pPr>
              <a:buFontTx/>
              <a:buChar char="•"/>
            </a:pPr>
            <a:r>
              <a:rPr lang="en-IN" altLang="en-US" b="1"/>
              <a:t>Pre-training</a:t>
            </a:r>
            <a:r>
              <a:rPr lang="en-IN" altLang="en-US"/>
              <a:t>:</a:t>
            </a:r>
          </a:p>
          <a:p>
            <a:pPr marL="742950" lvl="1" indent="-285750">
              <a:buFontTx/>
              <a:buChar char="•"/>
            </a:pPr>
            <a:r>
              <a:rPr lang="en-IN" altLang="en-US"/>
              <a:t>Computationally </a:t>
            </a:r>
            <a:r>
              <a:rPr lang="en-IN" altLang="en-US" b="1"/>
              <a:t>intensive</a:t>
            </a:r>
            <a:r>
              <a:rPr lang="en-IN" altLang="en-US"/>
              <a:t> and time-consuming, as it involves processing massive datasets from scratch.</a:t>
            </a:r>
          </a:p>
          <a:p>
            <a:pPr marL="742950" lvl="1" indent="-285750">
              <a:buFontTx/>
              <a:buChar char="•"/>
            </a:pPr>
            <a:r>
              <a:rPr lang="en-IN" altLang="en-US"/>
              <a:t>Requires significant resources like GPUs or TPUs.</a:t>
            </a:r>
          </a:p>
          <a:p>
            <a:pPr>
              <a:buFontTx/>
              <a:buChar char="•"/>
            </a:pPr>
            <a:r>
              <a:rPr lang="en-IN" altLang="en-US" b="1"/>
              <a:t>Fine-tuning</a:t>
            </a:r>
            <a:r>
              <a:rPr lang="en-IN" altLang="en-US"/>
              <a:t>:</a:t>
            </a:r>
          </a:p>
          <a:p>
            <a:pPr marL="742950" lvl="1" indent="-285750">
              <a:buFontTx/>
              <a:buChar char="•"/>
            </a:pPr>
            <a:r>
              <a:rPr lang="en-IN" altLang="en-US" b="1"/>
              <a:t>More efficient</a:t>
            </a:r>
            <a:r>
              <a:rPr lang="en-IN" altLang="en-US"/>
              <a:t> since it builds on the pre-trained model’s knowledge, reducing computational effort.</a:t>
            </a:r>
          </a:p>
          <a:p>
            <a:pPr marL="742950" lvl="1" indent="-285750">
              <a:buFontTx/>
              <a:buChar char="•"/>
            </a:pPr>
            <a:r>
              <a:rPr lang="en-IN" altLang="en-US"/>
              <a:t>Fine-tuning adapts the model quickly for new tasks without re-training from scratch.</a:t>
            </a:r>
          </a:p>
          <a:p>
            <a:r>
              <a:rPr lang="en-IN" altLang="en-US" b="1"/>
              <a:t>Summary</a:t>
            </a:r>
          </a:p>
          <a:p>
            <a:pPr>
              <a:buFontTx/>
              <a:buChar char="•"/>
            </a:pPr>
            <a:r>
              <a:rPr lang="en-IN" altLang="en-US" b="1"/>
              <a:t>Pre-trained models</a:t>
            </a:r>
            <a:r>
              <a:rPr lang="en-IN" altLang="en-US"/>
              <a:t> provide broad, foundational learning.</a:t>
            </a:r>
          </a:p>
          <a:p>
            <a:pPr>
              <a:buFontTx/>
              <a:buChar char="•"/>
            </a:pPr>
            <a:r>
              <a:rPr lang="en-IN" altLang="en-US" b="1"/>
              <a:t>Fine-tuned models</a:t>
            </a:r>
            <a:r>
              <a:rPr lang="en-IN" altLang="en-US"/>
              <a:t> efficiently tailor these foundations for specific tasks, balancing performance and resource usage.</a:t>
            </a:r>
          </a:p>
          <a:p>
            <a:r>
              <a:rPr lang="en-IN" altLang="en-US"/>
              <a:t>This approach is widely used in AI to achieve state-of-the-art results with reduced effort and computation.</a:t>
            </a:r>
          </a:p>
          <a:p>
            <a:endParaRPr lang="en-US" altLang="en-US"/>
          </a:p>
        </p:txBody>
      </p:sp>
      <p:sp>
        <p:nvSpPr>
          <p:cNvPr id="97283" name="Slide Number Placeholder 3">
            <a:extLst>
              <a:ext uri="{FF2B5EF4-FFF2-40B4-BE49-F238E27FC236}">
                <a16:creationId xmlns:a16="http://schemas.microsoft.com/office/drawing/2014/main" id="{E5D2C02F-3EBA-80F9-E76F-522AE90B5D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AD4237B-8A6B-4E46-B80F-A7DBDD20CB5E}" type="slidenum">
              <a:rPr lang="en-IN" altLang="en-US" smtClean="0"/>
              <a:pPr/>
              <a:t>9</a:t>
            </a:fld>
            <a:endParaRPr lang="en-I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Slide Image Placeholder 1">
            <a:extLst>
              <a:ext uri="{FF2B5EF4-FFF2-40B4-BE49-F238E27FC236}">
                <a16:creationId xmlns:a16="http://schemas.microsoft.com/office/drawing/2014/main" id="{A4B3E83E-61D5-C433-1D60-21F10A1F47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6" name="Notes Placeholder 2">
            <a:extLst>
              <a:ext uri="{FF2B5EF4-FFF2-40B4-BE49-F238E27FC236}">
                <a16:creationId xmlns:a16="http://schemas.microsoft.com/office/drawing/2014/main" id="{340F6046-FF38-52A6-9084-29375660645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further elaborates on the differences between </a:t>
            </a:r>
            <a:r>
              <a:rPr lang="en-IN" altLang="en-US" b="1"/>
              <a:t>Pre-Trained Models</a:t>
            </a:r>
            <a:r>
              <a:rPr lang="en-IN" altLang="en-US"/>
              <a:t> and </a:t>
            </a:r>
            <a:r>
              <a:rPr lang="en-IN" altLang="en-US" b="1"/>
              <a:t>Fine-Tuned Models</a:t>
            </a:r>
            <a:r>
              <a:rPr lang="en-IN" altLang="en-US"/>
              <a:t>, focusing on three specific factors:</a:t>
            </a:r>
          </a:p>
          <a:p>
            <a:r>
              <a:rPr lang="en-IN" altLang="en-US" b="1"/>
              <a:t>1. Performance</a:t>
            </a:r>
          </a:p>
          <a:p>
            <a:pPr>
              <a:buFontTx/>
              <a:buChar char="•"/>
            </a:pPr>
            <a:r>
              <a:rPr lang="en-IN" altLang="en-US"/>
              <a:t>Fine-tuning can </a:t>
            </a:r>
            <a:r>
              <a:rPr lang="en-IN" altLang="en-US" b="1"/>
              <a:t>improve a model's performance</a:t>
            </a:r>
            <a:r>
              <a:rPr lang="en-IN" altLang="en-US"/>
              <a:t> on specialized tasks.</a:t>
            </a:r>
          </a:p>
          <a:p>
            <a:pPr>
              <a:buFontTx/>
              <a:buChar char="•"/>
            </a:pPr>
            <a:r>
              <a:rPr lang="en-IN" altLang="en-US"/>
              <a:t>In many cases, </a:t>
            </a:r>
            <a:r>
              <a:rPr lang="en-IN" altLang="en-US" b="1"/>
              <a:t>fine-tuned models outperform models trained from scratch</a:t>
            </a:r>
            <a:r>
              <a:rPr lang="en-IN" altLang="en-US"/>
              <a:t> due to the pre-trained knowledge they leverage.</a:t>
            </a:r>
          </a:p>
          <a:p>
            <a:pPr>
              <a:buFontTx/>
              <a:buChar char="•"/>
            </a:pPr>
            <a:r>
              <a:rPr lang="en-IN" altLang="en-US"/>
              <a:t>Example: Fine-tuning GPT for domain-specific tasks like legal document analysis.</a:t>
            </a:r>
          </a:p>
          <a:p>
            <a:r>
              <a:rPr lang="en-IN" altLang="en-US" b="1"/>
              <a:t>2. Transfer Learning</a:t>
            </a:r>
          </a:p>
          <a:p>
            <a:pPr>
              <a:buFontTx/>
              <a:buChar char="•"/>
            </a:pPr>
            <a:r>
              <a:rPr lang="en-IN" altLang="en-US"/>
              <a:t>Fine-tuning utilizes </a:t>
            </a:r>
            <a:r>
              <a:rPr lang="en-IN" altLang="en-US" b="1"/>
              <a:t>transfer learning</a:t>
            </a:r>
            <a:r>
              <a:rPr lang="en-IN" altLang="en-US"/>
              <a:t>, where a model applies knowledge gained from one task to another, even if the tasks are unrelated.</a:t>
            </a:r>
          </a:p>
          <a:p>
            <a:pPr>
              <a:buFontTx/>
              <a:buChar char="•"/>
            </a:pPr>
            <a:r>
              <a:rPr lang="en-IN" altLang="en-US"/>
              <a:t>This is a significant advantage because the model starts with a solid understanding from its pre-training phase.</a:t>
            </a:r>
          </a:p>
          <a:p>
            <a:pPr>
              <a:buFontTx/>
              <a:buChar char="•"/>
            </a:pPr>
            <a:r>
              <a:rPr lang="en-IN" altLang="en-US"/>
              <a:t>Example: A model trained on general language data (like BERT) can be fine-tuned for sentiment analysis or medical text classification.</a:t>
            </a:r>
          </a:p>
          <a:p>
            <a:r>
              <a:rPr lang="en-IN" altLang="en-US" b="1"/>
              <a:t>3. Interpretability</a:t>
            </a:r>
          </a:p>
          <a:p>
            <a:pPr>
              <a:buFontTx/>
              <a:buChar char="•"/>
            </a:pPr>
            <a:r>
              <a:rPr lang="en-IN" altLang="en-US"/>
              <a:t>Fine-tuning can make models more </a:t>
            </a:r>
            <a:r>
              <a:rPr lang="en-IN" altLang="en-US" b="1"/>
              <a:t>interpretable</a:t>
            </a:r>
            <a:r>
              <a:rPr lang="en-IN" altLang="en-US"/>
              <a:t>, which is crucial for debugging and understanding the model’s behavior.</a:t>
            </a:r>
          </a:p>
          <a:p>
            <a:pPr>
              <a:buFontTx/>
              <a:buChar char="•"/>
            </a:pPr>
            <a:r>
              <a:rPr lang="en-IN" altLang="en-US"/>
              <a:t>This improved interpretability helps practitioners identify and analyze performance bottlenecks or explain the model’s decision-making process.</a:t>
            </a:r>
          </a:p>
          <a:p>
            <a:r>
              <a:rPr lang="en-IN" altLang="en-US" b="1"/>
              <a:t>Summary</a:t>
            </a:r>
          </a:p>
          <a:p>
            <a:pPr>
              <a:buFontTx/>
              <a:buChar char="•"/>
            </a:pPr>
            <a:r>
              <a:rPr lang="en-IN" altLang="en-US" b="1"/>
              <a:t>Fine-tuned models</a:t>
            </a:r>
            <a:r>
              <a:rPr lang="en-IN" altLang="en-US"/>
              <a:t> offer better performance on targeted tasks.</a:t>
            </a:r>
          </a:p>
          <a:p>
            <a:pPr>
              <a:buFontTx/>
              <a:buChar char="•"/>
            </a:pPr>
            <a:r>
              <a:rPr lang="en-IN" altLang="en-US"/>
              <a:t>Transfer learning enables the efficient reuse of pre-trained models for new problems.</a:t>
            </a:r>
          </a:p>
          <a:p>
            <a:pPr>
              <a:buFontTx/>
              <a:buChar char="•"/>
            </a:pPr>
            <a:r>
              <a:rPr lang="en-IN" altLang="en-US"/>
              <a:t>Fine-tuning enhances interpretability, facilitating a better understanding of model behavior and decisions.</a:t>
            </a:r>
          </a:p>
          <a:p>
            <a:r>
              <a:rPr lang="en-IN" altLang="en-US"/>
              <a:t>This highlights the value of combining pre-trained models with fine-tuning for practical AI applications.</a:t>
            </a:r>
          </a:p>
          <a:p>
            <a:endParaRPr lang="en-US" altLang="en-US"/>
          </a:p>
        </p:txBody>
      </p:sp>
      <p:sp>
        <p:nvSpPr>
          <p:cNvPr id="98307" name="Slide Number Placeholder 3">
            <a:extLst>
              <a:ext uri="{FF2B5EF4-FFF2-40B4-BE49-F238E27FC236}">
                <a16:creationId xmlns:a16="http://schemas.microsoft.com/office/drawing/2014/main" id="{66BDF170-7336-7AE2-D28C-BF1E164F61F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29B27AC8-C09D-104F-9FFD-D724323F6FEF}" type="slidenum">
              <a:rPr lang="en-IN" altLang="en-US" smtClean="0"/>
              <a:pPr/>
              <a:t>10</a:t>
            </a:fld>
            <a:endParaRPr lang="en-I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a:extLst>
              <a:ext uri="{FF2B5EF4-FFF2-40B4-BE49-F238E27FC236}">
                <a16:creationId xmlns:a16="http://schemas.microsoft.com/office/drawing/2014/main" id="{CFB6176F-74A0-BB48-321D-E3D33514DDD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0" name="Notes Placeholder 2">
            <a:extLst>
              <a:ext uri="{FF2B5EF4-FFF2-40B4-BE49-F238E27FC236}">
                <a16:creationId xmlns:a16="http://schemas.microsoft.com/office/drawing/2014/main" id="{079DD209-853F-D1D9-C298-60C72AE207A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visually explains the relationship between </a:t>
            </a:r>
            <a:r>
              <a:rPr lang="en-IN" altLang="en-US" b="1"/>
              <a:t>Pre-trained Models</a:t>
            </a:r>
            <a:r>
              <a:rPr lang="en-IN" altLang="en-US"/>
              <a:t>, </a:t>
            </a:r>
            <a:r>
              <a:rPr lang="en-IN" altLang="en-US" b="1"/>
              <a:t>Fine-Tuned Models</a:t>
            </a:r>
            <a:r>
              <a:rPr lang="en-IN" altLang="en-US"/>
              <a:t>, and the use of </a:t>
            </a:r>
            <a:r>
              <a:rPr lang="en-IN" altLang="en-US" b="1"/>
              <a:t>Transfer Learning</a:t>
            </a:r>
            <a:r>
              <a:rPr lang="en-IN" altLang="en-US"/>
              <a:t> with </a:t>
            </a:r>
            <a:r>
              <a:rPr lang="en-IN" altLang="en-US" b="1"/>
              <a:t>Transformers</a:t>
            </a:r>
            <a:r>
              <a:rPr lang="en-IN" altLang="en-US"/>
              <a:t> like GPT and BERT.</a:t>
            </a:r>
          </a:p>
          <a:p>
            <a:r>
              <a:rPr lang="en-IN" altLang="en-US" b="1"/>
              <a:t>Workflow Overview</a:t>
            </a:r>
          </a:p>
          <a:p>
            <a:pPr>
              <a:buFont typeface="Calibri Light" panose="020F0302020204030204" pitchFamily="34" charset="0"/>
              <a:buAutoNum type="arabicPeriod"/>
            </a:pPr>
            <a:r>
              <a:rPr lang="en-IN" altLang="en-US" b="1"/>
              <a:t>Pretraining Phase (Resource-Intensive):</a:t>
            </a:r>
            <a:endParaRPr lang="en-IN" altLang="en-US"/>
          </a:p>
          <a:p>
            <a:pPr marL="742950" lvl="1" indent="-285750">
              <a:buFont typeface="Calibri Light" panose="020F0302020204030204" pitchFamily="34" charset="0"/>
              <a:buAutoNum type="arabicPeriod"/>
            </a:pPr>
            <a:r>
              <a:rPr lang="en-IN" altLang="en-US"/>
              <a:t>A </a:t>
            </a:r>
            <a:r>
              <a:rPr lang="en-IN" altLang="en-US" b="1"/>
              <a:t>large text corpus</a:t>
            </a:r>
            <a:r>
              <a:rPr lang="en-IN" altLang="en-US"/>
              <a:t> is used for pretraining.</a:t>
            </a:r>
          </a:p>
          <a:p>
            <a:pPr marL="742950" lvl="1" indent="-285750">
              <a:buFont typeface="Calibri Light" panose="020F0302020204030204" pitchFamily="34" charset="0"/>
              <a:buAutoNum type="arabicPeriod"/>
            </a:pPr>
            <a:r>
              <a:rPr lang="en-IN" altLang="en-US"/>
              <a:t>Models undergo </a:t>
            </a:r>
            <a:r>
              <a:rPr lang="en-IN" altLang="en-US" b="1"/>
              <a:t>self-supervised training</a:t>
            </a:r>
            <a:r>
              <a:rPr lang="en-IN" altLang="en-US"/>
              <a:t> (e.g., predicting masked words in a sentence) to learn general language patterns.</a:t>
            </a:r>
          </a:p>
          <a:p>
            <a:pPr marL="742950" lvl="1" indent="-285750">
              <a:buFont typeface="Calibri Light" panose="020F0302020204030204" pitchFamily="34" charset="0"/>
              <a:buAutoNum type="arabicPeriod"/>
            </a:pPr>
            <a:r>
              <a:rPr lang="en-IN" altLang="en-US"/>
              <a:t>This phase is </a:t>
            </a:r>
            <a:r>
              <a:rPr lang="en-IN" altLang="en-US" b="1"/>
              <a:t>highly resource-intensive</a:t>
            </a:r>
            <a:r>
              <a:rPr lang="en-IN" altLang="en-US"/>
              <a:t> and requires significant computational power, time, and data.</a:t>
            </a:r>
          </a:p>
          <a:p>
            <a:pPr>
              <a:buFont typeface="Calibri Light" panose="020F0302020204030204" pitchFamily="34" charset="0"/>
              <a:buAutoNum type="arabicPeriod"/>
            </a:pPr>
            <a:r>
              <a:rPr lang="en-IN" altLang="en-US" b="1"/>
              <a:t>Pretrained Language Model (Transformer Model):</a:t>
            </a:r>
            <a:endParaRPr lang="en-IN" altLang="en-US"/>
          </a:p>
          <a:p>
            <a:pPr marL="742950" lvl="1" indent="-285750">
              <a:buFont typeface="Calibri Light" panose="020F0302020204030204" pitchFamily="34" charset="0"/>
              <a:buAutoNum type="arabicPeriod"/>
            </a:pPr>
            <a:r>
              <a:rPr lang="en-IN" altLang="en-US"/>
              <a:t>Examples include </a:t>
            </a:r>
            <a:r>
              <a:rPr lang="en-IN" altLang="en-US" b="1"/>
              <a:t>GPT</a:t>
            </a:r>
            <a:r>
              <a:rPr lang="en-IN" altLang="en-US"/>
              <a:t> and </a:t>
            </a:r>
            <a:r>
              <a:rPr lang="en-IN" altLang="en-US" b="1"/>
              <a:t>BERT</a:t>
            </a:r>
            <a:r>
              <a:rPr lang="en-IN" altLang="en-US"/>
              <a:t>, which serve as </a:t>
            </a:r>
            <a:r>
              <a:rPr lang="en-IN" altLang="en-US" b="1"/>
              <a:t>general-purpose base models</a:t>
            </a:r>
            <a:r>
              <a:rPr lang="en-IN" altLang="en-US"/>
              <a:t>.</a:t>
            </a:r>
          </a:p>
          <a:p>
            <a:pPr marL="742950" lvl="1" indent="-285750">
              <a:buFont typeface="Calibri Light" panose="020F0302020204030204" pitchFamily="34" charset="0"/>
              <a:buAutoNum type="arabicPeriod"/>
            </a:pPr>
            <a:r>
              <a:rPr lang="en-IN" altLang="en-US"/>
              <a:t>These models have already captured broad language knowledge.</a:t>
            </a:r>
          </a:p>
          <a:p>
            <a:pPr>
              <a:buFont typeface="Calibri Light" panose="020F0302020204030204" pitchFamily="34" charset="0"/>
              <a:buAutoNum type="arabicPeriod"/>
            </a:pPr>
            <a:r>
              <a:rPr lang="en-IN" altLang="en-US" b="1"/>
              <a:t>Fine-Tuning Phase (Resource-Efficient):</a:t>
            </a:r>
            <a:endParaRPr lang="en-IN" altLang="en-US"/>
          </a:p>
          <a:p>
            <a:pPr marL="742950" lvl="1" indent="-285750">
              <a:buFont typeface="Calibri Light" panose="020F0302020204030204" pitchFamily="34" charset="0"/>
              <a:buAutoNum type="arabicPeriod"/>
            </a:pPr>
            <a:r>
              <a:rPr lang="en-IN" altLang="en-US"/>
              <a:t>Task-specific </a:t>
            </a:r>
            <a:r>
              <a:rPr lang="en-IN" altLang="en-US" b="1"/>
              <a:t>labeled data</a:t>
            </a:r>
            <a:r>
              <a:rPr lang="en-IN" altLang="en-US"/>
              <a:t> is used to fine-tune the pretrained model for a specific application.</a:t>
            </a:r>
          </a:p>
          <a:p>
            <a:pPr marL="742950" lvl="1" indent="-285750">
              <a:buFont typeface="Calibri Light" panose="020F0302020204030204" pitchFamily="34" charset="0"/>
              <a:buAutoNum type="arabicPeriod"/>
            </a:pPr>
            <a:r>
              <a:rPr lang="en-IN" altLang="en-US"/>
              <a:t>Fine-tuning involves </a:t>
            </a:r>
            <a:r>
              <a:rPr lang="en-IN" altLang="en-US" b="1"/>
              <a:t>supervised training</a:t>
            </a:r>
            <a:r>
              <a:rPr lang="en-IN" altLang="en-US"/>
              <a:t>, which is </a:t>
            </a:r>
            <a:r>
              <a:rPr lang="en-IN" altLang="en-US" b="1"/>
              <a:t>less resource-intensive</a:t>
            </a:r>
            <a:r>
              <a:rPr lang="en-IN" altLang="en-US"/>
              <a:t> compared to pretraining.</a:t>
            </a:r>
          </a:p>
          <a:p>
            <a:pPr marL="742950" lvl="1" indent="-285750">
              <a:buFont typeface="Calibri Light" panose="020F0302020204030204" pitchFamily="34" charset="0"/>
              <a:buAutoNum type="arabicPeriod"/>
            </a:pPr>
            <a:r>
              <a:rPr lang="en-IN" altLang="en-US"/>
              <a:t>Significantly </a:t>
            </a:r>
            <a:r>
              <a:rPr lang="en-IN" altLang="en-US" b="1"/>
              <a:t>less labeled data</a:t>
            </a:r>
            <a:r>
              <a:rPr lang="en-IN" altLang="en-US"/>
              <a:t> is required during fine-tuning.</a:t>
            </a:r>
          </a:p>
          <a:p>
            <a:pPr>
              <a:buFont typeface="Calibri Light" panose="020F0302020204030204" pitchFamily="34" charset="0"/>
              <a:buAutoNum type="arabicPeriod"/>
            </a:pPr>
            <a:r>
              <a:rPr lang="en-IN" altLang="en-US" b="1"/>
              <a:t>Resulting Fine-Tuned Model:</a:t>
            </a:r>
            <a:endParaRPr lang="en-IN" altLang="en-US"/>
          </a:p>
          <a:p>
            <a:pPr marL="742950" lvl="1" indent="-285750">
              <a:buFont typeface="Calibri Light" panose="020F0302020204030204" pitchFamily="34" charset="0"/>
              <a:buAutoNum type="arabicPeriod"/>
            </a:pPr>
            <a:r>
              <a:rPr lang="en-IN" altLang="en-US"/>
              <a:t>The final model is specialized for a particular task, such as sentiment analysis, text classification, or language translation.</a:t>
            </a:r>
          </a:p>
          <a:p>
            <a:r>
              <a:rPr lang="en-IN" altLang="en-US" b="1"/>
              <a:t>Key Insights:</a:t>
            </a:r>
          </a:p>
          <a:p>
            <a:pPr>
              <a:buFontTx/>
              <a:buChar char="•"/>
            </a:pPr>
            <a:r>
              <a:rPr lang="en-IN" altLang="en-US" b="1"/>
              <a:t>Pretraining</a:t>
            </a:r>
            <a:r>
              <a:rPr lang="en-IN" altLang="en-US"/>
              <a:t>:</a:t>
            </a:r>
          </a:p>
          <a:p>
            <a:pPr marL="742950" lvl="1" indent="-285750">
              <a:buFontTx/>
              <a:buChar char="•"/>
            </a:pPr>
            <a:r>
              <a:rPr lang="en-IN" altLang="en-US"/>
              <a:t>Expensive and requires extensive resources.</a:t>
            </a:r>
          </a:p>
          <a:p>
            <a:pPr marL="742950" lvl="1" indent="-285750">
              <a:buFontTx/>
              <a:buChar char="•"/>
            </a:pPr>
            <a:r>
              <a:rPr lang="en-IN" altLang="en-US"/>
              <a:t>Produces generalized models (like BERT/GPT).</a:t>
            </a:r>
          </a:p>
          <a:p>
            <a:pPr>
              <a:buFontTx/>
              <a:buChar char="•"/>
            </a:pPr>
            <a:r>
              <a:rPr lang="en-IN" altLang="en-US" b="1"/>
              <a:t>Fine-tuning</a:t>
            </a:r>
            <a:r>
              <a:rPr lang="en-IN" altLang="en-US"/>
              <a:t>:</a:t>
            </a:r>
          </a:p>
          <a:p>
            <a:pPr marL="742950" lvl="1" indent="-285750">
              <a:buFontTx/>
              <a:buChar char="•"/>
            </a:pPr>
            <a:r>
              <a:rPr lang="en-IN" altLang="en-US"/>
              <a:t>Builds on pretrained knowledge using minimal data.</a:t>
            </a:r>
          </a:p>
          <a:p>
            <a:pPr marL="742950" lvl="1" indent="-285750">
              <a:buFontTx/>
              <a:buChar char="•"/>
            </a:pPr>
            <a:r>
              <a:rPr lang="en-IN" altLang="en-US"/>
              <a:t>Efficient and specialized for specific tasks.</a:t>
            </a:r>
          </a:p>
          <a:p>
            <a:pPr>
              <a:buFontTx/>
              <a:buChar char="•"/>
            </a:pPr>
            <a:r>
              <a:rPr lang="en-IN" altLang="en-US" b="1"/>
              <a:t>Transfer Learning</a:t>
            </a:r>
            <a:r>
              <a:rPr lang="en-IN" altLang="en-US"/>
              <a:t>:</a:t>
            </a:r>
          </a:p>
          <a:p>
            <a:pPr marL="742950" lvl="1" indent="-285750">
              <a:buFontTx/>
              <a:buChar char="•"/>
            </a:pPr>
            <a:r>
              <a:rPr lang="en-IN" altLang="en-US"/>
              <a:t>Enables reuse of pretrained models for diverse applications with significantly reduced effort.</a:t>
            </a:r>
          </a:p>
          <a:p>
            <a:r>
              <a:rPr lang="en-IN" altLang="en-US" b="1"/>
              <a:t>Summary</a:t>
            </a:r>
          </a:p>
          <a:p>
            <a:r>
              <a:rPr lang="en-IN" altLang="en-US"/>
              <a:t>This approach highlights the efficiency of modern AI workflows: leverage powerful </a:t>
            </a:r>
            <a:r>
              <a:rPr lang="en-IN" altLang="en-US" b="1"/>
              <a:t>pretrained Transformer models</a:t>
            </a:r>
            <a:r>
              <a:rPr lang="en-IN" altLang="en-US"/>
              <a:t> and adapt them to domain-specific tasks using </a:t>
            </a:r>
            <a:r>
              <a:rPr lang="en-IN" altLang="en-US" b="1"/>
              <a:t>fine-tuning</a:t>
            </a:r>
            <a:r>
              <a:rPr lang="en-IN" altLang="en-US"/>
              <a:t> with task-specific labeled data.</a:t>
            </a:r>
          </a:p>
          <a:p>
            <a:endParaRPr lang="en-US" altLang="en-US"/>
          </a:p>
        </p:txBody>
      </p:sp>
      <p:sp>
        <p:nvSpPr>
          <p:cNvPr id="99331" name="Slide Number Placeholder 3">
            <a:extLst>
              <a:ext uri="{FF2B5EF4-FFF2-40B4-BE49-F238E27FC236}">
                <a16:creationId xmlns:a16="http://schemas.microsoft.com/office/drawing/2014/main" id="{495FB339-C2D8-05CB-5AEA-A2EBA0FA310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AAB65CC-2272-5C4C-BF08-CA307EB799A5}" type="slidenum">
              <a:rPr lang="en-IN" altLang="en-US" smtClean="0"/>
              <a:pPr/>
              <a:t>11</a:t>
            </a:fld>
            <a:endParaRPr lang="en-I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a:extLst>
              <a:ext uri="{FF2B5EF4-FFF2-40B4-BE49-F238E27FC236}">
                <a16:creationId xmlns:a16="http://schemas.microsoft.com/office/drawing/2014/main" id="{72292A57-9EC1-B0D6-467F-D006AE13FF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4" name="Notes Placeholder 2">
            <a:extLst>
              <a:ext uri="{FF2B5EF4-FFF2-40B4-BE49-F238E27FC236}">
                <a16:creationId xmlns:a16="http://schemas.microsoft.com/office/drawing/2014/main" id="{35360B6A-6709-9CDC-0B95-6E23C928D34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IN" altLang="en-US"/>
              <a:t>This slide explains </a:t>
            </a:r>
            <a:r>
              <a:rPr lang="en-IN" altLang="en-US" b="1"/>
              <a:t>AI-based Cognitive Services</a:t>
            </a:r>
            <a:r>
              <a:rPr lang="en-IN" altLang="en-US"/>
              <a:t> and their role in modern applications:</a:t>
            </a:r>
          </a:p>
          <a:p>
            <a:r>
              <a:rPr lang="en-IN" altLang="en-US" b="1"/>
              <a:t>Definition of Cognition</a:t>
            </a:r>
          </a:p>
          <a:p>
            <a:pPr>
              <a:buFontTx/>
              <a:buChar char="•"/>
            </a:pPr>
            <a:r>
              <a:rPr lang="en-IN" altLang="en-US"/>
              <a:t>Cognition is described as the </a:t>
            </a:r>
            <a:r>
              <a:rPr lang="en-IN" altLang="en-US" b="1"/>
              <a:t>mental process</a:t>
            </a:r>
            <a:r>
              <a:rPr lang="en-IN" altLang="en-US"/>
              <a:t> of acquiring knowledge and understanding through </a:t>
            </a:r>
            <a:r>
              <a:rPr lang="en-IN" altLang="en-US" b="1"/>
              <a:t>thought, experience, and senses</a:t>
            </a:r>
            <a:r>
              <a:rPr lang="en-IN" altLang="en-US"/>
              <a:t>.</a:t>
            </a:r>
          </a:p>
          <a:p>
            <a:r>
              <a:rPr lang="en-IN" altLang="en-US" b="1"/>
              <a:t>Cloud-Based Cognitive Services</a:t>
            </a:r>
          </a:p>
          <a:p>
            <a:pPr>
              <a:buFont typeface="Calibri Light" panose="020F0302020204030204" pitchFamily="34" charset="0"/>
              <a:buAutoNum type="arabicPeriod"/>
            </a:pPr>
            <a:r>
              <a:rPr lang="en-IN" altLang="en-US" b="1"/>
              <a:t>AI-Powered APIs and Tools</a:t>
            </a:r>
            <a:r>
              <a:rPr lang="en-IN" altLang="en-US"/>
              <a:t>:</a:t>
            </a:r>
          </a:p>
          <a:p>
            <a:pPr marL="742950" lvl="1" indent="-285750">
              <a:buFont typeface="Calibri Light" panose="020F0302020204030204" pitchFamily="34" charset="0"/>
              <a:buAutoNum type="arabicPeriod"/>
            </a:pPr>
            <a:r>
              <a:rPr lang="en-IN" altLang="en-US"/>
              <a:t>Cloud platforms like </a:t>
            </a:r>
            <a:r>
              <a:rPr lang="en-IN" altLang="en-US" b="1"/>
              <a:t>Microsoft Azure</a:t>
            </a:r>
            <a:r>
              <a:rPr lang="en-IN" altLang="en-US"/>
              <a:t>, </a:t>
            </a:r>
            <a:r>
              <a:rPr lang="en-IN" altLang="en-US" b="1"/>
              <a:t>AWS</a:t>
            </a:r>
            <a:r>
              <a:rPr lang="en-IN" altLang="en-US"/>
              <a:t>, and </a:t>
            </a:r>
            <a:r>
              <a:rPr lang="en-IN" altLang="en-US" b="1"/>
              <a:t>Google Cloud</a:t>
            </a:r>
            <a:r>
              <a:rPr lang="en-IN" altLang="en-US"/>
              <a:t> offer </a:t>
            </a:r>
            <a:r>
              <a:rPr lang="en-IN" altLang="en-US" b="1"/>
              <a:t>AI-powered cognitive services</a:t>
            </a:r>
            <a:r>
              <a:rPr lang="en-IN" altLang="en-US"/>
              <a:t>.</a:t>
            </a:r>
          </a:p>
          <a:p>
            <a:pPr marL="742950" lvl="1" indent="-285750">
              <a:buFont typeface="Calibri Light" panose="020F0302020204030204" pitchFamily="34" charset="0"/>
              <a:buAutoNum type="arabicPeriod"/>
            </a:pPr>
            <a:r>
              <a:rPr lang="en-IN" altLang="en-US"/>
              <a:t>These services provide </a:t>
            </a:r>
            <a:r>
              <a:rPr lang="en-IN" altLang="en-US" b="1"/>
              <a:t>ready-to-use APIs</a:t>
            </a:r>
            <a:r>
              <a:rPr lang="en-IN" altLang="en-US"/>
              <a:t> for developers to integrate AI functionalities without needing deep expertise in AI or machine learning.</a:t>
            </a:r>
          </a:p>
          <a:p>
            <a:pPr>
              <a:buFont typeface="Calibri Light" panose="020F0302020204030204" pitchFamily="34" charset="0"/>
              <a:buAutoNum type="arabicPeriod"/>
            </a:pPr>
            <a:r>
              <a:rPr lang="en-IN" altLang="en-US" b="1"/>
              <a:t>Scalability and Usability</a:t>
            </a:r>
            <a:r>
              <a:rPr lang="en-IN" altLang="en-US"/>
              <a:t>:</a:t>
            </a:r>
          </a:p>
          <a:p>
            <a:pPr marL="742950" lvl="1" indent="-285750">
              <a:buFont typeface="Calibri Light" panose="020F0302020204030204" pitchFamily="34" charset="0"/>
              <a:buAutoNum type="arabicPeriod"/>
            </a:pPr>
            <a:r>
              <a:rPr lang="en-IN" altLang="en-US"/>
              <a:t>Cognitive services leverage </a:t>
            </a:r>
            <a:r>
              <a:rPr lang="en-IN" altLang="en-US" b="1"/>
              <a:t>cloud infrastructure</a:t>
            </a:r>
            <a:r>
              <a:rPr lang="en-IN" altLang="en-US"/>
              <a:t> to offer </a:t>
            </a:r>
            <a:r>
              <a:rPr lang="en-IN" altLang="en-US" b="1"/>
              <a:t>scalable</a:t>
            </a:r>
            <a:r>
              <a:rPr lang="en-IN" altLang="en-US"/>
              <a:t> solutions.</a:t>
            </a:r>
          </a:p>
          <a:p>
            <a:pPr marL="742950" lvl="1" indent="-285750">
              <a:buFont typeface="Calibri Light" panose="020F0302020204030204" pitchFamily="34" charset="0"/>
              <a:buAutoNum type="arabicPeriod"/>
            </a:pPr>
            <a:r>
              <a:rPr lang="en-IN" altLang="en-US"/>
              <a:t>These services are </a:t>
            </a:r>
            <a:r>
              <a:rPr lang="en-IN" altLang="en-US" b="1"/>
              <a:t>ready-to-use</a:t>
            </a:r>
            <a:r>
              <a:rPr lang="en-IN" altLang="en-US"/>
              <a:t> and can perform tasks requiring </a:t>
            </a:r>
            <a:r>
              <a:rPr lang="en-IN" altLang="en-US" b="1"/>
              <a:t>human-like cognitive abilities</a:t>
            </a:r>
            <a:r>
              <a:rPr lang="en-IN" altLang="en-US"/>
              <a:t>, such as:</a:t>
            </a:r>
          </a:p>
          <a:p>
            <a:pPr marL="1143000" lvl="2" indent="-228600">
              <a:buFont typeface="Calibri Light" panose="020F0302020204030204" pitchFamily="34" charset="0"/>
              <a:buAutoNum type="arabicPeriod"/>
            </a:pPr>
            <a:r>
              <a:rPr lang="en-IN" altLang="en-US"/>
              <a:t>Natural Language Processing (NLP)</a:t>
            </a:r>
          </a:p>
          <a:p>
            <a:pPr marL="1143000" lvl="2" indent="-228600">
              <a:buFont typeface="Calibri Light" panose="020F0302020204030204" pitchFamily="34" charset="0"/>
              <a:buAutoNum type="arabicPeriod"/>
            </a:pPr>
            <a:r>
              <a:rPr lang="en-IN" altLang="en-US"/>
              <a:t>Computer Vision</a:t>
            </a:r>
          </a:p>
          <a:p>
            <a:pPr marL="1143000" lvl="2" indent="-228600">
              <a:buFont typeface="Calibri Light" panose="020F0302020204030204" pitchFamily="34" charset="0"/>
              <a:buAutoNum type="arabicPeriod"/>
            </a:pPr>
            <a:r>
              <a:rPr lang="en-IN" altLang="en-US"/>
              <a:t>Speech Recognition</a:t>
            </a:r>
          </a:p>
          <a:p>
            <a:pPr marL="1143000" lvl="2" indent="-228600">
              <a:buFont typeface="Calibri Light" panose="020F0302020204030204" pitchFamily="34" charset="0"/>
              <a:buAutoNum type="arabicPeriod"/>
            </a:pPr>
            <a:r>
              <a:rPr lang="en-IN" altLang="en-US"/>
              <a:t>Sentiment Analysis</a:t>
            </a:r>
          </a:p>
          <a:p>
            <a:r>
              <a:rPr lang="en-IN" altLang="en-US" b="1"/>
              <a:t>Key Takeaways</a:t>
            </a:r>
          </a:p>
          <a:p>
            <a:pPr>
              <a:buFontTx/>
              <a:buChar char="•"/>
            </a:pPr>
            <a:r>
              <a:rPr lang="en-IN" altLang="en-US" b="1"/>
              <a:t>Accessibility</a:t>
            </a:r>
            <a:r>
              <a:rPr lang="en-IN" altLang="en-US"/>
              <a:t>: Developers can easily integrate cognitive services into applications without extensive AI/ML knowledge.</a:t>
            </a:r>
          </a:p>
          <a:p>
            <a:pPr>
              <a:buFontTx/>
              <a:buChar char="•"/>
            </a:pPr>
            <a:r>
              <a:rPr lang="en-IN" altLang="en-US" b="1"/>
              <a:t>Cloud-Powered</a:t>
            </a:r>
            <a:r>
              <a:rPr lang="en-IN" altLang="en-US"/>
              <a:t>: The cloud provides the scalability required for large-scale tasks.</a:t>
            </a:r>
          </a:p>
          <a:p>
            <a:pPr>
              <a:buFontTx/>
              <a:buChar char="•"/>
            </a:pPr>
            <a:r>
              <a:rPr lang="en-IN" altLang="en-US" b="1"/>
              <a:t>Human-Like Abilities</a:t>
            </a:r>
            <a:r>
              <a:rPr lang="en-IN" altLang="en-US"/>
              <a:t>: Cognitive services replicate tasks like understanding text, images, and speech.</a:t>
            </a:r>
          </a:p>
          <a:p>
            <a:r>
              <a:rPr lang="en-IN" altLang="en-US"/>
              <a:t>This slide highlights how </a:t>
            </a:r>
            <a:r>
              <a:rPr lang="en-IN" altLang="en-US" b="1"/>
              <a:t>cloud-based cognitive services</a:t>
            </a:r>
            <a:r>
              <a:rPr lang="en-IN" altLang="en-US"/>
              <a:t> are democratizing AI by providing tools that simplify complex AI tasks, enabling broad adoption across industries.</a:t>
            </a:r>
          </a:p>
          <a:p>
            <a:endParaRPr lang="en-IN" altLang="en-US"/>
          </a:p>
          <a:p>
            <a:endParaRPr lang="en-US" altLang="en-US"/>
          </a:p>
        </p:txBody>
      </p:sp>
      <p:sp>
        <p:nvSpPr>
          <p:cNvPr id="100355" name="Slide Number Placeholder 3">
            <a:extLst>
              <a:ext uri="{FF2B5EF4-FFF2-40B4-BE49-F238E27FC236}">
                <a16:creationId xmlns:a16="http://schemas.microsoft.com/office/drawing/2014/main" id="{FEFB81E6-944C-29EB-9A86-3D71F3FE69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6AA48A3-C8CD-5841-91BE-C8DC3CB170FB}" type="slidenum">
              <a:rPr lang="en-IN" altLang="en-US" smtClean="0"/>
              <a:pPr/>
              <a:t>12</a:t>
            </a:fld>
            <a:endParaRPr lang="en-I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3A97EE-54AF-1FBC-F02F-9F4946334415}"/>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endParaRPr lang="en-US" dirty="0">
              <a:latin typeface="Arial" pitchFamily="34" charset="0"/>
              <a:cs typeface="Arial" pitchFamily="34" charset="0"/>
            </a:endParaRPr>
          </a:p>
        </p:txBody>
      </p:sp>
      <p:sp>
        <p:nvSpPr>
          <p:cNvPr id="3" name="Rectangle 2">
            <a:extLst>
              <a:ext uri="{FF2B5EF4-FFF2-40B4-BE49-F238E27FC236}">
                <a16:creationId xmlns:a16="http://schemas.microsoft.com/office/drawing/2014/main" id="{66DF63FF-A09B-A85C-509F-FE42E5E3296B}"/>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8989F1E2-C8A3-3E80-12E7-D4AC021EEFA5}"/>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9506691C-B830-9B56-9E9E-95A9427F90A1}"/>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6" name="Picture 10" descr="BITS_university_logo_whitevert.png">
            <a:extLst>
              <a:ext uri="{FF2B5EF4-FFF2-40B4-BE49-F238E27FC236}">
                <a16:creationId xmlns:a16="http://schemas.microsoft.com/office/drawing/2014/main" id="{363AECBE-0675-AF46-69D2-65BD593289B2}"/>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7371B36-F058-E92C-F2AB-9216BA992A38}"/>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8" name="TextBox 7">
            <a:extLst>
              <a:ext uri="{FF2B5EF4-FFF2-40B4-BE49-F238E27FC236}">
                <a16:creationId xmlns:a16="http://schemas.microsoft.com/office/drawing/2014/main" id="{8A36F66B-4BB8-2AAD-0624-54D0303C53CA}"/>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1"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0173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ABD66815-3DF1-D586-CBB5-B61DF13A811A}"/>
              </a:ext>
            </a:extLst>
          </p:cNvPr>
          <p:cNvGrpSpPr>
            <a:grpSpLocks/>
          </p:cNvGrpSpPr>
          <p:nvPr userDrawn="1"/>
        </p:nvGrpSpPr>
        <p:grpSpPr bwMode="auto">
          <a:xfrm>
            <a:off x="0" y="1295400"/>
            <a:ext cx="7010400" cy="46038"/>
            <a:chOff x="1905000" y="6553200"/>
            <a:chExt cx="7010400" cy="45719"/>
          </a:xfrm>
        </p:grpSpPr>
        <p:sp>
          <p:nvSpPr>
            <p:cNvPr id="4" name="Rectangle 3">
              <a:extLst>
                <a:ext uri="{FF2B5EF4-FFF2-40B4-BE49-F238E27FC236}">
                  <a16:creationId xmlns:a16="http://schemas.microsoft.com/office/drawing/2014/main" id="{FEDECFE5-2308-0915-0D72-FF63ED00548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6C7519F2-DB51-0339-9F13-905A0ED72009}"/>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70E248E1-3DD7-9482-4834-45FE66B25B27}"/>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24">
            <a:extLst>
              <a:ext uri="{FF2B5EF4-FFF2-40B4-BE49-F238E27FC236}">
                <a16:creationId xmlns:a16="http://schemas.microsoft.com/office/drawing/2014/main" id="{FC86DB16-4266-66E7-71B9-525230721E98}"/>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E01456B1-3443-2D65-4E17-765C6AB4EC6F}"/>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1BFB6D9-C0B8-CE5B-5AB1-3EE74810336C}"/>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B1F22FC8-8650-1FA0-CDD5-786B96D3A8D6}"/>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310641F6-3479-58C9-801F-31672B53E472}"/>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812C15C-A580-4721-7BD6-333C8D0B3B2F}"/>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61838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grpSp>
        <p:nvGrpSpPr>
          <p:cNvPr id="2" name="Group 7">
            <a:extLst>
              <a:ext uri="{FF2B5EF4-FFF2-40B4-BE49-F238E27FC236}">
                <a16:creationId xmlns:a16="http://schemas.microsoft.com/office/drawing/2014/main" id="{91F43F6F-DF21-48FA-53A8-71A4529A874B}"/>
              </a:ext>
            </a:extLst>
          </p:cNvPr>
          <p:cNvGrpSpPr>
            <a:grpSpLocks/>
          </p:cNvGrpSpPr>
          <p:nvPr userDrawn="1"/>
        </p:nvGrpSpPr>
        <p:grpSpPr bwMode="auto">
          <a:xfrm rot="5400000">
            <a:off x="5006182" y="2567781"/>
            <a:ext cx="5181600" cy="46037"/>
            <a:chOff x="1905000" y="6553200"/>
            <a:chExt cx="7010400" cy="45719"/>
          </a:xfrm>
        </p:grpSpPr>
        <p:sp>
          <p:nvSpPr>
            <p:cNvPr id="4" name="Rectangle 3">
              <a:extLst>
                <a:ext uri="{FF2B5EF4-FFF2-40B4-BE49-F238E27FC236}">
                  <a16:creationId xmlns:a16="http://schemas.microsoft.com/office/drawing/2014/main" id="{87EF41DC-BC43-4C1B-7B3D-11992A55B694}"/>
                </a:ext>
              </a:extLst>
            </p:cNvPr>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0613E60A-81BA-FDF0-6EEF-8CC500641183}"/>
                </a:ext>
              </a:extLst>
            </p:cNvPr>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329B7DF5-1AB3-0221-0C7D-312E34F01489}"/>
                </a:ext>
              </a:extLst>
            </p:cNvPr>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0" descr="Picture 7.png">
            <a:extLst>
              <a:ext uri="{FF2B5EF4-FFF2-40B4-BE49-F238E27FC236}">
                <a16:creationId xmlns:a16="http://schemas.microsoft.com/office/drawing/2014/main" id="{7E9E1A6C-8215-FE58-A723-65366BC48069}"/>
              </a:ext>
            </a:extLst>
          </p:cNvPr>
          <p:cNvPicPr>
            <a:picLocks noChangeAspect="1"/>
          </p:cNvPicPr>
          <p:nvPr userDrawn="1"/>
        </p:nvPicPr>
        <p:blipFill>
          <a:blip r:embed="rId2">
            <a:extLst>
              <a:ext uri="{28A0092B-C50C-407E-A947-70E740481C1C}">
                <a14:useLocalDpi xmlns:a14="http://schemas.microsoft.com/office/drawing/2010/main" val="0"/>
              </a:ext>
            </a:extLst>
          </a:blip>
          <a:srcRect l="5336" t="1923"/>
          <a:stretch>
            <a:fillRect/>
          </a:stretch>
        </p:blipFill>
        <p:spPr bwMode="auto">
          <a:xfrm>
            <a:off x="-7938" y="381000"/>
            <a:ext cx="692151"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E63BBFD6-292E-5C39-F184-C034AB4F0244}"/>
              </a:ext>
            </a:extLst>
          </p:cNvPr>
          <p:cNvSpPr txBox="1">
            <a:spLocks noChangeArrowheads="1"/>
          </p:cNvSpPr>
          <p:nvPr userDrawn="1"/>
        </p:nvSpPr>
        <p:spPr bwMode="auto">
          <a:xfrm rot="5400000">
            <a:off x="-2794793" y="3809206"/>
            <a:ext cx="5867400" cy="23018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900" b="1">
                <a:solidFill>
                  <a:srgbClr val="101141"/>
                </a:solidFill>
              </a:rPr>
              <a:t>BITS </a:t>
            </a:r>
            <a:r>
              <a:rPr lang="en-US" altLang="en-US" sz="900">
                <a:solidFill>
                  <a:srgbClr val="101141"/>
                </a:solidFill>
              </a:rPr>
              <a:t>Pilani, Pilani Campus</a:t>
            </a:r>
          </a:p>
        </p:txBody>
      </p:sp>
      <p:sp>
        <p:nvSpPr>
          <p:cNvPr id="3" name="Vertical Text Placeholder 2"/>
          <p:cNvSpPr>
            <a:spLocks noGrp="1"/>
          </p:cNvSpPr>
          <p:nvPr>
            <p:ph type="body" orient="vert" idx="1"/>
          </p:nvPr>
        </p:nvSpPr>
        <p:spPr>
          <a:xfrm>
            <a:off x="1219200" y="38100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5410200" y="2743200"/>
            <a:ext cx="58674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396259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7E24E90C-659C-A71D-1C36-DFFD0B9763B6}"/>
              </a:ext>
            </a:extLst>
          </p:cNvPr>
          <p:cNvPicPr>
            <a:picLocks noChangeAspect="1"/>
          </p:cNvPicPr>
          <p:nvPr userDrawn="1"/>
        </p:nvPicPr>
        <p:blipFill>
          <a:blip r:embed="rId2">
            <a:extLst>
              <a:ext uri="{28A0092B-C50C-407E-A947-70E740481C1C}">
                <a14:useLocalDpi xmlns:a14="http://schemas.microsoft.com/office/drawing/2010/main" val="0"/>
              </a:ext>
            </a:extLst>
          </a:blip>
          <a:srcRect l="179" t="-543" r="179" b="-543"/>
          <a:stretch>
            <a:fillRect/>
          </a:stretch>
        </p:blipFill>
        <p:spPr bwMode="auto">
          <a:xfrm>
            <a:off x="3562350" y="2224088"/>
            <a:ext cx="2019300" cy="272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ECC67AE6-5FC2-E837-7A24-4E122B2CA91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6816725"/>
            <a:ext cx="9144000" cy="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23888" y="1709739"/>
            <a:ext cx="7886700" cy="2852737"/>
          </a:xfrm>
        </p:spPr>
        <p:txBody>
          <a:bodyPr anchor="b"/>
          <a:lstStyle>
            <a:lvl1pPr algn="r">
              <a:defRPr sz="405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lgn="r">
              <a:buNone/>
              <a:defRPr sz="1800" b="0" i="0">
                <a:solidFill>
                  <a:schemeClr val="tx1">
                    <a:tint val="75000"/>
                  </a:schemeClr>
                </a:solidFill>
                <a:latin typeface="Helvetica Light"/>
                <a:cs typeface="Helvetica Light"/>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293470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295FEE-2146-E6A8-605E-29ED6D077B8B}"/>
              </a:ext>
            </a:extLst>
          </p:cNvPr>
          <p:cNvSpPr/>
          <p:nvPr userDrawn="1"/>
        </p:nvSpPr>
        <p:spPr>
          <a:xfrm>
            <a:off x="0" y="3352800"/>
            <a:ext cx="86868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6D76005A-499E-2584-AF3D-6BD90DEEF2A5}"/>
              </a:ext>
            </a:extLst>
          </p:cNvPr>
          <p:cNvSpPr/>
          <p:nvPr userDrawn="1"/>
        </p:nvSpPr>
        <p:spPr>
          <a:xfrm>
            <a:off x="2895600" y="609600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a:extLst>
              <a:ext uri="{FF2B5EF4-FFF2-40B4-BE49-F238E27FC236}">
                <a16:creationId xmlns:a16="http://schemas.microsoft.com/office/drawing/2014/main" id="{FC5A39F6-D5F7-DE83-8B8F-B3F4338BA276}"/>
              </a:ext>
            </a:extLst>
          </p:cNvPr>
          <p:cNvSpPr/>
          <p:nvPr userDrawn="1"/>
        </p:nvSpPr>
        <p:spPr>
          <a:xfrm>
            <a:off x="0" y="609600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151345F5-F222-BD9A-B47A-32AC7D8C35CB}"/>
              </a:ext>
            </a:extLst>
          </p:cNvPr>
          <p:cNvSpPr/>
          <p:nvPr userDrawn="1"/>
        </p:nvSpPr>
        <p:spPr>
          <a:xfrm>
            <a:off x="5791200" y="609600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8" name="Picture 10" descr="BITS_university_logo_whitevert.png">
            <a:extLst>
              <a:ext uri="{FF2B5EF4-FFF2-40B4-BE49-F238E27FC236}">
                <a16:creationId xmlns:a16="http://schemas.microsoft.com/office/drawing/2014/main" id="{6E4E2C72-E3B8-68AC-D92B-C840360EB7AC}"/>
              </a:ext>
            </a:extLst>
          </p:cNvPr>
          <p:cNvPicPr>
            <a:picLocks noChangeAspect="1"/>
          </p:cNvPicPr>
          <p:nvPr userDrawn="1"/>
        </p:nvPicPr>
        <p:blipFill>
          <a:blip r:embed="rId3">
            <a:extLst>
              <a:ext uri="{28A0092B-C50C-407E-A947-70E740481C1C}">
                <a14:useLocalDpi xmlns:a14="http://schemas.microsoft.com/office/drawing/2010/main" val="0"/>
              </a:ext>
            </a:extLst>
          </a:blip>
          <a:srcRect t="2" b="28592"/>
          <a:stretch>
            <a:fillRect/>
          </a:stretch>
        </p:blipFill>
        <p:spPr bwMode="auto">
          <a:xfrm>
            <a:off x="76200" y="3352800"/>
            <a:ext cx="205740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D4ACE506-4C86-6F92-7C24-69CA6FBB7AB8}"/>
              </a:ext>
            </a:extLst>
          </p:cNvPr>
          <p:cNvSpPr txBox="1"/>
          <p:nvPr userDrawn="1"/>
        </p:nvSpPr>
        <p:spPr>
          <a:xfrm>
            <a:off x="-76200" y="52578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10" name="TextBox 9">
            <a:extLst>
              <a:ext uri="{FF2B5EF4-FFF2-40B4-BE49-F238E27FC236}">
                <a16:creationId xmlns:a16="http://schemas.microsoft.com/office/drawing/2014/main" id="{F34E475B-4753-2C35-7CB3-4053B0196665}"/>
              </a:ext>
            </a:extLst>
          </p:cNvPr>
          <p:cNvSpPr txBox="1">
            <a:spLocks noChangeArrowheads="1"/>
          </p:cNvSpPr>
          <p:nvPr userDrawn="1"/>
        </p:nvSpPr>
        <p:spPr bwMode="auto">
          <a:xfrm>
            <a:off x="152400" y="56673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7" name="Content Placeholder 6"/>
          <p:cNvSpPr>
            <a:spLocks noGrp="1"/>
          </p:cNvSpPr>
          <p:nvPr>
            <p:ph sz="quarter" idx="13"/>
          </p:nvPr>
        </p:nvSpPr>
        <p:spPr>
          <a:xfrm>
            <a:off x="2514600" y="5410200"/>
            <a:ext cx="6019800" cy="533400"/>
          </a:xfrm>
        </p:spPr>
        <p:txBody>
          <a:bodyPr anchor="b">
            <a:noAutofit/>
          </a:bodyPr>
          <a:lstStyle>
            <a:lvl1pPr marL="0" indent="0" algn="r">
              <a:lnSpc>
                <a:spcPts val="1800"/>
              </a:lnSpc>
              <a:spcBef>
                <a:spcPts val="0"/>
              </a:spcBef>
              <a:buNone/>
              <a:defRPr sz="180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2514600" y="3810000"/>
            <a:ext cx="6019800" cy="1524000"/>
          </a:xfrm>
        </p:spPr>
        <p:txBody>
          <a:bodyPr anchorCtr="0">
            <a:noAutofit/>
          </a:bodyPr>
          <a:lstStyle>
            <a:lvl1pPr algn="l">
              <a:lnSpc>
                <a:spcPts val="4000"/>
              </a:lnSpc>
              <a:defRPr sz="44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201963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2" name="Picture 6" descr="\\Server\D\jyoti\FI023_BITS_v1\styleguide img\IMG_5627_b.jpg">
            <a:extLst>
              <a:ext uri="{FF2B5EF4-FFF2-40B4-BE49-F238E27FC236}">
                <a16:creationId xmlns:a16="http://schemas.microsoft.com/office/drawing/2014/main" id="{9B1374E0-949A-CA53-2A73-7B0A2EEB87B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D6A01004-A0AD-5AC2-0BD8-5A663E26A29C}"/>
              </a:ext>
            </a:extLst>
          </p:cNvPr>
          <p:cNvSpPr/>
          <p:nvPr userDrawn="1"/>
        </p:nvSpPr>
        <p:spPr>
          <a:xfrm>
            <a:off x="0" y="4281488"/>
            <a:ext cx="9144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pic>
        <p:nvPicPr>
          <p:cNvPr id="4" name="Picture 8" descr="Picture 7.png">
            <a:extLst>
              <a:ext uri="{FF2B5EF4-FFF2-40B4-BE49-F238E27FC236}">
                <a16:creationId xmlns:a16="http://schemas.microsoft.com/office/drawing/2014/main" id="{8D9A6003-79F0-859E-91A1-288AB9AE4405}"/>
              </a:ext>
            </a:extLst>
          </p:cNvPr>
          <p:cNvPicPr>
            <a:picLocks noChangeAspect="1"/>
          </p:cNvPicPr>
          <p:nvPr userDrawn="1"/>
        </p:nvPicPr>
        <p:blipFill>
          <a:blip r:embed="rId3">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B66CA42-0F2B-0E27-50D7-8633C49E19B6}"/>
              </a:ext>
            </a:extLst>
          </p:cNvPr>
          <p:cNvSpPr/>
          <p:nvPr userDrawn="1"/>
        </p:nvSpPr>
        <p:spPr>
          <a:xfrm>
            <a:off x="2882900" y="6775450"/>
            <a:ext cx="28956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D1B2447-F62E-522F-921B-AFBB6E0FE406}"/>
              </a:ext>
            </a:extLst>
          </p:cNvPr>
          <p:cNvSpPr/>
          <p:nvPr userDrawn="1"/>
        </p:nvSpPr>
        <p:spPr>
          <a:xfrm>
            <a:off x="-12700" y="6775450"/>
            <a:ext cx="28956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8D50F604-39B2-A459-CE6E-2B82709FD041}"/>
              </a:ext>
            </a:extLst>
          </p:cNvPr>
          <p:cNvSpPr/>
          <p:nvPr userDrawn="1"/>
        </p:nvSpPr>
        <p:spPr>
          <a:xfrm>
            <a:off x="5778500" y="6775450"/>
            <a:ext cx="28956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TextBox 7">
            <a:extLst>
              <a:ext uri="{FF2B5EF4-FFF2-40B4-BE49-F238E27FC236}">
                <a16:creationId xmlns:a16="http://schemas.microsoft.com/office/drawing/2014/main" id="{2987830A-6043-3C55-79BD-EA28431164B5}"/>
              </a:ext>
            </a:extLst>
          </p:cNvPr>
          <p:cNvSpPr txBox="1"/>
          <p:nvPr userDrawn="1"/>
        </p:nvSpPr>
        <p:spPr>
          <a:xfrm>
            <a:off x="6858000" y="762000"/>
            <a:ext cx="2209800" cy="554038"/>
          </a:xfrm>
          <a:prstGeom prst="rect">
            <a:avLst/>
          </a:prstGeom>
          <a:noFill/>
        </p:spPr>
        <p:txBody>
          <a:bodyPr>
            <a:spAutoFit/>
          </a:bodyPr>
          <a:lstStyle/>
          <a:p>
            <a:pPr algn="ctr" eaLnBrk="1" fontAlgn="auto" hangingPunct="1">
              <a:spcBef>
                <a:spcPts val="0"/>
              </a:spcBef>
              <a:spcAft>
                <a:spcPts val="0"/>
              </a:spcAft>
              <a:defRPr/>
            </a:pPr>
            <a:r>
              <a:rPr lang="en-US" sz="2900" b="1" spc="-150" dirty="0">
                <a:solidFill>
                  <a:schemeClr val="bg1"/>
                </a:solidFill>
                <a:latin typeface="Arial"/>
                <a:cs typeface="Arial"/>
              </a:rPr>
              <a:t>BITS</a:t>
            </a:r>
            <a:r>
              <a:rPr lang="en-US" sz="2900" spc="-150" dirty="0">
                <a:solidFill>
                  <a:schemeClr val="bg1"/>
                </a:solidFill>
                <a:latin typeface="Arial"/>
                <a:cs typeface="Arial"/>
              </a:rPr>
              <a:t> Pilani</a:t>
            </a:r>
          </a:p>
        </p:txBody>
      </p:sp>
      <p:sp>
        <p:nvSpPr>
          <p:cNvPr id="9" name="TextBox 8">
            <a:extLst>
              <a:ext uri="{FF2B5EF4-FFF2-40B4-BE49-F238E27FC236}">
                <a16:creationId xmlns:a16="http://schemas.microsoft.com/office/drawing/2014/main" id="{F158069B-07B6-6909-346D-3B436532533F}"/>
              </a:ext>
            </a:extLst>
          </p:cNvPr>
          <p:cNvSpPr txBox="1">
            <a:spLocks noChangeArrowheads="1"/>
          </p:cNvSpPr>
          <p:nvPr userDrawn="1"/>
        </p:nvSpPr>
        <p:spPr bwMode="auto">
          <a:xfrm>
            <a:off x="7086600" y="1171575"/>
            <a:ext cx="1905000" cy="27622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en-US" altLang="en-US" sz="1200">
                <a:solidFill>
                  <a:srgbClr val="FFFFFF"/>
                </a:solidFill>
              </a:rPr>
              <a:t>Pilani Campus</a:t>
            </a:r>
          </a:p>
        </p:txBody>
      </p:sp>
      <p:sp>
        <p:nvSpPr>
          <p:cNvPr id="17" name="Content Placeholder 16"/>
          <p:cNvSpPr>
            <a:spLocks noGrp="1"/>
          </p:cNvSpPr>
          <p:nvPr>
            <p:ph sz="quarter" idx="10"/>
          </p:nvPr>
        </p:nvSpPr>
        <p:spPr>
          <a:xfrm>
            <a:off x="304800" y="4648200"/>
            <a:ext cx="8458200" cy="1600200"/>
          </a:xfrm>
        </p:spPr>
        <p:txBody>
          <a:bodyPr>
            <a:noAutofit/>
          </a:bodyPr>
          <a:lstStyle>
            <a:lvl1pPr marL="0" indent="0">
              <a:lnSpc>
                <a:spcPts val="4200"/>
              </a:lnSpc>
              <a:spcBef>
                <a:spcPts val="0"/>
              </a:spcBef>
              <a:buNone/>
              <a:defRPr sz="4000" b="1" spc="-150"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6826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8AD774-C5A9-17DE-BB23-9761DE377AA4}"/>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4" name="Group 11">
            <a:extLst>
              <a:ext uri="{FF2B5EF4-FFF2-40B4-BE49-F238E27FC236}">
                <a16:creationId xmlns:a16="http://schemas.microsoft.com/office/drawing/2014/main" id="{F991DDFF-1C9F-7285-F61E-D0A02EA07A83}"/>
              </a:ext>
            </a:extLst>
          </p:cNvPr>
          <p:cNvGrpSpPr>
            <a:grpSpLocks/>
          </p:cNvGrpSpPr>
          <p:nvPr userDrawn="1"/>
        </p:nvGrpSpPr>
        <p:grpSpPr bwMode="auto">
          <a:xfrm>
            <a:off x="2084388" y="6550025"/>
            <a:ext cx="7059612" cy="49213"/>
            <a:chOff x="2083888" y="6550671"/>
            <a:chExt cx="7060112" cy="48665"/>
          </a:xfrm>
        </p:grpSpPr>
        <p:sp>
          <p:nvSpPr>
            <p:cNvPr id="5" name="Rectangle 4">
              <a:extLst>
                <a:ext uri="{FF2B5EF4-FFF2-40B4-BE49-F238E27FC236}">
                  <a16:creationId xmlns:a16="http://schemas.microsoft.com/office/drawing/2014/main" id="{CE77DCE2-2124-4492-72ED-C2E69F53B74A}"/>
                </a:ext>
              </a:extLst>
            </p:cNvPr>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EA17F36E-7245-4C8A-0FF6-034F0A844E27}"/>
                </a:ext>
              </a:extLst>
            </p:cNvPr>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23F02AC-84CC-9D39-52EE-7107AC934B5D}"/>
                </a:ext>
              </a:extLst>
            </p:cNvPr>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8" name="Picture 11" descr="Picture 7.png">
            <a:extLst>
              <a:ext uri="{FF2B5EF4-FFF2-40B4-BE49-F238E27FC236}">
                <a16:creationId xmlns:a16="http://schemas.microsoft.com/office/drawing/2014/main" id="{BD75958A-63E7-0F4A-8989-8DB7B2876FA9}"/>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D9481769-BE0C-D216-3D93-BE765B36C90D}"/>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2D1ED59A-80B0-4C4F-AF44-B3DFEDFB751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5B31B1D-8BB5-F745-CB18-5AC4DD7515AA}"/>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774A4AC0-E1E1-B5C6-D6A0-A29A64EE70CB}"/>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a:extLst>
              <a:ext uri="{FF2B5EF4-FFF2-40B4-BE49-F238E27FC236}">
                <a16:creationId xmlns:a16="http://schemas.microsoft.com/office/drawing/2014/main" id="{47B3D963-2D82-B8D2-A8C8-D70C4EFE8AEB}"/>
              </a:ext>
            </a:extLst>
          </p:cNvPr>
          <p:cNvGrpSpPr>
            <a:grpSpLocks/>
          </p:cNvGrpSpPr>
          <p:nvPr userDrawn="1"/>
        </p:nvGrpSpPr>
        <p:grpSpPr bwMode="auto">
          <a:xfrm>
            <a:off x="0" y="1295400"/>
            <a:ext cx="7010400" cy="46038"/>
            <a:chOff x="1905000" y="6553200"/>
            <a:chExt cx="7010400" cy="45719"/>
          </a:xfrm>
        </p:grpSpPr>
        <p:sp>
          <p:nvSpPr>
            <p:cNvPr id="14" name="Rectangle 13">
              <a:extLst>
                <a:ext uri="{FF2B5EF4-FFF2-40B4-BE49-F238E27FC236}">
                  <a16:creationId xmlns:a16="http://schemas.microsoft.com/office/drawing/2014/main" id="{DBE28CAC-9455-6DAE-4C91-337BD21FC532}"/>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a:extLst>
                <a:ext uri="{FF2B5EF4-FFF2-40B4-BE49-F238E27FC236}">
                  <a16:creationId xmlns:a16="http://schemas.microsoft.com/office/drawing/2014/main" id="{A226907D-C6BB-0775-8C74-BEEC6670A69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a:extLst>
                <a:ext uri="{FF2B5EF4-FFF2-40B4-BE49-F238E27FC236}">
                  <a16:creationId xmlns:a16="http://schemas.microsoft.com/office/drawing/2014/main" id="{91550653-5493-0ADB-29AA-7C048E1E362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304800" y="1493837"/>
            <a:ext cx="8229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Arial" pitchFamily="34" charset="0"/>
                <a:cs typeface="Arial" pitchFamily="34"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2185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2" name="Picture 6" descr="Picture 7.png">
            <a:extLst>
              <a:ext uri="{FF2B5EF4-FFF2-40B4-BE49-F238E27FC236}">
                <a16:creationId xmlns:a16="http://schemas.microsoft.com/office/drawing/2014/main" id="{22B7AABA-C7FC-066A-9997-E3D2E9291534}"/>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9">
            <a:extLst>
              <a:ext uri="{FF2B5EF4-FFF2-40B4-BE49-F238E27FC236}">
                <a16:creationId xmlns:a16="http://schemas.microsoft.com/office/drawing/2014/main" id="{F19D88C3-30D1-7193-0ECC-BEF5FFAA1AF5}"/>
              </a:ext>
            </a:extLst>
          </p:cNvPr>
          <p:cNvGrpSpPr>
            <a:grpSpLocks/>
          </p:cNvGrpSpPr>
          <p:nvPr userDrawn="1"/>
        </p:nvGrpSpPr>
        <p:grpSpPr bwMode="auto">
          <a:xfrm>
            <a:off x="0" y="1295400"/>
            <a:ext cx="7010400" cy="46038"/>
            <a:chOff x="1905000" y="6553200"/>
            <a:chExt cx="7010400" cy="45719"/>
          </a:xfrm>
        </p:grpSpPr>
        <p:sp>
          <p:nvSpPr>
            <p:cNvPr id="6" name="Rectangle 5">
              <a:extLst>
                <a:ext uri="{FF2B5EF4-FFF2-40B4-BE49-F238E27FC236}">
                  <a16:creationId xmlns:a16="http://schemas.microsoft.com/office/drawing/2014/main" id="{DABC0AFA-75DE-394A-47D5-B6CDC4F25A9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E1FF4AE2-D000-6338-2228-DB7E257CB168}"/>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562AC1FE-1399-548C-FA2C-F95249C5F08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28">
            <a:extLst>
              <a:ext uri="{FF2B5EF4-FFF2-40B4-BE49-F238E27FC236}">
                <a16:creationId xmlns:a16="http://schemas.microsoft.com/office/drawing/2014/main" id="{3579F9A4-B4CC-1B9F-4573-D45B84BE8015}"/>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19D65402-9222-D544-F4DE-B8E9B8767A50}"/>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E3506B10-C7D8-0B74-D1D8-47FC997AE9CE}"/>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7AFD756E-DEC9-0701-834D-444C5586247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13" name="TextBox 12">
            <a:extLst>
              <a:ext uri="{FF2B5EF4-FFF2-40B4-BE49-F238E27FC236}">
                <a16:creationId xmlns:a16="http://schemas.microsoft.com/office/drawing/2014/main" id="{C037251A-A26C-AF49-67AF-6A9FCD595F37}"/>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sz="half" idx="1"/>
          </p:nvPr>
        </p:nvSpPr>
        <p:spPr>
          <a:xfrm>
            <a:off x="4572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4953000" y="1600200"/>
            <a:ext cx="4038600" cy="4525963"/>
          </a:xfr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800"/>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Arial" pitchFamily="34" charset="0"/>
                <a:cs typeface="Arial" pitchFamily="34" charset="0"/>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627148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pSp>
        <p:nvGrpSpPr>
          <p:cNvPr id="2" name="Group 10">
            <a:extLst>
              <a:ext uri="{FF2B5EF4-FFF2-40B4-BE49-F238E27FC236}">
                <a16:creationId xmlns:a16="http://schemas.microsoft.com/office/drawing/2014/main" id="{2611870C-A7F7-B647-99D1-B83FA9EE241A}"/>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64EDD786-0803-F683-C585-1B88618F5476}"/>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ED20D29E-19F4-1835-ABAC-6FED37C08A87}"/>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EA25EE3F-AD83-07AD-F010-C853CF74AA3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1" name="Group 15">
            <a:extLst>
              <a:ext uri="{FF2B5EF4-FFF2-40B4-BE49-F238E27FC236}">
                <a16:creationId xmlns:a16="http://schemas.microsoft.com/office/drawing/2014/main" id="{16A91C0F-784B-1733-AD2F-2828C7B7CDC9}"/>
              </a:ext>
            </a:extLst>
          </p:cNvPr>
          <p:cNvGrpSpPr>
            <a:grpSpLocks/>
          </p:cNvGrpSpPr>
          <p:nvPr userDrawn="1"/>
        </p:nvGrpSpPr>
        <p:grpSpPr bwMode="auto">
          <a:xfrm>
            <a:off x="2133600" y="6553200"/>
            <a:ext cx="7010400" cy="46038"/>
            <a:chOff x="1905000" y="6553200"/>
            <a:chExt cx="7010400" cy="45719"/>
          </a:xfrm>
        </p:grpSpPr>
        <p:sp>
          <p:nvSpPr>
            <p:cNvPr id="12" name="Rectangle 11">
              <a:extLst>
                <a:ext uri="{FF2B5EF4-FFF2-40B4-BE49-F238E27FC236}">
                  <a16:creationId xmlns:a16="http://schemas.microsoft.com/office/drawing/2014/main" id="{F4F3FC4D-DFAD-F07A-9FE6-DE2D338C7624}"/>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97A139A8-F3EC-02E7-2A5B-F773344E4F6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 name="Rectangle 13">
              <a:extLst>
                <a:ext uri="{FF2B5EF4-FFF2-40B4-BE49-F238E27FC236}">
                  <a16:creationId xmlns:a16="http://schemas.microsoft.com/office/drawing/2014/main" id="{CF4FBA16-EEAB-3C1E-1631-5C9C46A9B02A}"/>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5" name="Picture 13" descr="Picture 7.png">
            <a:extLst>
              <a:ext uri="{FF2B5EF4-FFF2-40B4-BE49-F238E27FC236}">
                <a16:creationId xmlns:a16="http://schemas.microsoft.com/office/drawing/2014/main" id="{DAE5DE88-04F9-8643-EE98-07CCC667A7C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a:extLst>
              <a:ext uri="{FF2B5EF4-FFF2-40B4-BE49-F238E27FC236}">
                <a16:creationId xmlns:a16="http://schemas.microsoft.com/office/drawing/2014/main" id="{2748CE32-C15A-54FB-3A7A-126888858F47}"/>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3" name="Text Placeholder 2"/>
          <p:cNvSpPr>
            <a:spLocks noGrp="1"/>
          </p:cNvSpPr>
          <p:nvPr>
            <p:ph type="body" idx="1"/>
          </p:nvPr>
        </p:nvSpPr>
        <p:spPr>
          <a:xfrm>
            <a:off x="457200" y="1535112"/>
            <a:ext cx="4040188"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362199"/>
            <a:ext cx="4040188"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2"/>
            <a:ext cx="4041775" cy="8270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362199"/>
            <a:ext cx="4041775" cy="3763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600612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2" name="Group 5">
            <a:extLst>
              <a:ext uri="{FF2B5EF4-FFF2-40B4-BE49-F238E27FC236}">
                <a16:creationId xmlns:a16="http://schemas.microsoft.com/office/drawing/2014/main" id="{30087FB8-9BFC-98E8-5C4D-19C3DEF21207}"/>
              </a:ext>
            </a:extLst>
          </p:cNvPr>
          <p:cNvGrpSpPr>
            <a:grpSpLocks/>
          </p:cNvGrpSpPr>
          <p:nvPr userDrawn="1"/>
        </p:nvGrpSpPr>
        <p:grpSpPr bwMode="auto">
          <a:xfrm>
            <a:off x="0" y="1295400"/>
            <a:ext cx="7010400" cy="46038"/>
            <a:chOff x="1905000" y="6553200"/>
            <a:chExt cx="7010400" cy="45719"/>
          </a:xfrm>
        </p:grpSpPr>
        <p:sp>
          <p:nvSpPr>
            <p:cNvPr id="3" name="Rectangle 2">
              <a:extLst>
                <a:ext uri="{FF2B5EF4-FFF2-40B4-BE49-F238E27FC236}">
                  <a16:creationId xmlns:a16="http://schemas.microsoft.com/office/drawing/2014/main" id="{AF4C30E4-CD2B-9186-E083-CC4994006761}"/>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a:extLst>
                <a:ext uri="{FF2B5EF4-FFF2-40B4-BE49-F238E27FC236}">
                  <a16:creationId xmlns:a16="http://schemas.microsoft.com/office/drawing/2014/main" id="{A775EBD4-8A60-255D-1975-47D28DFDA99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42E9EA66-D099-CB0A-A9D5-71CF32C38A99}"/>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7" name="Group 10">
            <a:extLst>
              <a:ext uri="{FF2B5EF4-FFF2-40B4-BE49-F238E27FC236}">
                <a16:creationId xmlns:a16="http://schemas.microsoft.com/office/drawing/2014/main" id="{386A81F5-2F0E-04B8-33F5-B14C748217CA}"/>
              </a:ext>
            </a:extLst>
          </p:cNvPr>
          <p:cNvGrpSpPr>
            <a:grpSpLocks/>
          </p:cNvGrpSpPr>
          <p:nvPr userDrawn="1"/>
        </p:nvGrpSpPr>
        <p:grpSpPr bwMode="auto">
          <a:xfrm>
            <a:off x="2133600" y="6553200"/>
            <a:ext cx="7010400" cy="46038"/>
            <a:chOff x="1905000" y="6553200"/>
            <a:chExt cx="7010400" cy="45719"/>
          </a:xfrm>
        </p:grpSpPr>
        <p:sp>
          <p:nvSpPr>
            <p:cNvPr id="8" name="Rectangle 7">
              <a:extLst>
                <a:ext uri="{FF2B5EF4-FFF2-40B4-BE49-F238E27FC236}">
                  <a16:creationId xmlns:a16="http://schemas.microsoft.com/office/drawing/2014/main" id="{E94CC040-B24E-7210-6BE6-0D87D8B7D4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38DF0BA-CEF1-F38F-1C04-809C32ED26AB}"/>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 name="Rectangle 9">
              <a:extLst>
                <a:ext uri="{FF2B5EF4-FFF2-40B4-BE49-F238E27FC236}">
                  <a16:creationId xmlns:a16="http://schemas.microsoft.com/office/drawing/2014/main" id="{244BA1DD-A2B4-74A4-7886-EB706EDBCB85}"/>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1" name="Picture 14" descr="Picture 7.png">
            <a:extLst>
              <a:ext uri="{FF2B5EF4-FFF2-40B4-BE49-F238E27FC236}">
                <a16:creationId xmlns:a16="http://schemas.microsoft.com/office/drawing/2014/main" id="{AE973FD7-719A-2BA7-8CFF-AFDD773DBD36}"/>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B772A858-3C85-D5F1-AC30-A7507F340916}"/>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Deemed to be University under Section 3 of UGC Act, 1956</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450853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34AD27D5-E69B-0D77-4D33-57D834025BE2}"/>
              </a:ext>
            </a:extLst>
          </p:cNvPr>
          <p:cNvGrpSpPr>
            <a:grpSpLocks/>
          </p:cNvGrpSpPr>
          <p:nvPr userDrawn="1"/>
        </p:nvGrpSpPr>
        <p:grpSpPr bwMode="auto">
          <a:xfrm>
            <a:off x="0" y="1295400"/>
            <a:ext cx="7010400" cy="46038"/>
            <a:chOff x="1905000" y="6553200"/>
            <a:chExt cx="7010400" cy="45719"/>
          </a:xfrm>
        </p:grpSpPr>
        <p:sp>
          <p:nvSpPr>
            <p:cNvPr id="5" name="Rectangle 4">
              <a:extLst>
                <a:ext uri="{FF2B5EF4-FFF2-40B4-BE49-F238E27FC236}">
                  <a16:creationId xmlns:a16="http://schemas.microsoft.com/office/drawing/2014/main" id="{043C359F-2EE7-DD2D-3BDD-843F399B7B4D}"/>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07BC9FBD-D053-F500-9DBF-8DC1A751D41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a:extLst>
                <a:ext uri="{FF2B5EF4-FFF2-40B4-BE49-F238E27FC236}">
                  <a16:creationId xmlns:a16="http://schemas.microsoft.com/office/drawing/2014/main" id="{C35FEF0E-8B0E-6AC3-C54A-EAEF7821AC5D}"/>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3">
            <a:extLst>
              <a:ext uri="{FF2B5EF4-FFF2-40B4-BE49-F238E27FC236}">
                <a16:creationId xmlns:a16="http://schemas.microsoft.com/office/drawing/2014/main" id="{D3FC426E-ADFC-FDAF-335B-3501EB0FD51C}"/>
              </a:ext>
            </a:extLst>
          </p:cNvPr>
          <p:cNvGrpSpPr>
            <a:grpSpLocks/>
          </p:cNvGrpSpPr>
          <p:nvPr userDrawn="1"/>
        </p:nvGrpSpPr>
        <p:grpSpPr bwMode="auto">
          <a:xfrm>
            <a:off x="2133600" y="6553200"/>
            <a:ext cx="7010400" cy="46038"/>
            <a:chOff x="1905000" y="6553200"/>
            <a:chExt cx="7010400" cy="45719"/>
          </a:xfrm>
        </p:grpSpPr>
        <p:sp>
          <p:nvSpPr>
            <p:cNvPr id="10" name="Rectangle 9">
              <a:extLst>
                <a:ext uri="{FF2B5EF4-FFF2-40B4-BE49-F238E27FC236}">
                  <a16:creationId xmlns:a16="http://schemas.microsoft.com/office/drawing/2014/main" id="{64F6C96B-8393-6872-E14A-86C9B4AD351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a:extLst>
                <a:ext uri="{FF2B5EF4-FFF2-40B4-BE49-F238E27FC236}">
                  <a16:creationId xmlns:a16="http://schemas.microsoft.com/office/drawing/2014/main" id="{547A85B7-26CF-30A8-C39A-C80F481C3D11}"/>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25587600-634F-BC4A-C65B-830A1FA86553}"/>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3" name="Picture 14" descr="Picture 7.png">
            <a:extLst>
              <a:ext uri="{FF2B5EF4-FFF2-40B4-BE49-F238E27FC236}">
                <a16:creationId xmlns:a16="http://schemas.microsoft.com/office/drawing/2014/main" id="{BED30BEF-E84E-2F36-71CC-DB92403B7E85}"/>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EA495AD-E14B-CB77-FF6D-DEB531085DE1}"/>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3" name="Content Placeholder 2"/>
          <p:cNvSpPr>
            <a:spLocks noGrp="1"/>
          </p:cNvSpPr>
          <p:nvPr>
            <p:ph idx="1"/>
          </p:nvPr>
        </p:nvSpPr>
        <p:spPr>
          <a:xfrm>
            <a:off x="3575050" y="1600200"/>
            <a:ext cx="5111750" cy="45259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600200"/>
            <a:ext cx="3008313" cy="45259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Content Placeholder 18"/>
          <p:cNvSpPr>
            <a:spLocks noGrp="1"/>
          </p:cNvSpPr>
          <p:nvPr>
            <p:ph sz="quarter" idx="13"/>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9276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grpSp>
        <p:nvGrpSpPr>
          <p:cNvPr id="6" name="Group 6">
            <a:extLst>
              <a:ext uri="{FF2B5EF4-FFF2-40B4-BE49-F238E27FC236}">
                <a16:creationId xmlns:a16="http://schemas.microsoft.com/office/drawing/2014/main" id="{0A425CE7-D876-3BA3-BFF4-B98C5A9DB36C}"/>
              </a:ext>
            </a:extLst>
          </p:cNvPr>
          <p:cNvGrpSpPr>
            <a:grpSpLocks/>
          </p:cNvGrpSpPr>
          <p:nvPr userDrawn="1"/>
        </p:nvGrpSpPr>
        <p:grpSpPr bwMode="auto">
          <a:xfrm>
            <a:off x="0" y="1295400"/>
            <a:ext cx="7010400" cy="46038"/>
            <a:chOff x="1905000" y="6553200"/>
            <a:chExt cx="7010400" cy="45719"/>
          </a:xfrm>
        </p:grpSpPr>
        <p:sp>
          <p:nvSpPr>
            <p:cNvPr id="7" name="Rectangle 6">
              <a:extLst>
                <a:ext uri="{FF2B5EF4-FFF2-40B4-BE49-F238E27FC236}">
                  <a16:creationId xmlns:a16="http://schemas.microsoft.com/office/drawing/2014/main" id="{EC032C41-F14C-655B-9C6F-C6C4F9527D97}"/>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a:extLst>
                <a:ext uri="{FF2B5EF4-FFF2-40B4-BE49-F238E27FC236}">
                  <a16:creationId xmlns:a16="http://schemas.microsoft.com/office/drawing/2014/main" id="{06FEBA77-4BFC-E9F4-44F6-E671529AFAD6}"/>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a:extLst>
                <a:ext uri="{FF2B5EF4-FFF2-40B4-BE49-F238E27FC236}">
                  <a16:creationId xmlns:a16="http://schemas.microsoft.com/office/drawing/2014/main" id="{9C59DDAA-32F5-71DB-84BA-48E0F1FC5A22}"/>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0" name="Group 10">
            <a:extLst>
              <a:ext uri="{FF2B5EF4-FFF2-40B4-BE49-F238E27FC236}">
                <a16:creationId xmlns:a16="http://schemas.microsoft.com/office/drawing/2014/main" id="{3FBF876D-C58F-F95C-E6D9-C4A6098E7BAF}"/>
              </a:ext>
            </a:extLst>
          </p:cNvPr>
          <p:cNvGrpSpPr>
            <a:grpSpLocks/>
          </p:cNvGrpSpPr>
          <p:nvPr userDrawn="1"/>
        </p:nvGrpSpPr>
        <p:grpSpPr bwMode="auto">
          <a:xfrm>
            <a:off x="2133600" y="6553200"/>
            <a:ext cx="7010400" cy="46038"/>
            <a:chOff x="1905000" y="6553200"/>
            <a:chExt cx="7010400" cy="45719"/>
          </a:xfrm>
        </p:grpSpPr>
        <p:sp>
          <p:nvSpPr>
            <p:cNvPr id="11" name="Rectangle 10">
              <a:extLst>
                <a:ext uri="{FF2B5EF4-FFF2-40B4-BE49-F238E27FC236}">
                  <a16:creationId xmlns:a16="http://schemas.microsoft.com/office/drawing/2014/main" id="{91398668-8ACD-BE4E-6349-F0BB9FB7F4A9}"/>
                </a:ext>
              </a:extLst>
            </p:cNvPr>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a:extLst>
                <a:ext uri="{FF2B5EF4-FFF2-40B4-BE49-F238E27FC236}">
                  <a16:creationId xmlns:a16="http://schemas.microsoft.com/office/drawing/2014/main" id="{489BAA44-D820-1D7A-F25A-D299E050A004}"/>
                </a:ext>
              </a:extLst>
            </p:cNvPr>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a:extLst>
                <a:ext uri="{FF2B5EF4-FFF2-40B4-BE49-F238E27FC236}">
                  <a16:creationId xmlns:a16="http://schemas.microsoft.com/office/drawing/2014/main" id="{CD7E9E24-9E75-7875-639E-CADBE415A8BC}"/>
                </a:ext>
              </a:extLst>
            </p:cNvPr>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pic>
        <p:nvPicPr>
          <p:cNvPr id="14" name="Picture 14" descr="Picture 7.png">
            <a:extLst>
              <a:ext uri="{FF2B5EF4-FFF2-40B4-BE49-F238E27FC236}">
                <a16:creationId xmlns:a16="http://schemas.microsoft.com/office/drawing/2014/main" id="{FF227C4E-A084-B4FA-3F09-2EA7287F317E}"/>
              </a:ext>
            </a:extLst>
          </p:cNvPr>
          <p:cNvPicPr>
            <a:picLocks noChangeAspect="1"/>
          </p:cNvPicPr>
          <p:nvPr userDrawn="1"/>
        </p:nvPicPr>
        <p:blipFill>
          <a:blip r:embed="rId2">
            <a:extLst>
              <a:ext uri="{28A0092B-C50C-407E-A947-70E740481C1C}">
                <a14:useLocalDpi xmlns:a14="http://schemas.microsoft.com/office/drawing/2010/main" val="0"/>
              </a:ext>
            </a:extLst>
          </a:blip>
          <a:srcRect l="1923" b="5336"/>
          <a:stretch>
            <a:fillRect/>
          </a:stretch>
        </p:blipFill>
        <p:spPr bwMode="auto">
          <a:xfrm>
            <a:off x="6629400" y="0"/>
            <a:ext cx="2193925"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C13D4E6B-C8AE-5C2D-DE7D-FD63B44EF862}"/>
              </a:ext>
            </a:extLst>
          </p:cNvPr>
          <p:cNvSpPr txBox="1">
            <a:spLocks noChangeArrowheads="1"/>
          </p:cNvSpPr>
          <p:nvPr userDrawn="1"/>
        </p:nvSpPr>
        <p:spPr bwMode="auto">
          <a:xfrm>
            <a:off x="3276600" y="6596063"/>
            <a:ext cx="5867400" cy="261937"/>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sp>
        <p:nvSpPr>
          <p:cNvPr id="2" name="Title 1"/>
          <p:cNvSpPr>
            <a:spLocks noGrp="1"/>
          </p:cNvSpPr>
          <p:nvPr>
            <p:ph type="title"/>
          </p:nvPr>
        </p:nvSpPr>
        <p:spPr>
          <a:xfrm>
            <a:off x="1792288" y="5407025"/>
            <a:ext cx="5486400" cy="304800"/>
          </a:xfrm>
        </p:spPr>
        <p:txBody>
          <a:bodyPr anchor="b"/>
          <a:lstStyle>
            <a:lvl1pPr algn="l">
              <a:defRPr sz="1800" b="1" spc="0"/>
            </a:lvl1pPr>
          </a:lstStyle>
          <a:p>
            <a:r>
              <a:rPr lang="en-US" dirty="0"/>
              <a:t>Click to edit Master title style</a:t>
            </a:r>
          </a:p>
        </p:txBody>
      </p:sp>
      <p:sp>
        <p:nvSpPr>
          <p:cNvPr id="3" name="Picture Placeholder 2"/>
          <p:cNvSpPr>
            <a:spLocks noGrp="1"/>
          </p:cNvSpPr>
          <p:nvPr>
            <p:ph type="pic" idx="1"/>
          </p:nvPr>
        </p:nvSpPr>
        <p:spPr>
          <a:xfrm>
            <a:off x="1792288" y="1828800"/>
            <a:ext cx="54864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711825"/>
            <a:ext cx="5486400" cy="304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Content Placeholder 18"/>
          <p:cNvSpPr>
            <a:spLocks noGrp="1"/>
          </p:cNvSpPr>
          <p:nvPr>
            <p:ph sz="quarter" idx="10"/>
          </p:nvPr>
        </p:nvSpPr>
        <p:spPr>
          <a:xfrm>
            <a:off x="304800" y="152400"/>
            <a:ext cx="6324600" cy="1143000"/>
          </a:xfrm>
        </p:spPr>
        <p:txBody>
          <a:bodyPr anchor="ctr">
            <a:normAutofit/>
          </a:bodyPr>
          <a:lstStyle>
            <a:lvl1pPr marL="0">
              <a:lnSpc>
                <a:spcPts val="3600"/>
              </a:lnSpc>
              <a:spcBef>
                <a:spcPts val="0"/>
              </a:spcBef>
              <a:buNone/>
              <a:defRPr sz="3600" b="1" spc="-150"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973591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F7E41B-B784-700C-F1E8-CEB220A16601}"/>
              </a:ext>
            </a:extLst>
          </p:cNvPr>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1027" name="Text Placeholder 2">
            <a:extLst>
              <a:ext uri="{FF2B5EF4-FFF2-40B4-BE49-F238E27FC236}">
                <a16:creationId xmlns:a16="http://schemas.microsoft.com/office/drawing/2014/main" id="{6F5574EA-A4DC-0E81-C381-1F2EAC26DFC5}"/>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C7A7675-D855-8253-8B3E-E3C3B0D34849}"/>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fld id="{C09B62FB-8C76-A945-8053-21F39DE4A8A1}" type="datetimeFigureOut">
              <a:rPr lang="en-US"/>
              <a:pPr>
                <a:defRPr/>
              </a:pPr>
              <a:t>1/11/25</a:t>
            </a:fld>
            <a:endParaRPr lang="en-US"/>
          </a:p>
        </p:txBody>
      </p:sp>
      <p:sp>
        <p:nvSpPr>
          <p:cNvPr id="5" name="Footer Placeholder 4">
            <a:extLst>
              <a:ext uri="{FF2B5EF4-FFF2-40B4-BE49-F238E27FC236}">
                <a16:creationId xmlns:a16="http://schemas.microsoft.com/office/drawing/2014/main" id="{E6805CDF-2710-B6DE-CCB9-9B02F4CFAB1B}"/>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Arial" pitchFamily="34" charset="0"/>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895066F0-CDDB-822C-B0FC-F082648D6C4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68620E75-3C39-7F45-A85B-3C8BDA58A9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888" r:id="rId1"/>
    <p:sldLayoutId id="2147484889" r:id="rId2"/>
    <p:sldLayoutId id="2147484890" r:id="rId3"/>
    <p:sldLayoutId id="2147484891" r:id="rId4"/>
    <p:sldLayoutId id="2147484892" r:id="rId5"/>
    <p:sldLayoutId id="2147484893" r:id="rId6"/>
    <p:sldLayoutId id="2147484894" r:id="rId7"/>
    <p:sldLayoutId id="2147484895" r:id="rId8"/>
    <p:sldLayoutId id="2147484896" r:id="rId9"/>
    <p:sldLayoutId id="2147484897" r:id="rId10"/>
    <p:sldLayoutId id="2147484898" r:id="rId11"/>
    <p:sldLayoutId id="2147484899" r:id="rId12"/>
  </p:sldLayoutIdLst>
  <p:txStyles>
    <p:titleStyle>
      <a:lvl1pPr algn="l" rtl="0" eaLnBrk="0" fontAlgn="base" hangingPunct="0">
        <a:spcBef>
          <a:spcPct val="0"/>
        </a:spcBef>
        <a:spcAft>
          <a:spcPct val="0"/>
        </a:spcAft>
        <a:defRPr sz="4000" b="1" kern="1200" spc="-15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sz="4000" b="1">
          <a:solidFill>
            <a:schemeClr val="tx1"/>
          </a:solidFill>
          <a:latin typeface="Arial" charset="0"/>
          <a:cs typeface="Arial" charset="0"/>
        </a:defRPr>
      </a:lvl2pPr>
      <a:lvl3pPr algn="l" rtl="0" eaLnBrk="0" fontAlgn="base" hangingPunct="0">
        <a:spcBef>
          <a:spcPct val="0"/>
        </a:spcBef>
        <a:spcAft>
          <a:spcPct val="0"/>
        </a:spcAft>
        <a:defRPr sz="4000" b="1">
          <a:solidFill>
            <a:schemeClr val="tx1"/>
          </a:solidFill>
          <a:latin typeface="Arial" charset="0"/>
          <a:cs typeface="Arial" charset="0"/>
        </a:defRPr>
      </a:lvl3pPr>
      <a:lvl4pPr algn="l" rtl="0" eaLnBrk="0" fontAlgn="base" hangingPunct="0">
        <a:spcBef>
          <a:spcPct val="0"/>
        </a:spcBef>
        <a:spcAft>
          <a:spcPct val="0"/>
        </a:spcAft>
        <a:defRPr sz="4000" b="1">
          <a:solidFill>
            <a:schemeClr val="tx1"/>
          </a:solidFill>
          <a:latin typeface="Arial" charset="0"/>
          <a:cs typeface="Arial" charset="0"/>
        </a:defRPr>
      </a:lvl4pPr>
      <a:lvl5pPr algn="l" rtl="0" eaLnBrk="0" fontAlgn="base" hangingPunct="0">
        <a:spcBef>
          <a:spcPct val="0"/>
        </a:spcBef>
        <a:spcAft>
          <a:spcPct val="0"/>
        </a:spcAft>
        <a:defRPr sz="4000" b="1">
          <a:solidFill>
            <a:schemeClr val="tx1"/>
          </a:solidFill>
          <a:latin typeface="Arial" charset="0"/>
          <a:cs typeface="Arial" charset="0"/>
        </a:defRPr>
      </a:lvl5pPr>
      <a:lvl6pPr marL="457200" algn="l" rtl="0" fontAlgn="base">
        <a:spcBef>
          <a:spcPct val="0"/>
        </a:spcBef>
        <a:spcAft>
          <a:spcPct val="0"/>
        </a:spcAft>
        <a:defRPr sz="4000" b="1">
          <a:solidFill>
            <a:schemeClr val="tx1"/>
          </a:solidFill>
          <a:latin typeface="Arial" charset="0"/>
          <a:cs typeface="Arial" charset="0"/>
        </a:defRPr>
      </a:lvl6pPr>
      <a:lvl7pPr marL="914400" algn="l" rtl="0" fontAlgn="base">
        <a:spcBef>
          <a:spcPct val="0"/>
        </a:spcBef>
        <a:spcAft>
          <a:spcPct val="0"/>
        </a:spcAft>
        <a:defRPr sz="4000" b="1">
          <a:solidFill>
            <a:schemeClr val="tx1"/>
          </a:solidFill>
          <a:latin typeface="Arial" charset="0"/>
          <a:cs typeface="Arial" charset="0"/>
        </a:defRPr>
      </a:lvl7pPr>
      <a:lvl8pPr marL="1371600" algn="l" rtl="0" fontAlgn="base">
        <a:spcBef>
          <a:spcPct val="0"/>
        </a:spcBef>
        <a:spcAft>
          <a:spcPct val="0"/>
        </a:spcAft>
        <a:defRPr sz="4000" b="1">
          <a:solidFill>
            <a:schemeClr val="tx1"/>
          </a:solidFill>
          <a:latin typeface="Arial" charset="0"/>
          <a:cs typeface="Arial" charset="0"/>
        </a:defRPr>
      </a:lvl8pPr>
      <a:lvl9pPr marL="1828800" algn="l" rtl="0" fontAlgn="base">
        <a:spcBef>
          <a:spcPct val="0"/>
        </a:spcBef>
        <a:spcAft>
          <a:spcPct val="0"/>
        </a:spcAft>
        <a:defRPr sz="40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80E476-E69A-DC76-ACB1-24FC7FFB70D2}"/>
              </a:ext>
            </a:extLst>
          </p:cNvPr>
          <p:cNvSpPr>
            <a:spLocks noGrp="1"/>
          </p:cNvSpPr>
          <p:nvPr>
            <p:ph type="title"/>
          </p:nvPr>
        </p:nvSpPr>
        <p:spPr/>
        <p:txBody>
          <a:bodyPr/>
          <a:lstStyle/>
          <a:p>
            <a:pPr eaLnBrk="1" fontAlgn="auto" hangingPunct="1">
              <a:spcAft>
                <a:spcPts val="0"/>
              </a:spcAft>
              <a:defRPr/>
            </a:pPr>
            <a:r>
              <a:rPr lang="en-IN" dirty="0"/>
              <a:t>API-driven Cloud Native Solutions</a:t>
            </a:r>
            <a:endParaRPr lang="en-US" dirty="0"/>
          </a:p>
        </p:txBody>
      </p:sp>
      <p:sp>
        <p:nvSpPr>
          <p:cNvPr id="15362" name="Content Placeholder 5">
            <a:extLst>
              <a:ext uri="{FF2B5EF4-FFF2-40B4-BE49-F238E27FC236}">
                <a16:creationId xmlns:a16="http://schemas.microsoft.com/office/drawing/2014/main" id="{575D62E3-8EF6-67A9-96D7-AFB37398E75C}"/>
              </a:ext>
            </a:extLst>
          </p:cNvPr>
          <p:cNvSpPr>
            <a:spLocks noGrp="1"/>
          </p:cNvSpPr>
          <p:nvPr>
            <p:ph sz="quarter" idx="13"/>
          </p:nvPr>
        </p:nvSpPr>
        <p:spPr/>
        <p:txBody>
          <a:bodyPr/>
          <a:lstStyle/>
          <a:p>
            <a:pPr eaLnBrk="1" hangingPunct="1">
              <a:spcBef>
                <a:spcPct val="0"/>
              </a:spcBef>
            </a:pPr>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0C08E1-EE40-8EC3-671C-0B839F7273E8}"/>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Pre-Trained vs Fine-Tuned Models</a:t>
            </a:r>
          </a:p>
        </p:txBody>
      </p:sp>
      <p:sp>
        <p:nvSpPr>
          <p:cNvPr id="25602" name="Rectangle 2">
            <a:extLst>
              <a:ext uri="{FF2B5EF4-FFF2-40B4-BE49-F238E27FC236}">
                <a16:creationId xmlns:a16="http://schemas.microsoft.com/office/drawing/2014/main" id="{C398714C-B7F6-4A2E-A174-E9A3575677D3}"/>
              </a:ext>
            </a:extLst>
          </p:cNvPr>
          <p:cNvSpPr>
            <a:spLocks noChangeArrowheads="1"/>
          </p:cNvSpPr>
          <p:nvPr/>
        </p:nvSpPr>
        <p:spPr bwMode="auto">
          <a:xfrm>
            <a:off x="152400" y="1384300"/>
            <a:ext cx="80772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Performance</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Fine-tuning can improve a model's performance on specific tasks, and can often outperform models trained from scratch. </a:t>
            </a:r>
          </a:p>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Transfer learning</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Fine-tuning allows models to apply knowledge gained from one task to another, potentially unrelated task. </a:t>
            </a:r>
          </a:p>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Interpretability</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Fine-tuning can make models more interpretable, which can help with debugging and understanding the model's behavior.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9ED811E-FD5F-D81F-2988-5C8C0AC0A728}"/>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Pre-Trained vs Fine-Tuned Models</a:t>
            </a:r>
          </a:p>
        </p:txBody>
      </p:sp>
      <p:pic>
        <p:nvPicPr>
          <p:cNvPr id="26626" name="Picture 6">
            <a:extLst>
              <a:ext uri="{FF2B5EF4-FFF2-40B4-BE49-F238E27FC236}">
                <a16:creationId xmlns:a16="http://schemas.microsoft.com/office/drawing/2014/main" id="{E08D1815-AC17-17CC-DB3E-6C630F6110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8867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A4610D0-28C8-6CFC-CAAA-273DBE6F38B7}"/>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AI-based Cognitive Services</a:t>
            </a:r>
          </a:p>
        </p:txBody>
      </p:sp>
      <p:sp>
        <p:nvSpPr>
          <p:cNvPr id="21507" name="Rectangle 1">
            <a:extLst>
              <a:ext uri="{FF2B5EF4-FFF2-40B4-BE49-F238E27FC236}">
                <a16:creationId xmlns:a16="http://schemas.microsoft.com/office/drawing/2014/main" id="{A52F432F-B130-784C-6235-115FEF17195D}"/>
              </a:ext>
            </a:extLst>
          </p:cNvPr>
          <p:cNvSpPr>
            <a:spLocks noChangeArrowheads="1"/>
          </p:cNvSpPr>
          <p:nvPr/>
        </p:nvSpPr>
        <p:spPr bwMode="auto">
          <a:xfrm>
            <a:off x="0" y="1371600"/>
            <a:ext cx="8763000" cy="383222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Tx/>
              <a:buNone/>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Cognition – “Mental action or process of acquiring knowledge and understanding through thought, experience, and the senses”</a:t>
            </a:r>
          </a:p>
          <a:p>
            <a:pPr algn="just">
              <a:lnSpc>
                <a:spcPct val="150000"/>
              </a:lnSpc>
              <a:spcBef>
                <a:spcPct val="0"/>
              </a:spcBef>
              <a:buFontTx/>
              <a:buNone/>
              <a:defRPr/>
            </a:pP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ct val="150000"/>
              </a:lnSpc>
              <a:spcBef>
                <a:spcPct val="0"/>
              </a:spcBef>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Cloud-based cognitive services are a set of AI-powered APIs and tools provided by cloud platforms (such as Microsoft Azure, AWS, or Google Cloud) that enable developers to easily integrate AI functionalities into their applications without needing in-depth knowledge of AI or machine learning. </a:t>
            </a:r>
          </a:p>
          <a:p>
            <a:pPr marL="285750" indent="-285750" algn="just">
              <a:lnSpc>
                <a:spcPct val="150000"/>
              </a:lnSpc>
              <a:spcBef>
                <a:spcPct val="0"/>
              </a:spcBef>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These services use cloud infrastructure to offer scalable, ready-to-use models and algorithms for tasks involving human-like cognitive abilities.</a:t>
            </a:r>
            <a:endParaRPr lang="en-IN"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CF2BF7A-3D73-6D1C-BBB5-218E4D1DA782}"/>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Cognitive Services</a:t>
            </a:r>
          </a:p>
        </p:txBody>
      </p:sp>
      <p:sp>
        <p:nvSpPr>
          <p:cNvPr id="21507" name="Rectangle 1">
            <a:extLst>
              <a:ext uri="{FF2B5EF4-FFF2-40B4-BE49-F238E27FC236}">
                <a16:creationId xmlns:a16="http://schemas.microsoft.com/office/drawing/2014/main" id="{E2E2DDCA-A9C4-A4C9-A795-F96327210B8B}"/>
              </a:ext>
            </a:extLst>
          </p:cNvPr>
          <p:cNvSpPr>
            <a:spLocks noChangeArrowheads="1"/>
          </p:cNvSpPr>
          <p:nvPr/>
        </p:nvSpPr>
        <p:spPr bwMode="auto">
          <a:xfrm>
            <a:off x="0" y="1371600"/>
            <a:ext cx="8763000" cy="424656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Tx/>
              <a:buNone/>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Ex: Azure AI Services</a:t>
            </a:r>
          </a:p>
          <a:p>
            <a:pPr algn="just">
              <a:lnSpc>
                <a:spcPct val="150000"/>
              </a:lnSpc>
              <a:spcBef>
                <a:spcPct val="0"/>
              </a:spcBef>
              <a:buFontTx/>
              <a:buNone/>
              <a:defRPr/>
            </a:pPr>
            <a:endPar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Set of cloud-based APIs that you can use in AI applications and data flows. </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It provides </a:t>
            </a:r>
            <a:r>
              <a:rPr lang="en-US" altLang="en-US" sz="1800" dirty="0" err="1">
                <a:latin typeface="Microsoft Sans Serif" panose="020B0604020202020204" pitchFamily="34" charset="0"/>
                <a:ea typeface="Microsoft Sans Serif" panose="020B0604020202020204" pitchFamily="34" charset="0"/>
                <a:cs typeface="Microsoft Sans Serif" panose="020B0604020202020204" pitchFamily="34" charset="0"/>
              </a:rPr>
              <a:t>pretrained</a:t>
            </a: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models that are ready to use in your applications, requiring no data and no model training on your part. </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The services are developed by the Microsoft AI and Research team and expose the latest deep learning algorithms. </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They're consumed over HTTP REST interfaces. </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In addition, SDKs are available for many common application development frameworks.</a:t>
            </a:r>
            <a:endParaRPr lang="en-IN"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8675" name="Rectangle 1">
            <a:extLst>
              <a:ext uri="{FF2B5EF4-FFF2-40B4-BE49-F238E27FC236}">
                <a16:creationId xmlns:a16="http://schemas.microsoft.com/office/drawing/2014/main" id="{4FE672FC-ECB5-D595-4F71-EC0741AEF549}"/>
              </a:ext>
            </a:extLst>
          </p:cNvPr>
          <p:cNvSpPr>
            <a:spLocks noChangeArrowheads="1"/>
          </p:cNvSpPr>
          <p:nvPr/>
        </p:nvSpPr>
        <p:spPr bwMode="auto">
          <a:xfrm>
            <a:off x="190500" y="5972175"/>
            <a:ext cx="838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IN" altLang="en-US" sz="1200"/>
              <a:t>https://learn.microsoft.com/en-us/azure/architecture/data-guide/technology-choices/cognitive-services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296F888-B8C2-7768-20AC-BEED6AE0D055}"/>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Benefits</a:t>
            </a:r>
          </a:p>
        </p:txBody>
      </p:sp>
      <p:sp>
        <p:nvSpPr>
          <p:cNvPr id="29698" name="Rectangle 1">
            <a:extLst>
              <a:ext uri="{FF2B5EF4-FFF2-40B4-BE49-F238E27FC236}">
                <a16:creationId xmlns:a16="http://schemas.microsoft.com/office/drawing/2014/main" id="{8741B194-F8BB-E420-E66A-7EB9C0358A37}"/>
              </a:ext>
            </a:extLst>
          </p:cNvPr>
          <p:cNvSpPr>
            <a:spLocks noChangeArrowheads="1"/>
          </p:cNvSpPr>
          <p:nvPr/>
        </p:nvSpPr>
        <p:spPr bwMode="auto">
          <a:xfrm>
            <a:off x="0" y="1371600"/>
            <a:ext cx="8763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Minimal development effort for state-of-the-art AI services. </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Use predefined algorithms or create custom algorithms on top of pre-built libraries.</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Easy integration into apps via HTTP REST interfaces.</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Developers and data scientists of all skill levels can easily add AI capabilities to apps.</a:t>
            </a:r>
            <a:endParaRPr lang="en-IN" altLang="en-US" sz="1800">
              <a:latin typeface="Microsoft Sans Serif" panose="020B0604020202020204" pitchFamily="34" charset="0"/>
              <a:cs typeface="Microsoft Sans Serif" panose="020B0604020202020204" pitchFamily="34" charset="0"/>
            </a:endParaRPr>
          </a:p>
        </p:txBody>
      </p:sp>
      <p:sp>
        <p:nvSpPr>
          <p:cNvPr id="29699" name="Rectangle 1">
            <a:extLst>
              <a:ext uri="{FF2B5EF4-FFF2-40B4-BE49-F238E27FC236}">
                <a16:creationId xmlns:a16="http://schemas.microsoft.com/office/drawing/2014/main" id="{783A56F2-FE52-10BA-A3FB-1C1073578456}"/>
              </a:ext>
            </a:extLst>
          </p:cNvPr>
          <p:cNvSpPr>
            <a:spLocks noChangeArrowheads="1"/>
          </p:cNvSpPr>
          <p:nvPr/>
        </p:nvSpPr>
        <p:spPr bwMode="auto">
          <a:xfrm>
            <a:off x="190500" y="5972175"/>
            <a:ext cx="838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IN" altLang="en-US" sz="1200"/>
              <a:t>https://learn.microsoft.com/en-us/azure/architecture/data-guide/technology-choices/cognitive-services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3105FAF-7688-4D1D-0587-6B43651D7556}"/>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Types of Services </a:t>
            </a:r>
          </a:p>
        </p:txBody>
      </p:sp>
      <p:sp>
        <p:nvSpPr>
          <p:cNvPr id="30722" name="Rectangle 1">
            <a:extLst>
              <a:ext uri="{FF2B5EF4-FFF2-40B4-BE49-F238E27FC236}">
                <a16:creationId xmlns:a16="http://schemas.microsoft.com/office/drawing/2014/main" id="{D404F62C-DA09-7751-7976-59979CEC4B04}"/>
              </a:ext>
            </a:extLst>
          </p:cNvPr>
          <p:cNvSpPr>
            <a:spLocks noChangeArrowheads="1"/>
          </p:cNvSpPr>
          <p:nvPr/>
        </p:nvSpPr>
        <p:spPr bwMode="auto">
          <a:xfrm>
            <a:off x="190500" y="5972175"/>
            <a:ext cx="8382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IN" altLang="en-US" sz="1200"/>
              <a:t>https://learn.microsoft.com/en-us/azure/architecture/data-guide/technology-choices/cognitive-services</a:t>
            </a:r>
          </a:p>
        </p:txBody>
      </p:sp>
      <p:graphicFrame>
        <p:nvGraphicFramePr>
          <p:cNvPr id="3" name="Table 2">
            <a:extLst>
              <a:ext uri="{FF2B5EF4-FFF2-40B4-BE49-F238E27FC236}">
                <a16:creationId xmlns:a16="http://schemas.microsoft.com/office/drawing/2014/main" id="{853A1D72-2D35-D069-ADB7-B4C89E31A0C8}"/>
              </a:ext>
            </a:extLst>
          </p:cNvPr>
          <p:cNvGraphicFramePr>
            <a:graphicFrameLocks noGrp="1"/>
          </p:cNvGraphicFramePr>
          <p:nvPr/>
        </p:nvGraphicFramePr>
        <p:xfrm>
          <a:off x="323850" y="1611313"/>
          <a:ext cx="8248650" cy="3846510"/>
        </p:xfrm>
        <a:graphic>
          <a:graphicData uri="http://schemas.openxmlformats.org/drawingml/2006/table">
            <a:tbl>
              <a:tblPr firstRow="1" bandRow="1">
                <a:tableStyleId>{5C22544A-7EE6-4342-B048-85BDC9FD1C3A}</a:tableStyleId>
              </a:tblPr>
              <a:tblGrid>
                <a:gridCol w="2426074">
                  <a:extLst>
                    <a:ext uri="{9D8B030D-6E8A-4147-A177-3AD203B41FA5}">
                      <a16:colId xmlns:a16="http://schemas.microsoft.com/office/drawing/2014/main" val="20000"/>
                    </a:ext>
                  </a:extLst>
                </a:gridCol>
                <a:gridCol w="5822576">
                  <a:extLst>
                    <a:ext uri="{9D8B030D-6E8A-4147-A177-3AD203B41FA5}">
                      <a16:colId xmlns:a16="http://schemas.microsoft.com/office/drawing/2014/main" val="20001"/>
                    </a:ext>
                  </a:extLst>
                </a:gridCol>
              </a:tblGrid>
              <a:tr h="370932">
                <a:tc>
                  <a:txBody>
                    <a:bodyPr/>
                    <a:lstStyle/>
                    <a:p>
                      <a:r>
                        <a:rPr lang="en-US" sz="1800" dirty="0"/>
                        <a:t>Service</a:t>
                      </a:r>
                      <a:endParaRPr lang="en-IN" sz="1800" dirty="0"/>
                    </a:p>
                  </a:txBody>
                  <a:tcPr marT="45731" marB="45731"/>
                </a:tc>
                <a:tc>
                  <a:txBody>
                    <a:bodyPr/>
                    <a:lstStyle/>
                    <a:p>
                      <a:r>
                        <a:rPr lang="en-US" sz="1800" dirty="0"/>
                        <a:t>Description</a:t>
                      </a:r>
                      <a:endParaRPr lang="en-IN" sz="1800" dirty="0"/>
                    </a:p>
                  </a:txBody>
                  <a:tcPr marT="45731" marB="45731"/>
                </a:tc>
                <a:extLst>
                  <a:ext uri="{0D108BD9-81ED-4DB2-BD59-A6C34878D82A}">
                    <a16:rowId xmlns:a16="http://schemas.microsoft.com/office/drawing/2014/main" val="10000"/>
                  </a:ext>
                </a:extLst>
              </a:tr>
              <a:tr h="640238">
                <a:tc>
                  <a:txBody>
                    <a:bodyPr/>
                    <a:lstStyle/>
                    <a:p>
                      <a:r>
                        <a:rPr lang="en-US" sz="1800" dirty="0"/>
                        <a:t>Language</a:t>
                      </a:r>
                      <a:endParaRPr lang="en-IN" sz="1800" dirty="0"/>
                    </a:p>
                  </a:txBody>
                  <a:tcPr marT="45731" marB="45731"/>
                </a:tc>
                <a:tc>
                  <a:txBody>
                    <a:bodyPr/>
                    <a:lstStyle/>
                    <a:p>
                      <a:r>
                        <a:rPr lang="en-US" sz="1800" b="0" i="0" kern="1200" dirty="0">
                          <a:solidFill>
                            <a:schemeClr val="dk1"/>
                          </a:solidFill>
                          <a:effectLst/>
                          <a:latin typeface="+mn-lt"/>
                          <a:ea typeface="+mn-ea"/>
                          <a:cs typeface="+mn-cs"/>
                        </a:rPr>
                        <a:t>Services that provide Natural Language Processing (NLP) features for understanding and analyzing text.</a:t>
                      </a:r>
                      <a:endParaRPr lang="en-IN" sz="1800" dirty="0"/>
                    </a:p>
                  </a:txBody>
                  <a:tcPr marT="45731" marB="45731"/>
                </a:tc>
                <a:extLst>
                  <a:ext uri="{0D108BD9-81ED-4DB2-BD59-A6C34878D82A}">
                    <a16:rowId xmlns:a16="http://schemas.microsoft.com/office/drawing/2014/main" val="10001"/>
                  </a:ext>
                </a:extLst>
              </a:tr>
              <a:tr h="640238">
                <a:tc>
                  <a:txBody>
                    <a:bodyPr/>
                    <a:lstStyle/>
                    <a:p>
                      <a:r>
                        <a:rPr lang="en-US" sz="1800" dirty="0"/>
                        <a:t>Speech</a:t>
                      </a:r>
                      <a:endParaRPr lang="en-IN" sz="1800" dirty="0"/>
                    </a:p>
                  </a:txBody>
                  <a:tcPr marT="45731" marB="45731"/>
                </a:tc>
                <a:tc>
                  <a:txBody>
                    <a:bodyPr/>
                    <a:lstStyle/>
                    <a:p>
                      <a:r>
                        <a:rPr lang="en-US" sz="1800" b="0" i="0" kern="1200" dirty="0">
                          <a:solidFill>
                            <a:schemeClr val="dk1"/>
                          </a:solidFill>
                          <a:effectLst/>
                          <a:latin typeface="+mn-lt"/>
                          <a:ea typeface="+mn-ea"/>
                          <a:cs typeface="+mn-cs"/>
                        </a:rPr>
                        <a:t>Services that provide speech capabilities like speech-to-text, text-to-speech, speech translation, and speaker recognition</a:t>
                      </a:r>
                      <a:endParaRPr lang="en-IN" sz="1800" dirty="0"/>
                    </a:p>
                  </a:txBody>
                  <a:tcPr marT="45731" marB="45731"/>
                </a:tc>
                <a:extLst>
                  <a:ext uri="{0D108BD9-81ED-4DB2-BD59-A6C34878D82A}">
                    <a16:rowId xmlns:a16="http://schemas.microsoft.com/office/drawing/2014/main" val="10002"/>
                  </a:ext>
                </a:extLst>
              </a:tr>
              <a:tr h="640238">
                <a:tc>
                  <a:txBody>
                    <a:bodyPr/>
                    <a:lstStyle/>
                    <a:p>
                      <a:r>
                        <a:rPr lang="en-US" sz="1800" dirty="0"/>
                        <a:t>Computer Vision</a:t>
                      </a:r>
                      <a:endParaRPr lang="en-IN" sz="1800" dirty="0"/>
                    </a:p>
                  </a:txBody>
                  <a:tcPr marT="45731" marB="45731"/>
                </a:tc>
                <a:tc>
                  <a:txBody>
                    <a:bodyPr/>
                    <a:lstStyle/>
                    <a:p>
                      <a:r>
                        <a:rPr lang="en-US" sz="1800" b="0" i="0" kern="1200" dirty="0">
                          <a:solidFill>
                            <a:schemeClr val="dk1"/>
                          </a:solidFill>
                          <a:effectLst/>
                          <a:latin typeface="+mn-lt"/>
                          <a:ea typeface="+mn-ea"/>
                          <a:cs typeface="+mn-cs"/>
                        </a:rPr>
                        <a:t>Services that provide image and video recognition capabilities</a:t>
                      </a:r>
                      <a:endParaRPr lang="en-IN" sz="1800" dirty="0"/>
                    </a:p>
                  </a:txBody>
                  <a:tcPr marT="45731" marB="45731"/>
                </a:tc>
                <a:extLst>
                  <a:ext uri="{0D108BD9-81ED-4DB2-BD59-A6C34878D82A}">
                    <a16:rowId xmlns:a16="http://schemas.microsoft.com/office/drawing/2014/main" val="10003"/>
                  </a:ext>
                </a:extLst>
              </a:tr>
              <a:tr h="914626">
                <a:tc>
                  <a:txBody>
                    <a:bodyPr/>
                    <a:lstStyle/>
                    <a:p>
                      <a:r>
                        <a:rPr lang="en-US" sz="1800" dirty="0"/>
                        <a:t>Decision</a:t>
                      </a:r>
                      <a:r>
                        <a:rPr lang="en-US" sz="1800" baseline="0" dirty="0"/>
                        <a:t> Services</a:t>
                      </a:r>
                      <a:endParaRPr lang="en-IN" sz="1800" dirty="0"/>
                    </a:p>
                  </a:txBody>
                  <a:tcPr marT="45731" marB="45731"/>
                </a:tc>
                <a:tc>
                  <a:txBody>
                    <a:bodyPr/>
                    <a:lstStyle/>
                    <a:p>
                      <a:r>
                        <a:rPr lang="en-US" sz="1800" b="0" i="0" kern="1200" dirty="0">
                          <a:solidFill>
                            <a:schemeClr val="dk1"/>
                          </a:solidFill>
                          <a:effectLst/>
                          <a:latin typeface="+mn-lt"/>
                          <a:ea typeface="+mn-ea"/>
                          <a:cs typeface="+mn-cs"/>
                        </a:rPr>
                        <a:t>Services that provide NLP features to produce recommendations for informed and efficient decision-making</a:t>
                      </a:r>
                      <a:endParaRPr lang="en-IN" sz="1800" dirty="0"/>
                    </a:p>
                  </a:txBody>
                  <a:tcPr marT="45731" marB="45731"/>
                </a:tc>
                <a:extLst>
                  <a:ext uri="{0D108BD9-81ED-4DB2-BD59-A6C34878D82A}">
                    <a16:rowId xmlns:a16="http://schemas.microsoft.com/office/drawing/2014/main" val="10004"/>
                  </a:ext>
                </a:extLst>
              </a:tr>
              <a:tr h="640238">
                <a:tc>
                  <a:txBody>
                    <a:bodyPr/>
                    <a:lstStyle/>
                    <a:p>
                      <a:r>
                        <a:rPr lang="en-IN" sz="1800" b="0" i="0" u="none" strike="noStrike" kern="1200" dirty="0">
                          <a:solidFill>
                            <a:schemeClr val="dk1"/>
                          </a:solidFill>
                          <a:effectLst/>
                          <a:latin typeface="+mn-lt"/>
                          <a:ea typeface="+mn-ea"/>
                          <a:cs typeface="+mn-cs"/>
                        </a:rPr>
                        <a:t>Azure </a:t>
                      </a:r>
                      <a:r>
                        <a:rPr lang="en-IN" sz="1800" b="0" i="0" u="none" strike="noStrike" kern="1200" dirty="0" err="1">
                          <a:solidFill>
                            <a:schemeClr val="dk1"/>
                          </a:solidFill>
                          <a:effectLst/>
                          <a:latin typeface="+mn-lt"/>
                          <a:ea typeface="+mn-ea"/>
                          <a:cs typeface="+mn-cs"/>
                        </a:rPr>
                        <a:t>OpenAI</a:t>
                      </a:r>
                      <a:r>
                        <a:rPr lang="en-IN" sz="1800" b="0" i="0" u="none" strike="noStrike" kern="1200" dirty="0">
                          <a:solidFill>
                            <a:schemeClr val="dk1"/>
                          </a:solidFill>
                          <a:effectLst/>
                          <a:latin typeface="+mn-lt"/>
                          <a:ea typeface="+mn-ea"/>
                          <a:cs typeface="+mn-cs"/>
                        </a:rPr>
                        <a:t> Service</a:t>
                      </a:r>
                      <a:endParaRPr lang="en-IN" sz="1800" dirty="0"/>
                    </a:p>
                  </a:txBody>
                  <a:tcPr marT="45731" marB="45731"/>
                </a:tc>
                <a:tc>
                  <a:txBody>
                    <a:bodyPr/>
                    <a:lstStyle/>
                    <a:p>
                      <a:r>
                        <a:rPr lang="en-US" sz="1800" b="0" i="0" kern="1200" dirty="0">
                          <a:solidFill>
                            <a:schemeClr val="dk1"/>
                          </a:solidFill>
                          <a:effectLst/>
                          <a:latin typeface="+mn-lt"/>
                          <a:ea typeface="+mn-ea"/>
                          <a:cs typeface="+mn-cs"/>
                        </a:rPr>
                        <a:t>Service provides REST API access to powerful </a:t>
                      </a:r>
                      <a:r>
                        <a:rPr lang="en-US" sz="1800" b="0" i="0" kern="1200" dirty="0" err="1">
                          <a:solidFill>
                            <a:schemeClr val="dk1"/>
                          </a:solidFill>
                          <a:effectLst/>
                          <a:latin typeface="+mn-lt"/>
                          <a:ea typeface="+mn-ea"/>
                          <a:cs typeface="+mn-cs"/>
                        </a:rPr>
                        <a:t>OpenAI</a:t>
                      </a:r>
                      <a:r>
                        <a:rPr lang="en-US" sz="1800" b="0" i="0" kern="1200" dirty="0">
                          <a:solidFill>
                            <a:schemeClr val="dk1"/>
                          </a:solidFill>
                          <a:effectLst/>
                          <a:latin typeface="+mn-lt"/>
                          <a:ea typeface="+mn-ea"/>
                          <a:cs typeface="+mn-cs"/>
                        </a:rPr>
                        <a:t> language models.</a:t>
                      </a:r>
                      <a:endParaRPr lang="en-IN" sz="1800" dirty="0"/>
                    </a:p>
                  </a:txBody>
                  <a:tcPr marT="45731" marB="45731"/>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16D325-D377-5C42-17AE-8C2CE0646BEC}"/>
              </a:ext>
            </a:extLst>
          </p:cNvPr>
          <p:cNvSpPr>
            <a:spLocks noGrp="1"/>
          </p:cNvSpPr>
          <p:nvPr>
            <p:ph sz="quarter" idx="10"/>
          </p:nvPr>
        </p:nvSpPr>
        <p:spPr/>
        <p:txBody>
          <a:bodyPr/>
          <a:lstStyle/>
          <a:p>
            <a:pPr algn="ctr" eaLnBrk="1" hangingPunct="1">
              <a:spcBef>
                <a:spcPct val="0"/>
              </a:spcBef>
              <a:defRPr/>
            </a:pPr>
            <a:r>
              <a:rPr lang="en-US" dirty="0" err="1">
                <a:latin typeface="Arial" charset="0"/>
                <a:cs typeface="Arial" charset="0"/>
              </a:rPr>
              <a:t>HuggingFace</a:t>
            </a:r>
            <a:endParaRPr lang="en-US" dirty="0">
              <a:latin typeface="Arial" charset="0"/>
              <a:cs typeface="Arial"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1BFE25-C2FE-D22F-BB4A-B926A46EDB8E}"/>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err="1"/>
              <a:t>Kaggle</a:t>
            </a:r>
            <a:r>
              <a:rPr lang="en-US" sz="3000" dirty="0"/>
              <a:t> vs </a:t>
            </a:r>
            <a:r>
              <a:rPr lang="en-US" sz="3000" dirty="0" err="1"/>
              <a:t>HuggingFace</a:t>
            </a:r>
            <a:endParaRPr lang="en-US" sz="3000" dirty="0"/>
          </a:p>
        </p:txBody>
      </p:sp>
      <p:sp>
        <p:nvSpPr>
          <p:cNvPr id="32770" name="Rectangle 1">
            <a:extLst>
              <a:ext uri="{FF2B5EF4-FFF2-40B4-BE49-F238E27FC236}">
                <a16:creationId xmlns:a16="http://schemas.microsoft.com/office/drawing/2014/main" id="{5FDA3153-1AF7-651A-11B6-351A24BF2F0D}"/>
              </a:ext>
            </a:extLst>
          </p:cNvPr>
          <p:cNvSpPr>
            <a:spLocks noChangeArrowheads="1"/>
          </p:cNvSpPr>
          <p:nvPr/>
        </p:nvSpPr>
        <p:spPr bwMode="auto">
          <a:xfrm>
            <a:off x="0" y="1371600"/>
            <a:ext cx="8763000"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solidFill>
                  <a:srgbClr val="002060"/>
                </a:solidFill>
                <a:latin typeface="Microsoft Sans Serif" panose="020B0604020202020204" pitchFamily="34" charset="0"/>
                <a:cs typeface="Microsoft Sans Serif" panose="020B0604020202020204" pitchFamily="34" charset="0"/>
              </a:rPr>
              <a:t>Kaggle is a popular dataset store for Generation 1 ML and Generation 2 DL</a:t>
            </a:r>
          </a:p>
          <a:p>
            <a:pPr algn="just">
              <a:lnSpc>
                <a:spcPct val="150000"/>
              </a:lnSpc>
              <a:spcBef>
                <a:spcPct val="0"/>
              </a:spcBef>
            </a:pPr>
            <a:r>
              <a:rPr lang="en-US" altLang="en-US" sz="1800">
                <a:solidFill>
                  <a:srgbClr val="002060"/>
                </a:solidFill>
                <a:latin typeface="Microsoft Sans Serif" panose="020B0604020202020204" pitchFamily="34" charset="0"/>
                <a:cs typeface="Microsoft Sans Serif" panose="020B0604020202020204" pitchFamily="34" charset="0"/>
              </a:rPr>
              <a:t>URL - https://www.kaggle.com/</a:t>
            </a:r>
          </a:p>
          <a:p>
            <a:pPr algn="just">
              <a:lnSpc>
                <a:spcPct val="150000"/>
              </a:lnSpc>
              <a:spcBef>
                <a:spcPct val="0"/>
              </a:spcBef>
            </a:pPr>
            <a:endParaRPr lang="en-US" altLang="en-US" sz="1800">
              <a:latin typeface="Microsoft Sans Serif" panose="020B0604020202020204" pitchFamily="34" charset="0"/>
              <a:cs typeface="Microsoft Sans Serif" panose="020B0604020202020204" pitchFamily="34" charset="0"/>
            </a:endParaRPr>
          </a:p>
          <a:p>
            <a:pPr algn="just">
              <a:lnSpc>
                <a:spcPct val="150000"/>
              </a:lnSpc>
              <a:spcBef>
                <a:spcPct val="0"/>
              </a:spcBef>
            </a:pPr>
            <a:r>
              <a:rPr lang="en-US" altLang="en-US" sz="1800">
                <a:solidFill>
                  <a:srgbClr val="C00000"/>
                </a:solidFill>
                <a:latin typeface="Microsoft Sans Serif" panose="020B0604020202020204" pitchFamily="34" charset="0"/>
                <a:cs typeface="Microsoft Sans Serif" panose="020B0604020202020204" pitchFamily="34" charset="0"/>
              </a:rPr>
              <a:t>HuggingFace is a popular dataset and model store for Generation 3 Transformers</a:t>
            </a:r>
            <a:endParaRPr lang="en-IN" altLang="en-US" sz="1800">
              <a:solidFill>
                <a:srgbClr val="C00000"/>
              </a:solidFill>
              <a:latin typeface="Microsoft Sans Serif" panose="020B0604020202020204" pitchFamily="34" charset="0"/>
              <a:cs typeface="Microsoft Sans Serif" panose="020B0604020202020204" pitchFamily="34" charset="0"/>
            </a:endParaRPr>
          </a:p>
          <a:p>
            <a:pPr algn="just">
              <a:lnSpc>
                <a:spcPct val="150000"/>
              </a:lnSpc>
              <a:spcBef>
                <a:spcPct val="0"/>
              </a:spcBef>
            </a:pPr>
            <a:r>
              <a:rPr lang="en-US" altLang="en-US" sz="1800">
                <a:solidFill>
                  <a:srgbClr val="C00000"/>
                </a:solidFill>
                <a:latin typeface="Microsoft Sans Serif" panose="020B0604020202020204" pitchFamily="34" charset="0"/>
                <a:cs typeface="Microsoft Sans Serif" panose="020B0604020202020204" pitchFamily="34" charset="0"/>
              </a:rPr>
              <a:t>URL - https://huggingface.co/</a:t>
            </a:r>
            <a:endParaRPr lang="en-IN" altLang="en-US" sz="1800">
              <a:solidFill>
                <a:srgbClr val="C00000"/>
              </a:solidFill>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99546E-28E1-0DF4-0113-5B55548EA82D}"/>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err="1"/>
              <a:t>HuggingFace</a:t>
            </a:r>
            <a:endParaRPr lang="en-US" sz="3000" dirty="0"/>
          </a:p>
        </p:txBody>
      </p:sp>
      <p:sp>
        <p:nvSpPr>
          <p:cNvPr id="33794" name="Rectangle 1">
            <a:extLst>
              <a:ext uri="{FF2B5EF4-FFF2-40B4-BE49-F238E27FC236}">
                <a16:creationId xmlns:a16="http://schemas.microsoft.com/office/drawing/2014/main" id="{EC6FE9AC-953C-29A6-0964-D0AB03C64071}"/>
              </a:ext>
            </a:extLst>
          </p:cNvPr>
          <p:cNvSpPr>
            <a:spLocks noChangeArrowheads="1"/>
          </p:cNvSpPr>
          <p:nvPr/>
        </p:nvSpPr>
        <p:spPr bwMode="auto">
          <a:xfrm>
            <a:off x="0" y="1371600"/>
            <a:ext cx="8763000" cy="258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102870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HuggingFace Hub is a open source platform for hosting:</a:t>
            </a:r>
          </a:p>
          <a:p>
            <a:pPr lvl="1"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Git-based code repositories, including discussions and pull requests for projects.</a:t>
            </a:r>
          </a:p>
          <a:p>
            <a:pPr lvl="1"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Models, also with Git-based version control</a:t>
            </a:r>
          </a:p>
          <a:p>
            <a:pPr lvl="1"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Datasets, mainly in text, images, and audio</a:t>
            </a:r>
            <a:endParaRPr lang="en-IN" altLang="en-US" sz="1800">
              <a:latin typeface="Microsoft Sans Serif" panose="020B0604020202020204" pitchFamily="34" charset="0"/>
              <a:cs typeface="Microsoft Sans Serif" panose="020B0604020202020204" pitchFamily="34" charset="0"/>
            </a:endParaRPr>
          </a:p>
          <a:p>
            <a:pPr algn="just">
              <a:lnSpc>
                <a:spcPct val="150000"/>
              </a:lnSpc>
              <a:spcBef>
                <a:spcPct val="0"/>
              </a:spcBef>
            </a:pP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D85C2EE-6936-19D5-179E-430DBD9B8123}"/>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err="1"/>
              <a:t>HuggingFace</a:t>
            </a:r>
            <a:r>
              <a:rPr lang="en-US" sz="3000" dirty="0"/>
              <a:t> APIs</a:t>
            </a:r>
          </a:p>
        </p:txBody>
      </p:sp>
      <p:sp>
        <p:nvSpPr>
          <p:cNvPr id="34818" name="Rectangle 1">
            <a:extLst>
              <a:ext uri="{FF2B5EF4-FFF2-40B4-BE49-F238E27FC236}">
                <a16:creationId xmlns:a16="http://schemas.microsoft.com/office/drawing/2014/main" id="{3CE422B3-57EC-265A-A606-2FFF992374E5}"/>
              </a:ext>
            </a:extLst>
          </p:cNvPr>
          <p:cNvSpPr>
            <a:spLocks noChangeArrowheads="1"/>
          </p:cNvSpPr>
          <p:nvPr/>
        </p:nvSpPr>
        <p:spPr bwMode="auto">
          <a:xfrm>
            <a:off x="0" y="1371600"/>
            <a:ext cx="87630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Hugging Face APIs are cloud-based cognitive services, particularly in the areas of NLP, CV and Speech recognition. </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Hugging Face provides a variety of pre-trained models and APIs that developers can use to build intelligent applications without needing to train models from scratch</a:t>
            </a:r>
          </a:p>
          <a:p>
            <a:pPr algn="just">
              <a:lnSpc>
                <a:spcPct val="150000"/>
              </a:lnSpc>
              <a:spcBef>
                <a:spcPct val="0"/>
              </a:spcBef>
            </a:pPr>
            <a:endParaRPr lang="en-US" altLang="en-US" sz="1800">
              <a:latin typeface="Microsoft Sans Serif" panose="020B0604020202020204" pitchFamily="34" charset="0"/>
              <a:cs typeface="Microsoft Sans Serif" panose="020B0604020202020204" pitchFamily="34" charset="0"/>
            </a:endParaRP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Website - </a:t>
            </a:r>
            <a:r>
              <a:rPr lang="en-IN" altLang="en-US" sz="1800"/>
              <a:t>https://huggingface.co/</a:t>
            </a:r>
          </a:p>
          <a:p>
            <a:pPr algn="just">
              <a:lnSpc>
                <a:spcPct val="150000"/>
              </a:lnSpc>
              <a:spcBef>
                <a:spcPct val="0"/>
              </a:spcBef>
            </a:pP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4E42C0-8EA2-9820-CB2A-966558A177FC}"/>
              </a:ext>
            </a:extLst>
          </p:cNvPr>
          <p:cNvSpPr>
            <a:spLocks noGrp="1"/>
          </p:cNvSpPr>
          <p:nvPr>
            <p:ph sz="quarter" idx="10"/>
          </p:nvPr>
        </p:nvSpPr>
        <p:spPr/>
        <p:txBody>
          <a:bodyPr/>
          <a:lstStyle/>
          <a:p>
            <a:pPr algn="ctr" eaLnBrk="1" hangingPunct="1">
              <a:spcBef>
                <a:spcPct val="0"/>
              </a:spcBef>
              <a:defRPr/>
            </a:pPr>
            <a:r>
              <a:rPr lang="en-IN" sz="3600" dirty="0">
                <a:latin typeface="Arial" charset="0"/>
                <a:cs typeface="Arial" charset="0"/>
              </a:rPr>
              <a:t>CC ZG506 </a:t>
            </a:r>
          </a:p>
          <a:p>
            <a:pPr algn="ctr" eaLnBrk="1" hangingPunct="1">
              <a:spcBef>
                <a:spcPct val="0"/>
              </a:spcBef>
              <a:defRPr/>
            </a:pPr>
            <a:r>
              <a:rPr lang="en-US" dirty="0">
                <a:latin typeface="Arial" charset="0"/>
                <a:cs typeface="Arial" charset="0"/>
              </a:rPr>
              <a:t>Lecture No. 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86670EC-33FC-7E07-9889-05F41065C962}"/>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err="1"/>
              <a:t>HuggingFace</a:t>
            </a:r>
            <a:r>
              <a:rPr lang="en-US" sz="3000" dirty="0"/>
              <a:t> Key Terminologies</a:t>
            </a:r>
          </a:p>
        </p:txBody>
      </p:sp>
      <p:sp>
        <p:nvSpPr>
          <p:cNvPr id="21507" name="Rectangle 1">
            <a:extLst>
              <a:ext uri="{FF2B5EF4-FFF2-40B4-BE49-F238E27FC236}">
                <a16:creationId xmlns:a16="http://schemas.microsoft.com/office/drawing/2014/main" id="{02526A44-70A7-0BA3-A0C7-46D8BB45AED8}"/>
              </a:ext>
            </a:extLst>
          </p:cNvPr>
          <p:cNvSpPr>
            <a:spLocks noChangeArrowheads="1"/>
          </p:cNvSpPr>
          <p:nvPr/>
        </p:nvSpPr>
        <p:spPr bwMode="auto">
          <a:xfrm>
            <a:off x="0" y="1371600"/>
            <a:ext cx="8763000" cy="46624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Task</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Tasks refer to the specific machine learning or AI problems that you want to solve using Hugging Face models. </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Each task represents a different type of problem, often tied to a particular application of machine learning or NLP.</a:t>
            </a:r>
          </a:p>
          <a:p>
            <a:pPr algn="just">
              <a:lnSpc>
                <a:spcPct val="150000"/>
              </a:lnSpc>
              <a:spcBef>
                <a:spcPct val="0"/>
              </a:spcBef>
              <a:buFont typeface="Arial" panose="020B0604020202020204" pitchFamily="34" charset="0"/>
              <a:buNone/>
              <a:defRPr/>
            </a:pPr>
            <a:endPar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Common tasks in Hugging Face:</a:t>
            </a:r>
          </a:p>
          <a:p>
            <a:pPr marL="285750" indent="-285750" algn="just">
              <a:lnSpc>
                <a:spcPct val="150000"/>
              </a:lnSpc>
              <a:spcBef>
                <a:spcPct val="0"/>
              </a:spcBef>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Text Classification</a:t>
            </a: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Categorizing text into predefined categories (e.g., sentiment analysis, spam detection).</a:t>
            </a:r>
          </a:p>
          <a:p>
            <a:pPr marL="285750" indent="-285750" algn="just">
              <a:lnSpc>
                <a:spcPct val="150000"/>
              </a:lnSpc>
              <a:spcBef>
                <a:spcPct val="0"/>
              </a:spcBef>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Named Entity Recognition (NER): </a:t>
            </a: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Identifying and classifying entities (such as people, locations, organizations) in text.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7B1EB7-596B-EA37-5CC1-402C820187C2}"/>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Task</a:t>
            </a:r>
          </a:p>
        </p:txBody>
      </p:sp>
      <p:sp>
        <p:nvSpPr>
          <p:cNvPr id="21507" name="Rectangle 1">
            <a:extLst>
              <a:ext uri="{FF2B5EF4-FFF2-40B4-BE49-F238E27FC236}">
                <a16:creationId xmlns:a16="http://schemas.microsoft.com/office/drawing/2014/main" id="{B999561F-E41D-7E7D-2513-FFEEE5876E2B}"/>
              </a:ext>
            </a:extLst>
          </p:cNvPr>
          <p:cNvSpPr>
            <a:spLocks noChangeArrowheads="1"/>
          </p:cNvSpPr>
          <p:nvPr/>
        </p:nvSpPr>
        <p:spPr bwMode="auto">
          <a:xfrm>
            <a:off x="0" y="1371600"/>
            <a:ext cx="8763000" cy="49403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Common Tasks</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Text Generation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Generating text, such as autocompleting or generating a paragraph from a prompt (e.g., using GPT models).</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Machine Translation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Translating text from one language to another.</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Question Answering</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Answering a question based on a given passage or context (e.g., </a:t>
            </a:r>
            <a:r>
              <a:rPr lang="en-US" altLang="en-US" sz="1600" dirty="0" err="1">
                <a:latin typeface="Microsoft Sans Serif" panose="020B0604020202020204" pitchFamily="34" charset="0"/>
                <a:ea typeface="Microsoft Sans Serif" panose="020B0604020202020204" pitchFamily="34" charset="0"/>
                <a:cs typeface="Microsoft Sans Serif" panose="020B0604020202020204" pitchFamily="34" charset="0"/>
              </a:rPr>
              <a:t>SQuAD</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-style tasks).</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Summarization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Creating a shorter version of a longer text while preserving the core meaning.</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Image Classification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Classifying images into predefined categories (using models trained on images).</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Speech Recognition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Converting spoken language into written text.</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Object Detection</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Identifying objects within an image.</a:t>
            </a:r>
          </a:p>
          <a:p>
            <a:pPr algn="just">
              <a:lnSpc>
                <a:spcPct val="150000"/>
              </a:lnSpc>
              <a:spcBef>
                <a:spcPct val="0"/>
              </a:spcBef>
              <a:buFont typeface="Arial" panose="020B0604020202020204" pitchFamily="34" charset="0"/>
              <a:buNone/>
              <a:defRPr/>
            </a:pP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Hugging Face provides an extensive list of pre-built models tailored to each of these tasks.</a:t>
            </a:r>
            <a:endParaRPr lang="en-IN"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CA7505D-1111-9F9E-D80F-FF994A807878}"/>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Models</a:t>
            </a:r>
          </a:p>
        </p:txBody>
      </p:sp>
      <p:sp>
        <p:nvSpPr>
          <p:cNvPr id="21507" name="Rectangle 1">
            <a:extLst>
              <a:ext uri="{FF2B5EF4-FFF2-40B4-BE49-F238E27FC236}">
                <a16:creationId xmlns:a16="http://schemas.microsoft.com/office/drawing/2014/main" id="{31528CD7-1B49-82F7-A912-6ED0D980B272}"/>
              </a:ext>
            </a:extLst>
          </p:cNvPr>
          <p:cNvSpPr>
            <a:spLocks noChangeArrowheads="1"/>
          </p:cNvSpPr>
          <p:nvPr/>
        </p:nvSpPr>
        <p:spPr bwMode="auto">
          <a:xfrm>
            <a:off x="0" y="1371600"/>
            <a:ext cx="8763000" cy="3832225"/>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285750" indent="-285750" algn="just">
              <a:lnSpc>
                <a:spcPct val="150000"/>
              </a:lnSpc>
              <a:spcBef>
                <a:spcPct val="0"/>
              </a:spcBef>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Models in Hugging Face refer to the machine learning models that are pre-trained to solve specific tasks. </a:t>
            </a:r>
          </a:p>
          <a:p>
            <a:pPr algn="just">
              <a:lnSpc>
                <a:spcPct val="150000"/>
              </a:lnSpc>
              <a:spcBef>
                <a:spcPct val="0"/>
              </a:spcBef>
              <a:buFont typeface="Arial" panose="020B0604020202020204" pitchFamily="34" charset="0"/>
              <a:buNone/>
              <a:defRPr/>
            </a:pPr>
            <a:endPar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defRPr/>
            </a:pP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These models can be either:</a:t>
            </a:r>
          </a:p>
          <a:p>
            <a:pPr marL="342900" indent="-342900" algn="just">
              <a:lnSpc>
                <a:spcPct val="150000"/>
              </a:lnSpc>
              <a:spcBef>
                <a:spcPct val="0"/>
              </a:spcBef>
              <a:buFont typeface="+mj-lt"/>
              <a:buAutoNum type="arabicPeriod"/>
              <a:defRPr/>
            </a:pPr>
            <a:r>
              <a:rPr 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Pre-trained</a:t>
            </a: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Already trained on large datasets for common tasks (e.g., language modeling, text classification, translation).</a:t>
            </a:r>
          </a:p>
          <a:p>
            <a:pPr marL="342900" indent="-342900" algn="just">
              <a:lnSpc>
                <a:spcPct val="150000"/>
              </a:lnSpc>
              <a:spcBef>
                <a:spcPct val="0"/>
              </a:spcBef>
              <a:buFont typeface="+mj-lt"/>
              <a:buAutoNum type="arabicPeriod"/>
              <a:defRPr/>
            </a:pPr>
            <a:r>
              <a:rPr 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Fine-tuned</a:t>
            </a:r>
            <a:r>
              <a:rPr 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 Adapted from a pre-trained model to a more specific task using a smaller, domain-specific dataset.</a:t>
            </a:r>
            <a:endParaRPr lang="en-IN" sz="1800" dirty="0"/>
          </a:p>
          <a:p>
            <a:pPr marL="285750" indent="-285750" algn="just">
              <a:lnSpc>
                <a:spcPct val="150000"/>
              </a:lnSpc>
              <a:spcBef>
                <a:spcPct val="0"/>
              </a:spcBef>
              <a:defRPr/>
            </a:pPr>
            <a:endParaRPr lang="en-IN"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A40C772-21C6-7648-1D59-42B544D47B2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Models</a:t>
            </a:r>
          </a:p>
        </p:txBody>
      </p:sp>
      <p:sp>
        <p:nvSpPr>
          <p:cNvPr id="21507" name="Rectangle 1">
            <a:extLst>
              <a:ext uri="{FF2B5EF4-FFF2-40B4-BE49-F238E27FC236}">
                <a16:creationId xmlns:a16="http://schemas.microsoft.com/office/drawing/2014/main" id="{94441848-B2ED-7CB3-E22F-3CA60AC632D1}"/>
              </a:ext>
            </a:extLst>
          </p:cNvPr>
          <p:cNvSpPr>
            <a:spLocks noChangeArrowheads="1"/>
          </p:cNvSpPr>
          <p:nvPr/>
        </p:nvSpPr>
        <p:spPr bwMode="auto">
          <a:xfrm>
            <a:off x="0" y="1371600"/>
            <a:ext cx="8763000" cy="4570413"/>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defRPr/>
            </a:pPr>
            <a:r>
              <a:rPr 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Common Model Types</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Transformer-based Models</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Hugging Face is known for its support of transformer architectures, which excel in NLP tasks. </a:t>
            </a:r>
          </a:p>
          <a:p>
            <a:pPr algn="just">
              <a:lnSpc>
                <a:spcPct val="150000"/>
              </a:lnSpc>
              <a:spcBef>
                <a:spcPct val="0"/>
              </a:spcBef>
              <a:buFont typeface="Arial" panose="020B0604020202020204" pitchFamily="34" charset="0"/>
              <a:buNone/>
              <a:defRPr/>
            </a:pPr>
            <a:endPar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defRPr/>
            </a:pP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Popular transformer models include:</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BERT</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(Bidirectional Encoder Representations from Transformers): Used for tasks like text classification, NER, and question answering.</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GPT</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(Generative Pre-trained Transformer): Used for text generation and completion.</a:t>
            </a:r>
          </a:p>
          <a:p>
            <a:pPr marL="285750" indent="-285750" algn="just">
              <a:lnSpc>
                <a:spcPct val="150000"/>
              </a:lnSpc>
              <a:spcBef>
                <a:spcPct val="0"/>
              </a:spcBef>
              <a:defRPr/>
            </a:pPr>
            <a:r>
              <a:rPr lang="en-US" altLang="en-US" sz="1600" b="1" dirty="0">
                <a:latin typeface="Microsoft Sans Serif" panose="020B0604020202020204" pitchFamily="34" charset="0"/>
                <a:ea typeface="Microsoft Sans Serif" panose="020B0604020202020204" pitchFamily="34" charset="0"/>
                <a:cs typeface="Microsoft Sans Serif" panose="020B0604020202020204" pitchFamily="34" charset="0"/>
              </a:rPr>
              <a:t>T5</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(Text-To-Text Transfer Transformer): A versatile model for a variety of text tasks by framing them as a text-to-text problem (e.g., translation, summarization).</a:t>
            </a:r>
          </a:p>
          <a:p>
            <a:pPr marL="285750" indent="-285750" algn="just">
              <a:lnSpc>
                <a:spcPct val="150000"/>
              </a:lnSpc>
              <a:spcBef>
                <a:spcPct val="0"/>
              </a:spcBef>
              <a:defRPr/>
            </a:pPr>
            <a:r>
              <a:rPr lang="en-US" altLang="en-US" sz="1600" b="1" dirty="0" err="1">
                <a:latin typeface="Microsoft Sans Serif" panose="020B0604020202020204" pitchFamily="34" charset="0"/>
                <a:ea typeface="Microsoft Sans Serif" panose="020B0604020202020204" pitchFamily="34" charset="0"/>
                <a:cs typeface="Microsoft Sans Serif" panose="020B0604020202020204" pitchFamily="34" charset="0"/>
              </a:rPr>
              <a:t>DistilBERT</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A smaller, faster version of BERT with reduced computational requirements.</a:t>
            </a:r>
          </a:p>
          <a:p>
            <a:pPr marL="285750" indent="-285750" algn="just">
              <a:lnSpc>
                <a:spcPct val="150000"/>
              </a:lnSpc>
              <a:spcBef>
                <a:spcPct val="0"/>
              </a:spcBef>
              <a:defRPr/>
            </a:pPr>
            <a:r>
              <a:rPr lang="en-US" altLang="en-US" sz="1600" b="1" dirty="0" err="1">
                <a:latin typeface="Microsoft Sans Serif" panose="020B0604020202020204" pitchFamily="34" charset="0"/>
                <a:ea typeface="Microsoft Sans Serif" panose="020B0604020202020204" pitchFamily="34" charset="0"/>
                <a:cs typeface="Microsoft Sans Serif" panose="020B0604020202020204" pitchFamily="34" charset="0"/>
              </a:rPr>
              <a:t>RoBERTa</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altLang="en-US" sz="1600" dirty="0" err="1">
                <a:latin typeface="Microsoft Sans Serif" panose="020B0604020202020204" pitchFamily="34" charset="0"/>
                <a:ea typeface="Microsoft Sans Serif" panose="020B0604020202020204" pitchFamily="34" charset="0"/>
                <a:cs typeface="Microsoft Sans Serif" panose="020B0604020202020204" pitchFamily="34" charset="0"/>
              </a:rPr>
              <a:t>XLNet</a:t>
            </a:r>
            <a:r>
              <a:rPr lang="en-US"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 ALBERT: Variants of BERT optimized for different tasks or efficiencies.</a:t>
            </a:r>
            <a:endParaRPr lang="en-IN" altLang="en-US"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6C4967F-8E84-657D-B15D-A43271CF8F0B}"/>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Dataset</a:t>
            </a:r>
          </a:p>
        </p:txBody>
      </p:sp>
      <p:sp>
        <p:nvSpPr>
          <p:cNvPr id="39938" name="Rectangle 1">
            <a:extLst>
              <a:ext uri="{FF2B5EF4-FFF2-40B4-BE49-F238E27FC236}">
                <a16:creationId xmlns:a16="http://schemas.microsoft.com/office/drawing/2014/main" id="{1FB0F1BB-3269-2C9C-71B4-1F750C031E07}"/>
              </a:ext>
            </a:extLst>
          </p:cNvPr>
          <p:cNvSpPr>
            <a:spLocks noChangeArrowheads="1"/>
          </p:cNvSpPr>
          <p:nvPr/>
        </p:nvSpPr>
        <p:spPr bwMode="auto">
          <a:xfrm>
            <a:off x="0" y="1371600"/>
            <a:ext cx="8763000"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Datasets in Hugging Face are collections of data used to train, fine-tune, or evaluate models. </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Hugging Face provides an extensive hub of datasets that cover a variety of tasks across different domains. </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These datasets can be accessed through the Hugging Face Datasets library.</a:t>
            </a:r>
            <a:endParaRPr lang="en-IN" altLang="en-US" sz="1800"/>
          </a:p>
          <a:p>
            <a:pPr algn="just">
              <a:lnSpc>
                <a:spcPct val="150000"/>
              </a:lnSpc>
              <a:spcBef>
                <a:spcPct val="0"/>
              </a:spcBef>
            </a:pP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8A1AF01-08BF-15BF-DCA5-43787E592C13}"/>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Features of Dataset</a:t>
            </a:r>
          </a:p>
        </p:txBody>
      </p:sp>
      <p:sp>
        <p:nvSpPr>
          <p:cNvPr id="21507" name="Rectangle 1">
            <a:extLst>
              <a:ext uri="{FF2B5EF4-FFF2-40B4-BE49-F238E27FC236}">
                <a16:creationId xmlns:a16="http://schemas.microsoft.com/office/drawing/2014/main" id="{8EDB098B-818E-A324-6682-07B32995B2AA}"/>
              </a:ext>
            </a:extLst>
          </p:cNvPr>
          <p:cNvSpPr>
            <a:spLocks noChangeArrowheads="1"/>
          </p:cNvSpPr>
          <p:nvPr/>
        </p:nvSpPr>
        <p:spPr bwMode="auto">
          <a:xfrm>
            <a:off x="0" y="1371600"/>
            <a:ext cx="8763000" cy="4751388"/>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defRPr/>
            </a:pPr>
            <a:r>
              <a:rPr lang="en-US" sz="1700" b="1" dirty="0">
                <a:latin typeface="Microsoft Sans Serif" panose="020B0604020202020204" pitchFamily="34" charset="0"/>
                <a:ea typeface="Microsoft Sans Serif" panose="020B0604020202020204" pitchFamily="34" charset="0"/>
                <a:cs typeface="Microsoft Sans Serif" panose="020B0604020202020204" pitchFamily="34" charset="0"/>
              </a:rPr>
              <a:t>Pre-defined datasets</a:t>
            </a:r>
          </a:p>
          <a:p>
            <a:pPr marL="285750" indent="-285750" algn="just">
              <a:lnSpc>
                <a:spcPct val="150000"/>
              </a:lnSpc>
              <a:spcBef>
                <a:spcPct val="0"/>
              </a:spcBef>
              <a:defRPr/>
            </a:pPr>
            <a:r>
              <a:rPr lang="en-US" sz="1700" dirty="0" err="1">
                <a:latin typeface="Microsoft Sans Serif" panose="020B0604020202020204" pitchFamily="34" charset="0"/>
                <a:ea typeface="Microsoft Sans Serif" panose="020B0604020202020204" pitchFamily="34" charset="0"/>
                <a:cs typeface="Microsoft Sans Serif" panose="020B0604020202020204" pitchFamily="34" charset="0"/>
              </a:rPr>
              <a:t>SQuAD</a:t>
            </a: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 (Stanford Question Answering Dataset): A dataset for question-answering tasks.</a:t>
            </a:r>
          </a:p>
          <a:p>
            <a:pPr marL="285750" indent="-285750" algn="just">
              <a:lnSpc>
                <a:spcPct val="150000"/>
              </a:lnSpc>
              <a:spcBef>
                <a:spcPct val="0"/>
              </a:spcBef>
              <a:defRPr/>
            </a:pP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GLUE (General Language Understanding Evaluation): A collection of datasets for evaluating NLP models on a wide range of tasks like text classification, sentence similarity, etc.</a:t>
            </a:r>
          </a:p>
          <a:p>
            <a:pPr marL="285750" indent="-285750" algn="just">
              <a:lnSpc>
                <a:spcPct val="150000"/>
              </a:lnSpc>
              <a:spcBef>
                <a:spcPct val="0"/>
              </a:spcBef>
              <a:defRPr/>
            </a:pP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IMDB: A dataset used for sentiment analysis of movie reviews.</a:t>
            </a:r>
          </a:p>
          <a:p>
            <a:pPr marL="285750" indent="-285750" algn="just">
              <a:lnSpc>
                <a:spcPct val="150000"/>
              </a:lnSpc>
              <a:spcBef>
                <a:spcPct val="0"/>
              </a:spcBef>
              <a:defRPr/>
            </a:pP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COCO (Common Objects in Context): An image dataset used for image classification and object detection tasks.</a:t>
            </a:r>
          </a:p>
          <a:p>
            <a:pPr marL="285750" indent="-285750" algn="just">
              <a:lnSpc>
                <a:spcPct val="150000"/>
              </a:lnSpc>
              <a:spcBef>
                <a:spcPct val="0"/>
              </a:spcBef>
              <a:defRPr/>
            </a:pPr>
            <a:r>
              <a:rPr lang="en-US" sz="1700" dirty="0" err="1">
                <a:latin typeface="Microsoft Sans Serif" panose="020B0604020202020204" pitchFamily="34" charset="0"/>
                <a:ea typeface="Microsoft Sans Serif" panose="020B0604020202020204" pitchFamily="34" charset="0"/>
                <a:cs typeface="Microsoft Sans Serif" panose="020B0604020202020204" pitchFamily="34" charset="0"/>
              </a:rPr>
              <a:t>LibriSpeech</a:t>
            </a: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 A dataset for speech recognition tasks.</a:t>
            </a:r>
          </a:p>
          <a:p>
            <a:pPr algn="just">
              <a:lnSpc>
                <a:spcPct val="150000"/>
              </a:lnSpc>
              <a:spcBef>
                <a:spcPct val="0"/>
              </a:spcBef>
              <a:buFont typeface="Arial" panose="020B0604020202020204" pitchFamily="34" charset="0"/>
              <a:buNone/>
              <a:defRPr/>
            </a:pPr>
            <a:r>
              <a:rPr lang="en-US" sz="1700" b="1" dirty="0">
                <a:latin typeface="Microsoft Sans Serif" panose="020B0604020202020204" pitchFamily="34" charset="0"/>
                <a:ea typeface="Microsoft Sans Serif" panose="020B0604020202020204" pitchFamily="34" charset="0"/>
                <a:cs typeface="Microsoft Sans Serif" panose="020B0604020202020204" pitchFamily="34" charset="0"/>
              </a:rPr>
              <a:t>Custom datasets</a:t>
            </a: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 </a:t>
            </a:r>
          </a:p>
          <a:p>
            <a:pPr marL="285750" indent="-285750" algn="just">
              <a:lnSpc>
                <a:spcPct val="150000"/>
              </a:lnSpc>
              <a:spcBef>
                <a:spcPct val="0"/>
              </a:spcBef>
              <a:defRPr/>
            </a:pPr>
            <a:r>
              <a:rPr lang="en-US" sz="1700" dirty="0">
                <a:latin typeface="Microsoft Sans Serif" panose="020B0604020202020204" pitchFamily="34" charset="0"/>
                <a:ea typeface="Microsoft Sans Serif" panose="020B0604020202020204" pitchFamily="34" charset="0"/>
                <a:cs typeface="Microsoft Sans Serif" panose="020B0604020202020204" pitchFamily="34" charset="0"/>
              </a:rPr>
              <a:t>You can upload and share your own datasets for use in fine-tuning models</a:t>
            </a:r>
            <a:endParaRPr lang="en-IN" altLang="en-US" sz="17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983665-E8E3-FA6D-6862-FF9BDD3E9609}"/>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How Tasks, Models, and Datasets interact</a:t>
            </a:r>
          </a:p>
        </p:txBody>
      </p:sp>
      <p:sp>
        <p:nvSpPr>
          <p:cNvPr id="41986" name="Rectangle 1">
            <a:extLst>
              <a:ext uri="{FF2B5EF4-FFF2-40B4-BE49-F238E27FC236}">
                <a16:creationId xmlns:a16="http://schemas.microsoft.com/office/drawing/2014/main" id="{463A50BE-5A54-58F9-6C58-199478C81BE4}"/>
              </a:ext>
            </a:extLst>
          </p:cNvPr>
          <p:cNvSpPr>
            <a:spLocks noChangeArrowheads="1"/>
          </p:cNvSpPr>
          <p:nvPr/>
        </p:nvSpPr>
        <p:spPr bwMode="auto">
          <a:xfrm>
            <a:off x="0" y="1524000"/>
            <a:ext cx="8763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Tasks define what you want to achieve, such as text classification or translation.</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Models are the pre-trained or fine-tuned algorithms that perform these tasks.</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Datasets provide the necessary training or evaluation data for the models to learn from or be tested against.</a:t>
            </a: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5A003A4-9EB5-9E9F-E317-E4E0F3CD06A5}"/>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Example Workflow</a:t>
            </a:r>
          </a:p>
        </p:txBody>
      </p:sp>
      <p:sp>
        <p:nvSpPr>
          <p:cNvPr id="43010" name="Rectangle 1">
            <a:extLst>
              <a:ext uri="{FF2B5EF4-FFF2-40B4-BE49-F238E27FC236}">
                <a16:creationId xmlns:a16="http://schemas.microsoft.com/office/drawing/2014/main" id="{DBE23656-E0BD-60D1-779F-D73A71F31331}"/>
              </a:ext>
            </a:extLst>
          </p:cNvPr>
          <p:cNvSpPr>
            <a:spLocks noChangeArrowheads="1"/>
          </p:cNvSpPr>
          <p:nvPr/>
        </p:nvSpPr>
        <p:spPr bwMode="auto">
          <a:xfrm>
            <a:off x="0" y="1524000"/>
            <a:ext cx="8763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Calibri" panose="020F0502020204030204" pitchFamily="34" charset="0"/>
              <a:buAutoNum type="arabicPeriod"/>
            </a:pPr>
            <a:r>
              <a:rPr lang="en-US" altLang="en-US" sz="1800" b="1">
                <a:latin typeface="Microsoft Sans Serif" panose="020B0604020202020204" pitchFamily="34" charset="0"/>
                <a:cs typeface="Microsoft Sans Serif" panose="020B0604020202020204" pitchFamily="34" charset="0"/>
              </a:rPr>
              <a:t>Task Selection</a:t>
            </a:r>
            <a:r>
              <a:rPr lang="en-US" altLang="en-US" sz="1800">
                <a:latin typeface="Microsoft Sans Serif" panose="020B0604020202020204" pitchFamily="34" charset="0"/>
                <a:cs typeface="Microsoft Sans Serif" panose="020B0604020202020204" pitchFamily="34" charset="0"/>
              </a:rPr>
              <a:t>: Choose a task, e.g., sentiment analysis.</a:t>
            </a:r>
          </a:p>
          <a:p>
            <a:pPr algn="just">
              <a:lnSpc>
                <a:spcPct val="150000"/>
              </a:lnSpc>
              <a:spcBef>
                <a:spcPct val="0"/>
              </a:spcBef>
              <a:buFont typeface="Calibri" panose="020F0502020204030204" pitchFamily="34" charset="0"/>
              <a:buAutoNum type="arabicPeriod"/>
            </a:pPr>
            <a:r>
              <a:rPr lang="en-US" altLang="en-US" sz="1800" b="1">
                <a:latin typeface="Microsoft Sans Serif" panose="020B0604020202020204" pitchFamily="34" charset="0"/>
                <a:cs typeface="Microsoft Sans Serif" panose="020B0604020202020204" pitchFamily="34" charset="0"/>
              </a:rPr>
              <a:t>Model Selection</a:t>
            </a:r>
            <a:r>
              <a:rPr lang="en-US" altLang="en-US" sz="1800">
                <a:latin typeface="Microsoft Sans Serif" panose="020B0604020202020204" pitchFamily="34" charset="0"/>
                <a:cs typeface="Microsoft Sans Serif" panose="020B0604020202020204" pitchFamily="34" charset="0"/>
              </a:rPr>
              <a:t>: Pick a pre-trained model like BERT fine-tuned for sentiment analysis from the Hugging Face Hub.</a:t>
            </a:r>
          </a:p>
          <a:p>
            <a:pPr algn="just">
              <a:lnSpc>
                <a:spcPct val="150000"/>
              </a:lnSpc>
              <a:spcBef>
                <a:spcPct val="0"/>
              </a:spcBef>
              <a:buFont typeface="Calibri" panose="020F0502020204030204" pitchFamily="34" charset="0"/>
              <a:buAutoNum type="arabicPeriod"/>
            </a:pPr>
            <a:r>
              <a:rPr lang="en-US" altLang="en-US" sz="1800" b="1">
                <a:latin typeface="Microsoft Sans Serif" panose="020B0604020202020204" pitchFamily="34" charset="0"/>
                <a:cs typeface="Microsoft Sans Serif" panose="020B0604020202020204" pitchFamily="34" charset="0"/>
              </a:rPr>
              <a:t>Dataset Selection</a:t>
            </a:r>
            <a:r>
              <a:rPr lang="en-US" altLang="en-US" sz="1800">
                <a:latin typeface="Microsoft Sans Serif" panose="020B0604020202020204" pitchFamily="34" charset="0"/>
                <a:cs typeface="Microsoft Sans Serif" panose="020B0604020202020204" pitchFamily="34" charset="0"/>
              </a:rPr>
              <a:t>: Use a dataset like the IMDB movie reviews dataset to fine-tune or test your model.</a:t>
            </a:r>
          </a:p>
          <a:p>
            <a:pPr algn="just">
              <a:lnSpc>
                <a:spcPct val="150000"/>
              </a:lnSpc>
              <a:spcBef>
                <a:spcPct val="0"/>
              </a:spcBef>
              <a:buFont typeface="Calibri" panose="020F0502020204030204" pitchFamily="34" charset="0"/>
              <a:buAutoNum type="arabicPeriod"/>
            </a:pPr>
            <a:r>
              <a:rPr lang="en-US" altLang="en-US" sz="1800" b="1">
                <a:latin typeface="Microsoft Sans Serif" panose="020B0604020202020204" pitchFamily="34" charset="0"/>
                <a:cs typeface="Microsoft Sans Serif" panose="020B0604020202020204" pitchFamily="34" charset="0"/>
              </a:rPr>
              <a:t>Training or Inference</a:t>
            </a:r>
            <a:r>
              <a:rPr lang="en-US" altLang="en-US" sz="1800">
                <a:latin typeface="Microsoft Sans Serif" panose="020B0604020202020204" pitchFamily="34" charset="0"/>
                <a:cs typeface="Microsoft Sans Serif" panose="020B0604020202020204" pitchFamily="34" charset="0"/>
              </a:rPr>
              <a:t>: Train the model on the selected dataset or use it to make predictions on new data.</a:t>
            </a: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8D8E46B-F287-F76C-77F1-B931A37BFEF1}"/>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err="1"/>
              <a:t>HuggingFace</a:t>
            </a:r>
            <a:r>
              <a:rPr lang="en-US" sz="2800" dirty="0"/>
              <a:t> Model Card</a:t>
            </a:r>
          </a:p>
        </p:txBody>
      </p:sp>
      <p:sp>
        <p:nvSpPr>
          <p:cNvPr id="44034" name="Rectangle 1">
            <a:extLst>
              <a:ext uri="{FF2B5EF4-FFF2-40B4-BE49-F238E27FC236}">
                <a16:creationId xmlns:a16="http://schemas.microsoft.com/office/drawing/2014/main" id="{1C10EE5E-1C5D-072B-04B1-7FE2F7638E2B}"/>
              </a:ext>
            </a:extLst>
          </p:cNvPr>
          <p:cNvSpPr>
            <a:spLocks noChangeArrowheads="1"/>
          </p:cNvSpPr>
          <p:nvPr/>
        </p:nvSpPr>
        <p:spPr bwMode="auto">
          <a:xfrm>
            <a:off x="0" y="1524000"/>
            <a:ext cx="87630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A model card in Hugging Face is a documentation tool that provides important information about a specific machine learning model hosted on the Hugging Face Hub. </a:t>
            </a:r>
          </a:p>
          <a:p>
            <a:pPr algn="just">
              <a:lnSpc>
                <a:spcPct val="150000"/>
              </a:lnSpc>
              <a:spcBef>
                <a:spcPct val="0"/>
              </a:spcBef>
            </a:pPr>
            <a:r>
              <a:rPr lang="en-US" altLang="en-US" sz="1800">
                <a:latin typeface="Microsoft Sans Serif" panose="020B0604020202020204" pitchFamily="34" charset="0"/>
                <a:cs typeface="Microsoft Sans Serif" panose="020B0604020202020204" pitchFamily="34" charset="0"/>
              </a:rPr>
              <a:t>Model cards are designed to offer transparency about a model's performance, intended use cases, limitations, and the data it was trained on, helping developers, researchers, and users understand how to effectively and responsibly use the model.</a:t>
            </a:r>
            <a:endParaRPr lang="en-IN" altLang="en-US" sz="180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645D691-F8C2-A273-6CB0-CA3E426029AE}"/>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Sample </a:t>
            </a:r>
            <a:r>
              <a:rPr lang="en-US" sz="2800" dirty="0" err="1"/>
              <a:t>HuggingFace</a:t>
            </a:r>
            <a:r>
              <a:rPr lang="en-US" sz="2800" dirty="0"/>
              <a:t> Model Card</a:t>
            </a:r>
          </a:p>
        </p:txBody>
      </p:sp>
      <p:sp>
        <p:nvSpPr>
          <p:cNvPr id="45058" name="Rectangle 1">
            <a:extLst>
              <a:ext uri="{FF2B5EF4-FFF2-40B4-BE49-F238E27FC236}">
                <a16:creationId xmlns:a16="http://schemas.microsoft.com/office/drawing/2014/main" id="{B3592728-0472-4C5F-7FCA-192CDD77AFEC}"/>
              </a:ext>
            </a:extLst>
          </p:cNvPr>
          <p:cNvSpPr>
            <a:spLocks noChangeArrowheads="1"/>
          </p:cNvSpPr>
          <p:nvPr/>
        </p:nvSpPr>
        <p:spPr bwMode="auto">
          <a:xfrm>
            <a:off x="0" y="1524000"/>
            <a:ext cx="8763000" cy="383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b="1" dirty="0">
                <a:latin typeface="Microsoft Sans Serif" panose="020B0604020202020204" pitchFamily="34" charset="0"/>
                <a:cs typeface="Microsoft Sans Serif" panose="020B0604020202020204" pitchFamily="34" charset="0"/>
              </a:rPr>
              <a:t>Model Name</a:t>
            </a:r>
            <a:r>
              <a:rPr lang="en-US" altLang="en-US" sz="1800" dirty="0">
                <a:latin typeface="Microsoft Sans Serif" panose="020B0604020202020204" pitchFamily="34" charset="0"/>
                <a:cs typeface="Microsoft Sans Serif" panose="020B0604020202020204" pitchFamily="34" charset="0"/>
              </a:rPr>
              <a:t>: “</a:t>
            </a:r>
            <a:r>
              <a:rPr lang="en-US" altLang="en-US" sz="1800" dirty="0" err="1">
                <a:latin typeface="Microsoft Sans Serif" panose="020B0604020202020204" pitchFamily="34" charset="0"/>
                <a:cs typeface="Microsoft Sans Serif" panose="020B0604020202020204" pitchFamily="34" charset="0"/>
              </a:rPr>
              <a:t>bert</a:t>
            </a:r>
            <a:r>
              <a:rPr lang="en-US" altLang="en-US" sz="1800" dirty="0">
                <a:latin typeface="Microsoft Sans Serif" panose="020B0604020202020204" pitchFamily="34" charset="0"/>
                <a:cs typeface="Microsoft Sans Serif" panose="020B0604020202020204" pitchFamily="34" charset="0"/>
              </a:rPr>
              <a:t>-base-uncased-sentiment”</a:t>
            </a:r>
          </a:p>
          <a:p>
            <a:pPr algn="just">
              <a:lnSpc>
                <a:spcPct val="150000"/>
              </a:lnSpc>
              <a:spcBef>
                <a:spcPct val="0"/>
              </a:spcBef>
              <a:buFont typeface="Arial" panose="020B0604020202020204" pitchFamily="34" charset="0"/>
              <a:buNone/>
            </a:pPr>
            <a:r>
              <a:rPr lang="en-US" altLang="en-US" sz="1800" b="1" dirty="0">
                <a:latin typeface="Microsoft Sans Serif" panose="020B0604020202020204" pitchFamily="34" charset="0"/>
                <a:cs typeface="Microsoft Sans Serif" panose="020B0604020202020204" pitchFamily="34" charset="0"/>
              </a:rPr>
              <a:t>Description</a:t>
            </a:r>
            <a:r>
              <a:rPr lang="en-US" altLang="en-US" sz="1800" dirty="0">
                <a:latin typeface="Microsoft Sans Serif" panose="020B0604020202020204" pitchFamily="34" charset="0"/>
                <a:cs typeface="Microsoft Sans Serif" panose="020B0604020202020204" pitchFamily="34" charset="0"/>
              </a:rPr>
              <a:t>: This model is a fine-tuned version of </a:t>
            </a:r>
            <a:r>
              <a:rPr lang="en-US" altLang="en-US" sz="1800" dirty="0" err="1">
                <a:latin typeface="Microsoft Sans Serif" panose="020B0604020202020204" pitchFamily="34" charset="0"/>
                <a:cs typeface="Microsoft Sans Serif" panose="020B0604020202020204" pitchFamily="34" charset="0"/>
              </a:rPr>
              <a:t>bert</a:t>
            </a:r>
            <a:r>
              <a:rPr lang="en-US" altLang="en-US" sz="1800" dirty="0">
                <a:latin typeface="Microsoft Sans Serif" panose="020B0604020202020204" pitchFamily="34" charset="0"/>
                <a:cs typeface="Microsoft Sans Serif" panose="020B0604020202020204" pitchFamily="34" charset="0"/>
              </a:rPr>
              <a:t>-base-uncased for sentiment analysis. It classifies text into positive or negative sentiment based on the IMDB movie reviews dataset.</a:t>
            </a:r>
          </a:p>
          <a:p>
            <a:pPr algn="just">
              <a:lnSpc>
                <a:spcPct val="150000"/>
              </a:lnSpc>
              <a:spcBef>
                <a:spcPct val="0"/>
              </a:spcBef>
              <a:buFont typeface="Arial" panose="020B0604020202020204" pitchFamily="34" charset="0"/>
              <a:buNone/>
            </a:pPr>
            <a:r>
              <a:rPr lang="en-US" altLang="en-US" sz="1800" b="1" dirty="0">
                <a:latin typeface="Microsoft Sans Serif" panose="020B0604020202020204" pitchFamily="34" charset="0"/>
                <a:cs typeface="Microsoft Sans Serif" panose="020B0604020202020204" pitchFamily="34" charset="0"/>
              </a:rPr>
              <a:t>Intended Use</a:t>
            </a:r>
            <a:r>
              <a:rPr lang="en-US" altLang="en-US" sz="1800" dirty="0">
                <a:latin typeface="Microsoft Sans Serif" panose="020B0604020202020204" pitchFamily="34" charset="0"/>
                <a:cs typeface="Microsoft Sans Serif" panose="020B0604020202020204" pitchFamily="34" charset="0"/>
              </a:rPr>
              <a:t>: The model is suitable for binary sentiment classification tasks on English-language text. It performs well on product reviews, social media posts, and other user-generated content.</a:t>
            </a:r>
          </a:p>
          <a:p>
            <a:pPr algn="just">
              <a:lnSpc>
                <a:spcPct val="150000"/>
              </a:lnSpc>
              <a:spcBef>
                <a:spcPct val="0"/>
              </a:spcBef>
              <a:buFont typeface="Arial" panose="020B0604020202020204" pitchFamily="34" charset="0"/>
              <a:buNone/>
            </a:pPr>
            <a:r>
              <a:rPr lang="en-US" altLang="en-US" sz="1800" b="1" dirty="0">
                <a:latin typeface="Microsoft Sans Serif" panose="020B0604020202020204" pitchFamily="34" charset="0"/>
                <a:cs typeface="Microsoft Sans Serif" panose="020B0604020202020204" pitchFamily="34" charset="0"/>
              </a:rPr>
              <a:t>Training Data</a:t>
            </a:r>
            <a:r>
              <a:rPr lang="en-US" altLang="en-US" sz="1800" dirty="0">
                <a:latin typeface="Microsoft Sans Serif" panose="020B0604020202020204" pitchFamily="34" charset="0"/>
                <a:cs typeface="Microsoft Sans Serif" panose="020B0604020202020204" pitchFamily="34" charset="0"/>
              </a:rPr>
              <a:t>: The model was fine-tuned on the IMDB dataset, consisting of 50,000 movie reviews labeled as positive or negative.</a:t>
            </a:r>
            <a:endParaRPr lang="en-IN" altLang="en-US" sz="1800" dirty="0">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F80EE01-B97B-B3E2-43A0-81131601C5BB}"/>
              </a:ext>
            </a:extLst>
          </p:cNvPr>
          <p:cNvSpPr>
            <a:spLocks noGrp="1"/>
          </p:cNvSpPr>
          <p:nvPr>
            <p:ph sz="quarter" idx="10"/>
          </p:nvPr>
        </p:nvSpPr>
        <p:spPr>
          <a:xfrm>
            <a:off x="228600" y="133350"/>
            <a:ext cx="6324600" cy="1143000"/>
          </a:xfrm>
        </p:spPr>
        <p:txBody>
          <a:bodyPr rtlCol="0"/>
          <a:lstStyle/>
          <a:p>
            <a:pPr eaLnBrk="1" fontAlgn="auto" hangingPunct="1">
              <a:spcAft>
                <a:spcPts val="0"/>
              </a:spcAft>
              <a:defRPr/>
            </a:pPr>
            <a:r>
              <a:rPr lang="en-US" sz="3000" dirty="0"/>
              <a:t>Contact Session wise Coverage</a:t>
            </a:r>
          </a:p>
        </p:txBody>
      </p:sp>
      <p:graphicFrame>
        <p:nvGraphicFramePr>
          <p:cNvPr id="7" name="Table 4">
            <a:extLst>
              <a:ext uri="{FF2B5EF4-FFF2-40B4-BE49-F238E27FC236}">
                <a16:creationId xmlns:a16="http://schemas.microsoft.com/office/drawing/2014/main" id="{8511FCDB-4377-775A-2CF8-678452E23789}"/>
              </a:ext>
            </a:extLst>
          </p:cNvPr>
          <p:cNvGraphicFramePr>
            <a:graphicFrameLocks noGrp="1"/>
          </p:cNvGraphicFramePr>
          <p:nvPr>
            <p:ph idx="1"/>
          </p:nvPr>
        </p:nvGraphicFramePr>
        <p:xfrm>
          <a:off x="228600" y="1371600"/>
          <a:ext cx="7162800" cy="4765671"/>
        </p:xfrm>
        <a:graphic>
          <a:graphicData uri="http://schemas.openxmlformats.org/drawingml/2006/table">
            <a:tbl>
              <a:tblPr firstRow="1" bandRow="1">
                <a:tableStyleId>{5C22544A-7EE6-4342-B048-85BDC9FD1C3A}</a:tableStyleId>
              </a:tblPr>
              <a:tblGrid>
                <a:gridCol w="878457">
                  <a:extLst>
                    <a:ext uri="{9D8B030D-6E8A-4147-A177-3AD203B41FA5}">
                      <a16:colId xmlns:a16="http://schemas.microsoft.com/office/drawing/2014/main" val="20000"/>
                    </a:ext>
                  </a:extLst>
                </a:gridCol>
                <a:gridCol w="6284343">
                  <a:extLst>
                    <a:ext uri="{9D8B030D-6E8A-4147-A177-3AD203B41FA5}">
                      <a16:colId xmlns:a16="http://schemas.microsoft.com/office/drawing/2014/main" val="20001"/>
                    </a:ext>
                  </a:extLst>
                </a:gridCol>
              </a:tblGrid>
              <a:tr h="579213">
                <a:tc>
                  <a:txBody>
                    <a:bodyPr/>
                    <a:lstStyle/>
                    <a:p>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Session</a:t>
                      </a:r>
                      <a:endParaRPr lang="en-IN"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T="45732" marB="45732"/>
                </a:tc>
                <a:tc>
                  <a:txBody>
                    <a:bodyPr/>
                    <a:lstStyle/>
                    <a:p>
                      <a:r>
                        <a:rPr lang="en-US" sz="1600" dirty="0">
                          <a:latin typeface="Microsoft Sans Serif" panose="020B0604020202020204" pitchFamily="34" charset="0"/>
                          <a:ea typeface="Microsoft Sans Serif" panose="020B0604020202020204" pitchFamily="34" charset="0"/>
                          <a:cs typeface="Microsoft Sans Serif" panose="020B0604020202020204" pitchFamily="34" charset="0"/>
                        </a:rPr>
                        <a:t>Coverage</a:t>
                      </a:r>
                      <a:endParaRPr lang="en-IN" sz="1600" dirty="0">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T="45732" marB="45732"/>
                </a:tc>
                <a:extLst>
                  <a:ext uri="{0D108BD9-81ED-4DB2-BD59-A6C34878D82A}">
                    <a16:rowId xmlns:a16="http://schemas.microsoft.com/office/drawing/2014/main" val="10000"/>
                  </a:ext>
                </a:extLst>
              </a:tr>
              <a:tr h="253436">
                <a:tc>
                  <a:txBody>
                    <a:bodyPr/>
                    <a:lstStyle/>
                    <a:p>
                      <a:pPr algn="l" fontAlgn="t"/>
                      <a:r>
                        <a:rPr lang="en-IN" sz="1600" b="0" i="0" u="none" strike="noStrike"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CS01</a:t>
                      </a:r>
                    </a:p>
                  </a:txBody>
                  <a:tcPr marL="9525" marR="9525" marT="9527" marB="0"/>
                </a:tc>
                <a:tc>
                  <a:txBody>
                    <a:bodyPr/>
                    <a:lstStyle/>
                    <a:p>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API Basics (</a:t>
                      </a:r>
                      <a:r>
                        <a:rPr lang="en-US" sz="1600" b="0" i="0" u="none" strike="noStrike" kern="1200" dirty="0" err="1">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OpenAPI</a:t>
                      </a:r>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REST, </a:t>
                      </a:r>
                      <a:r>
                        <a:rPr lang="en-US" sz="1600" b="0" i="0" u="none" strike="noStrike" kern="1200" dirty="0" err="1">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gRPC</a:t>
                      </a:r>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1600" b="0" i="0" u="none" strike="noStrike" kern="1200" dirty="0" err="1">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GraphQL</a:t>
                      </a:r>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IN"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1"/>
                  </a:ext>
                </a:extLst>
              </a:tr>
              <a:tr h="253436">
                <a:tc>
                  <a:txBody>
                    <a:bodyPr/>
                    <a:lstStyle/>
                    <a:p>
                      <a:pPr algn="l" fontAlgn="t"/>
                      <a:r>
                        <a:rPr lang="en-IN" sz="1600" b="0" i="0" u="none" strike="noStrike"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CS02</a:t>
                      </a:r>
                    </a:p>
                  </a:txBody>
                  <a:tcPr marL="9525" marR="9525" marT="9527" marB="0"/>
                </a:tc>
                <a:tc>
                  <a:txBody>
                    <a:bodyPr/>
                    <a:lstStyle/>
                    <a:p>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API Basics + Cloud Native Application</a:t>
                      </a:r>
                      <a:endParaRPr lang="en-IN"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2"/>
                  </a:ext>
                </a:extLst>
              </a:tr>
              <a:tr h="253436">
                <a:tc>
                  <a:txBody>
                    <a:bodyPr/>
                    <a:lstStyle/>
                    <a:p>
                      <a:pPr algn="l" fontAlgn="t"/>
                      <a:r>
                        <a:rPr lang="en-IN" sz="1600" b="0" i="0" u="none" strike="noStrike"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CS03</a:t>
                      </a:r>
                    </a:p>
                  </a:txBody>
                  <a:tcPr marL="9525" marR="9525" marT="9527" marB="0"/>
                </a:tc>
                <a:tc>
                  <a:txBody>
                    <a:bodyPr/>
                    <a:lstStyle/>
                    <a:p>
                      <a:r>
                        <a:rPr lang="en-US"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Cloud Native Application</a:t>
                      </a:r>
                      <a:endParaRPr lang="en-IN" sz="1600" b="0" i="0" u="none" strike="noStrike" kern="1200" dirty="0">
                        <a:solidFill>
                          <a:srgbClr val="C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3"/>
                  </a:ext>
                </a:extLst>
              </a:tr>
              <a:tr h="253436">
                <a:tc>
                  <a:txBody>
                    <a:bodyPr/>
                    <a:lstStyle/>
                    <a:p>
                      <a:pPr algn="l" fontAlgn="t"/>
                      <a:r>
                        <a:rPr lang="en-IN" sz="1600" b="0" i="0" u="none" strike="noStrike">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CS04</a:t>
                      </a:r>
                    </a:p>
                  </a:txBody>
                  <a:tcPr marL="9525" marR="9525" marT="9527" marB="0"/>
                </a:tc>
                <a:tc>
                  <a:txBody>
                    <a:bodyPr/>
                    <a:lstStyle/>
                    <a:p>
                      <a:pPr algn="l" fontAlgn="t"/>
                      <a:r>
                        <a:rPr lang="en-US" sz="1600" b="0" i="0" u="none" strike="noStrike"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Introduction to Data Science &amp; Machine Learning,</a:t>
                      </a:r>
                      <a:r>
                        <a:rPr lang="en-US" sz="1600" b="0" i="0" u="none" strike="noStrike" kern="1200" baseline="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1600" b="0" i="0" u="none" strike="noStrike" kern="1200" baseline="0"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DataOps</a:t>
                      </a:r>
                      <a:r>
                        <a:rPr lang="en-US" sz="1600" b="0" i="0" u="none" strike="noStrike" kern="1200" baseline="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&amp; </a:t>
                      </a:r>
                      <a:r>
                        <a:rPr lang="en-US" sz="1600" b="0" i="0" u="none" strike="noStrike" kern="1200" baseline="0" dirty="0" err="1">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MLOps</a:t>
                      </a:r>
                      <a:endParaRPr lang="en-IN" sz="1600" b="0" i="0" u="none" strike="noStrike"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4"/>
                  </a:ext>
                </a:extLst>
              </a:tr>
              <a:tr h="253436">
                <a:tc>
                  <a:txBody>
                    <a:bodyPr/>
                    <a:lstStyle/>
                    <a:p>
                      <a:pPr algn="l" fontAlgn="t"/>
                      <a:r>
                        <a:rPr lang="en-IN" sz="1600" b="0" i="0" u="none" strike="noStrike">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CS05</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API driven Cloud-native Data Pipeline</a:t>
                      </a:r>
                      <a:endParaRPr lang="en-IN" sz="1600" b="0" i="0" u="none" strike="noStrike"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5"/>
                  </a:ext>
                </a:extLst>
              </a:tr>
              <a:tr h="253436">
                <a:tc>
                  <a:txBody>
                    <a:bodyPr/>
                    <a:lstStyle/>
                    <a:p>
                      <a:pPr algn="l" fontAlgn="t"/>
                      <a:r>
                        <a:rPr lang="en-IN" sz="1600" b="0" i="0" u="none" strike="noStrike">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CS06</a:t>
                      </a:r>
                    </a:p>
                  </a:txBody>
                  <a:tcPr marL="9525" marR="9525" marT="9527"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600" b="0"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API-driven ML pipelines</a:t>
                      </a:r>
                      <a:endParaRPr lang="en-IN" sz="1600" b="0"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6"/>
                  </a:ext>
                </a:extLst>
              </a:tr>
              <a:tr h="253436">
                <a:tc>
                  <a:txBody>
                    <a:bodyPr/>
                    <a:lstStyle/>
                    <a:p>
                      <a:pPr algn="l" fontAlgn="t"/>
                      <a:r>
                        <a:rPr lang="en-IN" sz="1600" b="0" i="0" u="none" strike="noStrike">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CS07</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Tools</a:t>
                      </a:r>
                      <a:r>
                        <a:rPr lang="en-US" sz="1600" b="0" i="0" u="none" strike="noStrike" kern="1200" baseline="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review; Case Study</a:t>
                      </a:r>
                      <a:endParaRPr lang="en-IN" sz="1600" b="0" i="0" u="none" strike="noStrike" kern="1200" dirty="0">
                        <a:solidFill>
                          <a:srgbClr val="00206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7"/>
                  </a:ext>
                </a:extLst>
              </a:tr>
              <a:tr h="253436">
                <a:tc>
                  <a:txBody>
                    <a:bodyPr/>
                    <a:lstStyle/>
                    <a:p>
                      <a:pPr algn="l" fontAlgn="t"/>
                      <a:r>
                        <a:rPr lang="en-IN" sz="1600" b="0" i="0" u="none" strike="noStrike"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CS08</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Basic APIs for AI Applications – NLP, CV, Speech recognition</a:t>
                      </a:r>
                      <a:endParaRPr lang="en-IN"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08"/>
                  </a:ext>
                </a:extLst>
              </a:tr>
              <a:tr h="282019">
                <a:tc>
                  <a:txBody>
                    <a:bodyPr/>
                    <a:lstStyle/>
                    <a:p>
                      <a:pPr algn="l" fontAlgn="t"/>
                      <a:r>
                        <a:rPr lang="en-IN" sz="1600" b="0" i="0" u="none" strike="noStrike"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CS09</a:t>
                      </a:r>
                    </a:p>
                  </a:txBody>
                  <a:tcPr marL="9525" marR="9525" marT="9527" marB="0"/>
                </a:tc>
                <a:tc>
                  <a:txBody>
                    <a:bodyPr/>
                    <a:lstStyle/>
                    <a:p>
                      <a:pPr algn="l" fontAlgn="t"/>
                      <a:r>
                        <a:rPr lang="en-US"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Language Models (LLMs)</a:t>
                      </a:r>
                      <a:endParaRPr lang="en-IN"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19056" marB="19056"/>
                </a:tc>
                <a:extLst>
                  <a:ext uri="{0D108BD9-81ED-4DB2-BD59-A6C34878D82A}">
                    <a16:rowId xmlns:a16="http://schemas.microsoft.com/office/drawing/2014/main" val="10009"/>
                  </a:ext>
                </a:extLst>
              </a:tr>
              <a:tr h="253436">
                <a:tc>
                  <a:txBody>
                    <a:bodyPr/>
                    <a:lstStyle/>
                    <a:p>
                      <a:pPr algn="l" fontAlgn="t"/>
                      <a:r>
                        <a:rPr lang="en-IN" sz="1600" b="0" i="0" u="none" strike="noStrike"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CS10 </a:t>
                      </a:r>
                    </a:p>
                  </a:txBody>
                  <a:tcPr marL="9525" marR="9525" marT="9527" marB="0"/>
                </a:tc>
                <a:tc>
                  <a:txBody>
                    <a:bodyPr/>
                    <a:lstStyle/>
                    <a:p>
                      <a:pPr algn="l" fontAlgn="t"/>
                      <a:r>
                        <a:rPr lang="en-US"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RAG Models </a:t>
                      </a:r>
                      <a:endParaRPr lang="en-IN"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0"/>
                  </a:ext>
                </a:extLst>
              </a:tr>
              <a:tr h="253436">
                <a:tc>
                  <a:txBody>
                    <a:bodyPr/>
                    <a:lstStyle/>
                    <a:p>
                      <a:pPr algn="l" fontAlgn="t"/>
                      <a:r>
                        <a:rPr lang="en-IN" sz="1600" b="0" i="0" u="none" strike="noStrike"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CS11</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RAG Models </a:t>
                      </a:r>
                      <a:endParaRPr lang="en-IN"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1"/>
                  </a:ext>
                </a:extLst>
              </a:tr>
              <a:tr h="253436">
                <a:tc>
                  <a:txBody>
                    <a:bodyPr/>
                    <a:lstStyle/>
                    <a:p>
                      <a:pPr algn="l" fontAlgn="t"/>
                      <a:r>
                        <a:rPr lang="en-IN" sz="1600" b="0" i="0" u="none" strike="noStrike"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CS12</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IN" sz="1600" b="0"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Cloud Native Application Deployment</a:t>
                      </a:r>
                      <a:endParaRPr lang="en-IN" sz="1600" b="0" i="0" u="none" strike="noStrike" kern="1200" dirty="0">
                        <a:solidFill>
                          <a:srgbClr val="00B05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2"/>
                  </a:ext>
                </a:extLst>
              </a:tr>
              <a:tr h="253436">
                <a:tc>
                  <a:txBody>
                    <a:bodyPr/>
                    <a:lstStyle/>
                    <a:p>
                      <a:pPr algn="l" fontAlgn="t"/>
                      <a:r>
                        <a:rPr lang="en-IN" sz="1600" b="0" i="0" u="none" strike="noStrike">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CS13</a:t>
                      </a:r>
                    </a:p>
                  </a:txBody>
                  <a:tcPr marL="9525" marR="9525" marT="9527"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600" b="0" i="0" u="none" strike="noStrike" kern="1200" dirty="0" err="1">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IoT</a:t>
                      </a:r>
                      <a:r>
                        <a:rPr lang="en-US"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and Data Analytics</a:t>
                      </a:r>
                      <a:r>
                        <a:rPr lang="en-US" sz="1600" b="0" i="0" u="none" strike="noStrike" kern="1200" baseline="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endParaRPr lang="en-IN"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3"/>
                  </a:ext>
                </a:extLst>
              </a:tr>
              <a:tr h="253436">
                <a:tc>
                  <a:txBody>
                    <a:bodyPr/>
                    <a:lstStyle/>
                    <a:p>
                      <a:pPr algn="l" fontAlgn="t"/>
                      <a:r>
                        <a:rPr lang="en-IN" sz="1600" b="0" i="0" u="none" strike="noStrike">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CS14</a:t>
                      </a:r>
                    </a:p>
                  </a:txBody>
                  <a:tcPr marL="9525" marR="9525" marT="9527" marB="0"/>
                </a:tc>
                <a:tc>
                  <a:txBody>
                    <a:bodyPr/>
                    <a:lstStyle/>
                    <a:p>
                      <a:pPr algn="l" fontAlgn="t"/>
                      <a:r>
                        <a:rPr lang="en-US"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APIs for</a:t>
                      </a:r>
                      <a:r>
                        <a:rPr lang="en-US" sz="1600" b="0" i="0" u="none" strike="noStrike" kern="1200" baseline="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t>
                      </a:r>
                      <a:r>
                        <a:rPr lang="en-US" sz="1600" b="0" i="0" u="none" strike="noStrike" kern="1200" baseline="0" dirty="0" err="1">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IoT</a:t>
                      </a:r>
                      <a:r>
                        <a:rPr lang="en-US" sz="1600" b="0" i="0" u="none" strike="noStrike" kern="1200" baseline="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and Data Analytics</a:t>
                      </a:r>
                      <a:endParaRPr lang="en-IN"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4"/>
                  </a:ext>
                </a:extLst>
              </a:tr>
              <a:tr h="356335">
                <a:tc>
                  <a:txBody>
                    <a:bodyPr/>
                    <a:lstStyle/>
                    <a:p>
                      <a:pPr algn="l" fontAlgn="t"/>
                      <a:r>
                        <a:rPr lang="en-IN" sz="1600" b="0" i="0" u="none" strike="noStrike">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CS15</a:t>
                      </a:r>
                    </a:p>
                  </a:txBody>
                  <a:tcPr marL="9525" marR="9525" marT="9527" marB="0"/>
                </a:tc>
                <a:tc>
                  <a:txBody>
                    <a:bodyPr/>
                    <a:lstStyle/>
                    <a:p>
                      <a:pPr algn="l" fontAlgn="ctr"/>
                      <a:r>
                        <a:rPr lang="en-US" sz="1600" b="0" i="0" u="none" strike="noStrike" kern="1200" dirty="0" err="1">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Serverless</a:t>
                      </a:r>
                      <a:r>
                        <a:rPr lang="en-US"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Functions; Case study</a:t>
                      </a:r>
                      <a:endParaRPr lang="en-IN" sz="1600" b="0" i="0" u="none" strike="noStrike" kern="1200" dirty="0">
                        <a:solidFill>
                          <a:srgbClr val="FF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19056" marB="19056" anchor="ctr"/>
                </a:tc>
                <a:extLst>
                  <a:ext uri="{0D108BD9-81ED-4DB2-BD59-A6C34878D82A}">
                    <a16:rowId xmlns:a16="http://schemas.microsoft.com/office/drawing/2014/main" val="10015"/>
                  </a:ext>
                </a:extLst>
              </a:tr>
              <a:tr h="253436">
                <a:tc>
                  <a:txBody>
                    <a:bodyPr/>
                    <a:lstStyle/>
                    <a:p>
                      <a:pPr algn="l" fontAlgn="t"/>
                      <a:r>
                        <a:rPr lang="en-IN" sz="1600" b="0" i="0" u="none" strike="noStrike">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CS16</a:t>
                      </a:r>
                    </a:p>
                  </a:txBody>
                  <a:tcPr marL="9525" marR="9525" marT="9527" marB="0"/>
                </a:tc>
                <a:tc>
                  <a:txBody>
                    <a:bodyPr/>
                    <a:lstStyle/>
                    <a:p>
                      <a:pPr algn="l" fontAlgn="t"/>
                      <a:r>
                        <a:rPr lang="en-US" sz="1600" b="0" i="0" u="none" strike="noStrike" kern="12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Course</a:t>
                      </a:r>
                      <a:r>
                        <a:rPr lang="en-US" sz="1600" b="0" i="0" u="none" strike="noStrike" kern="1200" baseline="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rPr>
                        <a:t> review and discussion</a:t>
                      </a:r>
                      <a:endParaRPr lang="en-IN" sz="1600" b="0" i="0" u="none" strike="noStrike" kern="1200" dirty="0">
                        <a:solidFill>
                          <a:srgbClr val="000000"/>
                        </a:solidFill>
                        <a:effectLst/>
                        <a:latin typeface="Microsoft Sans Serif" panose="020B0604020202020204" pitchFamily="34" charset="0"/>
                        <a:ea typeface="Microsoft Sans Serif" panose="020B0604020202020204" pitchFamily="34" charset="0"/>
                        <a:cs typeface="Microsoft Sans Serif" panose="020B0604020202020204" pitchFamily="34" charset="0"/>
                      </a:endParaRPr>
                    </a:p>
                  </a:txBody>
                  <a:tcPr marL="9525" marR="9525" marT="9527" marB="0"/>
                </a:tc>
                <a:extLst>
                  <a:ext uri="{0D108BD9-81ED-4DB2-BD59-A6C34878D82A}">
                    <a16:rowId xmlns:a16="http://schemas.microsoft.com/office/drawing/2014/main" val="10016"/>
                  </a:ext>
                </a:extLst>
              </a:tr>
            </a:tbl>
          </a:graphicData>
        </a:graphic>
      </p:graphicFrame>
      <p:sp>
        <p:nvSpPr>
          <p:cNvPr id="2" name="Right Brace 1">
            <a:extLst>
              <a:ext uri="{FF2B5EF4-FFF2-40B4-BE49-F238E27FC236}">
                <a16:creationId xmlns:a16="http://schemas.microsoft.com/office/drawing/2014/main" id="{00367FA3-B860-7C51-B17A-E1683FC81AE2}"/>
              </a:ext>
            </a:extLst>
          </p:cNvPr>
          <p:cNvSpPr/>
          <p:nvPr/>
        </p:nvSpPr>
        <p:spPr>
          <a:xfrm>
            <a:off x="7620000" y="205740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8491" name="TextBox 2">
            <a:extLst>
              <a:ext uri="{FF2B5EF4-FFF2-40B4-BE49-F238E27FC236}">
                <a16:creationId xmlns:a16="http://schemas.microsoft.com/office/drawing/2014/main" id="{688C45F5-7E48-72BC-4D16-314763FF7206}"/>
              </a:ext>
            </a:extLst>
          </p:cNvPr>
          <p:cNvSpPr txBox="1">
            <a:spLocks noChangeArrowheads="1"/>
          </p:cNvSpPr>
          <p:nvPr/>
        </p:nvSpPr>
        <p:spPr bwMode="auto">
          <a:xfrm>
            <a:off x="7848600" y="2133600"/>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Basics</a:t>
            </a:r>
            <a:endParaRPr lang="en-IN" altLang="en-US" sz="1800"/>
          </a:p>
        </p:txBody>
      </p:sp>
      <p:sp>
        <p:nvSpPr>
          <p:cNvPr id="6" name="Right Brace 5">
            <a:extLst>
              <a:ext uri="{FF2B5EF4-FFF2-40B4-BE49-F238E27FC236}">
                <a16:creationId xmlns:a16="http://schemas.microsoft.com/office/drawing/2014/main" id="{45168D63-E4EB-5831-F990-EA2A3A9A46CE}"/>
              </a:ext>
            </a:extLst>
          </p:cNvPr>
          <p:cNvSpPr/>
          <p:nvPr/>
        </p:nvSpPr>
        <p:spPr>
          <a:xfrm>
            <a:off x="7620000" y="2743200"/>
            <a:ext cx="152400" cy="838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8493" name="TextBox 7">
            <a:extLst>
              <a:ext uri="{FF2B5EF4-FFF2-40B4-BE49-F238E27FC236}">
                <a16:creationId xmlns:a16="http://schemas.microsoft.com/office/drawing/2014/main" id="{FB173B0E-B821-2179-9E4F-FA7FFFC0F80F}"/>
              </a:ext>
            </a:extLst>
          </p:cNvPr>
          <p:cNvSpPr txBox="1">
            <a:spLocks noChangeArrowheads="1"/>
          </p:cNvSpPr>
          <p:nvPr/>
        </p:nvSpPr>
        <p:spPr bwMode="auto">
          <a:xfrm>
            <a:off x="7848600" y="2743200"/>
            <a:ext cx="10668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Data Science &amp; ML</a:t>
            </a:r>
            <a:endParaRPr lang="en-IN" altLang="en-US" sz="1800"/>
          </a:p>
        </p:txBody>
      </p:sp>
      <p:sp>
        <p:nvSpPr>
          <p:cNvPr id="9" name="Right Brace 8">
            <a:extLst>
              <a:ext uri="{FF2B5EF4-FFF2-40B4-BE49-F238E27FC236}">
                <a16:creationId xmlns:a16="http://schemas.microsoft.com/office/drawing/2014/main" id="{57B89628-DEAE-815C-93DA-DF87012EE73A}"/>
              </a:ext>
            </a:extLst>
          </p:cNvPr>
          <p:cNvSpPr/>
          <p:nvPr/>
        </p:nvSpPr>
        <p:spPr>
          <a:xfrm>
            <a:off x="7620000" y="3657600"/>
            <a:ext cx="152400" cy="12192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8495" name="TextBox 9">
            <a:extLst>
              <a:ext uri="{FF2B5EF4-FFF2-40B4-BE49-F238E27FC236}">
                <a16:creationId xmlns:a16="http://schemas.microsoft.com/office/drawing/2014/main" id="{B354CB2B-E1E3-41F2-D121-106A78B4C398}"/>
              </a:ext>
            </a:extLst>
          </p:cNvPr>
          <p:cNvSpPr txBox="1">
            <a:spLocks noChangeArrowheads="1"/>
          </p:cNvSpPr>
          <p:nvPr/>
        </p:nvSpPr>
        <p:spPr bwMode="auto">
          <a:xfrm>
            <a:off x="7848600" y="3962400"/>
            <a:ext cx="1295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Cognitive AI</a:t>
            </a:r>
            <a:endParaRPr lang="en-IN" altLang="en-US" sz="1800"/>
          </a:p>
        </p:txBody>
      </p:sp>
      <p:sp>
        <p:nvSpPr>
          <p:cNvPr id="12" name="Right Brace 11">
            <a:extLst>
              <a:ext uri="{FF2B5EF4-FFF2-40B4-BE49-F238E27FC236}">
                <a16:creationId xmlns:a16="http://schemas.microsoft.com/office/drawing/2014/main" id="{7AB8EE0A-66B5-DF06-0BD1-D16BE2A0B363}"/>
              </a:ext>
            </a:extLst>
          </p:cNvPr>
          <p:cNvSpPr/>
          <p:nvPr/>
        </p:nvSpPr>
        <p:spPr>
          <a:xfrm>
            <a:off x="7620000" y="502920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IN"/>
          </a:p>
        </p:txBody>
      </p:sp>
      <p:sp>
        <p:nvSpPr>
          <p:cNvPr id="18497" name="TextBox 12">
            <a:extLst>
              <a:ext uri="{FF2B5EF4-FFF2-40B4-BE49-F238E27FC236}">
                <a16:creationId xmlns:a16="http://schemas.microsoft.com/office/drawing/2014/main" id="{A06B34EF-AF29-A6A8-D6F6-DE7FCE887D4B}"/>
              </a:ext>
            </a:extLst>
          </p:cNvPr>
          <p:cNvSpPr txBox="1">
            <a:spLocks noChangeArrowheads="1"/>
          </p:cNvSpPr>
          <p:nvPr/>
        </p:nvSpPr>
        <p:spPr bwMode="auto">
          <a:xfrm>
            <a:off x="7874000" y="5116513"/>
            <a:ext cx="914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a:t>IoT</a:t>
            </a:r>
            <a:endParaRPr lang="en-IN" altLang="en-US" sz="1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A2835E-1C27-BE87-58FE-FC85E7AB358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Sample </a:t>
            </a:r>
            <a:r>
              <a:rPr lang="en-US" sz="2800" dirty="0" err="1"/>
              <a:t>HuggingFace</a:t>
            </a:r>
            <a:r>
              <a:rPr lang="en-US" sz="2800" dirty="0"/>
              <a:t> Model Card</a:t>
            </a:r>
          </a:p>
        </p:txBody>
      </p:sp>
      <p:sp>
        <p:nvSpPr>
          <p:cNvPr id="21507" name="Rectangle 1">
            <a:extLst>
              <a:ext uri="{FF2B5EF4-FFF2-40B4-BE49-F238E27FC236}">
                <a16:creationId xmlns:a16="http://schemas.microsoft.com/office/drawing/2014/main" id="{35DAC1A2-5983-24D8-B3A9-042D5BBAAE85}"/>
              </a:ext>
            </a:extLst>
          </p:cNvPr>
          <p:cNvSpPr>
            <a:spLocks noChangeArrowheads="1"/>
          </p:cNvSpPr>
          <p:nvPr/>
        </p:nvSpPr>
        <p:spPr bwMode="auto">
          <a:xfrm>
            <a:off x="0" y="1524000"/>
            <a:ext cx="8763000" cy="3416300"/>
          </a:xfrm>
          <a:prstGeom prst="rect">
            <a:avLst/>
          </a:prstGeom>
          <a:noFill/>
          <a:ln>
            <a:noFill/>
          </a:ln>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Evaluation:</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Accuracy: 94%</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F1-Score: 0.93</a:t>
            </a:r>
          </a:p>
          <a:p>
            <a:pPr algn="just">
              <a:lnSpc>
                <a:spcPct val="150000"/>
              </a:lnSpc>
              <a:spcBef>
                <a:spcPct val="0"/>
              </a:spcBef>
              <a:buFont typeface="Arial" panose="020B0604020202020204" pitchFamily="34" charset="0"/>
              <a:buNone/>
              <a:defRPr/>
            </a:pPr>
            <a:endPar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defRPr/>
            </a:pPr>
            <a:r>
              <a:rPr lang="en-US" altLang="en-US" sz="1800" b="1" dirty="0">
                <a:latin typeface="Microsoft Sans Serif" panose="020B0604020202020204" pitchFamily="34" charset="0"/>
                <a:ea typeface="Microsoft Sans Serif" panose="020B0604020202020204" pitchFamily="34" charset="0"/>
                <a:cs typeface="Microsoft Sans Serif" panose="020B0604020202020204" pitchFamily="34" charset="0"/>
              </a:rPr>
              <a:t>Limitations:</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The model may not generalize well to languages other than English.</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It could exhibit bias in identifying sentiment in informal or slang language.</a:t>
            </a:r>
          </a:p>
          <a:p>
            <a:pPr marL="285750" indent="-285750" algn="just">
              <a:lnSpc>
                <a:spcPct val="150000"/>
              </a:lnSpc>
              <a:spcBef>
                <a:spcPct val="0"/>
              </a:spcBef>
              <a:defRPr/>
            </a:pPr>
            <a:r>
              <a:rPr lang="en-US"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rPr>
              <a:t>Not suited for complex sentiment tasks like sarcasm detection.</a:t>
            </a:r>
            <a:endParaRPr lang="en-IN" altLang="en-US" sz="18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C64DD5-5566-49DA-B91D-42AFFF50560F}"/>
              </a:ext>
            </a:extLst>
          </p:cNvPr>
          <p:cNvSpPr>
            <a:spLocks noGrp="1"/>
          </p:cNvSpPr>
          <p:nvPr>
            <p:ph sz="quarter" idx="10"/>
          </p:nvPr>
        </p:nvSpPr>
        <p:spPr>
          <a:xfrm>
            <a:off x="0" y="228600"/>
            <a:ext cx="6705600" cy="1143000"/>
          </a:xfrm>
        </p:spPr>
        <p:txBody>
          <a:bodyPr rtlCol="0"/>
          <a:lstStyle/>
          <a:p>
            <a:pPr indent="0" eaLnBrk="1" fontAlgn="auto" hangingPunct="1">
              <a:spcAft>
                <a:spcPts val="0"/>
              </a:spcAft>
              <a:defRPr/>
            </a:pPr>
            <a:r>
              <a:rPr lang="en-US" sz="2800" dirty="0">
                <a:solidFill>
                  <a:srgbClr val="C00000"/>
                </a:solidFill>
              </a:rPr>
              <a:t>Exercise [Take home] </a:t>
            </a:r>
          </a:p>
        </p:txBody>
      </p:sp>
      <p:sp>
        <p:nvSpPr>
          <p:cNvPr id="47106" name="Rectangle 1">
            <a:extLst>
              <a:ext uri="{FF2B5EF4-FFF2-40B4-BE49-F238E27FC236}">
                <a16:creationId xmlns:a16="http://schemas.microsoft.com/office/drawing/2014/main" id="{CA20D20C-03E1-F904-DD6A-74E5F062D7A0}"/>
              </a:ext>
            </a:extLst>
          </p:cNvPr>
          <p:cNvSpPr>
            <a:spLocks noChangeArrowheads="1"/>
          </p:cNvSpPr>
          <p:nvPr/>
        </p:nvSpPr>
        <p:spPr bwMode="auto">
          <a:xfrm>
            <a:off x="533400" y="1981200"/>
            <a:ext cx="7924800" cy="41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3000">
                <a:solidFill>
                  <a:srgbClr val="C00000"/>
                </a:solidFill>
                <a:latin typeface="Microsoft Sans Serif" panose="020B0604020202020204" pitchFamily="34" charset="0"/>
                <a:cs typeface="Microsoft Sans Serif" panose="020B0604020202020204" pitchFamily="34" charset="0"/>
              </a:rPr>
              <a:t>How do you select the appropriate Model from HuggingFace? Since so many tasks, models, and datasets are present?</a:t>
            </a:r>
          </a:p>
          <a:p>
            <a:pPr algn="just">
              <a:lnSpc>
                <a:spcPct val="150000"/>
              </a:lnSpc>
              <a:spcBef>
                <a:spcPct val="0"/>
              </a:spcBef>
              <a:buFont typeface="Arial" panose="020B0604020202020204" pitchFamily="34" charset="0"/>
              <a:buNone/>
            </a:pPr>
            <a:endParaRPr lang="en-US" altLang="en-US" sz="3000" b="1">
              <a:solidFill>
                <a:srgbClr val="C00000"/>
              </a:solidFill>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3000" b="1">
              <a:solidFill>
                <a:srgbClr val="C00000"/>
              </a:solidFill>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r>
              <a:rPr lang="en-US" altLang="en-US" sz="2500" b="1">
                <a:solidFill>
                  <a:srgbClr val="002060"/>
                </a:solidFill>
                <a:latin typeface="Microsoft Sans Serif" panose="020B0604020202020204" pitchFamily="34" charset="0"/>
                <a:cs typeface="Microsoft Sans Serif" panose="020B0604020202020204" pitchFamily="34" charset="0"/>
              </a:rPr>
              <a:t>Answer will be discussed in next class</a:t>
            </a:r>
            <a:endParaRPr lang="en-IN" altLang="en-US" sz="2500" b="1">
              <a:solidFill>
                <a:srgbClr val="002060"/>
              </a:solidFill>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FA6FB7-88EF-EA5A-3431-95CB1199E701}"/>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Some Models and Tasks - AWS</a:t>
            </a:r>
          </a:p>
        </p:txBody>
      </p:sp>
      <p:sp>
        <p:nvSpPr>
          <p:cNvPr id="48130" name="TextBox 5">
            <a:extLst>
              <a:ext uri="{FF2B5EF4-FFF2-40B4-BE49-F238E27FC236}">
                <a16:creationId xmlns:a16="http://schemas.microsoft.com/office/drawing/2014/main" id="{AFB1312F-A08E-66F3-009B-37FAE6FADBAB}"/>
              </a:ext>
            </a:extLst>
          </p:cNvPr>
          <p:cNvSpPr txBox="1">
            <a:spLocks noChangeArrowheads="1"/>
          </p:cNvSpPr>
          <p:nvPr/>
        </p:nvSpPr>
        <p:spPr bwMode="auto">
          <a:xfrm>
            <a:off x="388938" y="5830888"/>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pic>
        <p:nvPicPr>
          <p:cNvPr id="48131" name="Picture 2">
            <a:extLst>
              <a:ext uri="{FF2B5EF4-FFF2-40B4-BE49-F238E27FC236}">
                <a16:creationId xmlns:a16="http://schemas.microsoft.com/office/drawing/2014/main" id="{98B9DDA0-C5B5-F218-0766-23DBCD6535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625" y="1752600"/>
            <a:ext cx="8658225"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F7A578-CC39-3BF8-979C-AB2A67A87A9F}"/>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Basics of Natural Language Processing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420678-C073-B27A-4F01-F3A36C782B84}"/>
              </a:ext>
            </a:extLst>
          </p:cNvPr>
          <p:cNvSpPr>
            <a:spLocks noGrp="1"/>
          </p:cNvSpPr>
          <p:nvPr>
            <p:ph sz="quarter" idx="10"/>
          </p:nvPr>
        </p:nvSpPr>
        <p:spPr>
          <a:xfrm>
            <a:off x="152400" y="30163"/>
            <a:ext cx="6324600" cy="1143000"/>
          </a:xfrm>
        </p:spPr>
        <p:txBody>
          <a:bodyPr/>
          <a:lstStyle/>
          <a:p>
            <a:pPr>
              <a:defRPr/>
            </a:pPr>
            <a:r>
              <a:rPr lang="en-IN" sz="2200" dirty="0"/>
              <a:t>NLP</a:t>
            </a:r>
          </a:p>
        </p:txBody>
      </p:sp>
      <p:sp>
        <p:nvSpPr>
          <p:cNvPr id="50178" name="Rectangle 3">
            <a:extLst>
              <a:ext uri="{FF2B5EF4-FFF2-40B4-BE49-F238E27FC236}">
                <a16:creationId xmlns:a16="http://schemas.microsoft.com/office/drawing/2014/main" id="{FED8894E-4159-5BE9-6021-ED5FE11C1404}"/>
              </a:ext>
            </a:extLst>
          </p:cNvPr>
          <p:cNvSpPr>
            <a:spLocks noChangeArrowheads="1"/>
          </p:cNvSpPr>
          <p:nvPr/>
        </p:nvSpPr>
        <p:spPr bwMode="auto">
          <a:xfrm>
            <a:off x="304800" y="1447800"/>
            <a:ext cx="5383213" cy="50784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NLP stands for </a:t>
            </a:r>
            <a:r>
              <a:rPr lang="en-US" altLang="en-US" sz="2400">
                <a:solidFill>
                  <a:srgbClr val="002060"/>
                </a:solidFill>
                <a:latin typeface="Times New Roman" panose="02020603050405020304" pitchFamily="18" charset="0"/>
                <a:cs typeface="Times New Roman" panose="02020603050405020304" pitchFamily="18" charset="0"/>
              </a:rPr>
              <a:t>Natural Language Processing </a:t>
            </a:r>
          </a:p>
          <a:p>
            <a:pPr>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Subfield of Computer Science, Human language (Linguistics), and Artificial Intelligence </a:t>
            </a:r>
          </a:p>
          <a:p>
            <a:pPr>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It is the technology that is used by machines to understand, analyze, manipulate, and interpret human's languages. </a:t>
            </a:r>
          </a:p>
        </p:txBody>
      </p:sp>
      <p:pic>
        <p:nvPicPr>
          <p:cNvPr id="50179" name="Picture 4">
            <a:extLst>
              <a:ext uri="{FF2B5EF4-FFF2-40B4-BE49-F238E27FC236}">
                <a16:creationId xmlns:a16="http://schemas.microsoft.com/office/drawing/2014/main" id="{C39F296F-9B3E-4DB3-B8BC-1A501A34FB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1905000"/>
            <a:ext cx="28194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980A41-76F1-DFFA-C413-3F36D51E900D}"/>
              </a:ext>
            </a:extLst>
          </p:cNvPr>
          <p:cNvSpPr>
            <a:spLocks noGrp="1"/>
          </p:cNvSpPr>
          <p:nvPr>
            <p:ph sz="quarter" idx="10"/>
          </p:nvPr>
        </p:nvSpPr>
        <p:spPr>
          <a:xfrm>
            <a:off x="152400" y="30163"/>
            <a:ext cx="6324600" cy="1143000"/>
          </a:xfrm>
        </p:spPr>
        <p:txBody>
          <a:bodyPr/>
          <a:lstStyle/>
          <a:p>
            <a:pPr>
              <a:defRPr/>
            </a:pPr>
            <a:r>
              <a:rPr lang="en-IN" sz="2200" dirty="0"/>
              <a:t>Basics of NLP</a:t>
            </a:r>
          </a:p>
        </p:txBody>
      </p:sp>
      <p:sp>
        <p:nvSpPr>
          <p:cNvPr id="6" name="Rectangle 5">
            <a:extLst>
              <a:ext uri="{FF2B5EF4-FFF2-40B4-BE49-F238E27FC236}">
                <a16:creationId xmlns:a16="http://schemas.microsoft.com/office/drawing/2014/main" id="{622B7AA4-8C35-7B47-4395-CB5ABACAB684}"/>
              </a:ext>
            </a:extLst>
          </p:cNvPr>
          <p:cNvSpPr/>
          <p:nvPr/>
        </p:nvSpPr>
        <p:spPr>
          <a:xfrm>
            <a:off x="330200" y="1600200"/>
            <a:ext cx="8356600" cy="1016000"/>
          </a:xfrm>
          <a:prstGeom prst="rect">
            <a:avLst/>
          </a:prstGeom>
          <a:ln>
            <a:solidFill>
              <a:schemeClr val="tx1"/>
            </a:solidFill>
          </a:ln>
        </p:spPr>
        <p:txBody>
          <a:bodyPr>
            <a:spAutoFit/>
          </a:bodyPr>
          <a:lstStyle/>
          <a:p>
            <a:pPr marL="342900" indent="-342900">
              <a:lnSpc>
                <a:spcPct val="150000"/>
              </a:lnSpc>
              <a:buFont typeface="Wingdings" panose="05000000000000000000" pitchFamily="2" charset="2"/>
              <a:buChar char="§"/>
              <a:defRPr/>
            </a:pPr>
            <a:r>
              <a:rPr lang="en-US" sz="2000" dirty="0">
                <a:solidFill>
                  <a:srgbClr val="292929"/>
                </a:solidFill>
                <a:latin typeface="Times New Roman" panose="02020603050405020304" pitchFamily="18" charset="0"/>
                <a:cs typeface="Times New Roman" panose="02020603050405020304" pitchFamily="18" charset="0"/>
              </a:rPr>
              <a:t>Users can provide two kinds of input to Machine –&gt; </a:t>
            </a:r>
            <a:r>
              <a:rPr lang="en-US" sz="2000" b="1" dirty="0">
                <a:solidFill>
                  <a:schemeClr val="accent1">
                    <a:lumMod val="50000"/>
                  </a:schemeClr>
                </a:solidFill>
                <a:latin typeface="Times New Roman" panose="02020603050405020304" pitchFamily="18" charset="0"/>
                <a:cs typeface="Times New Roman" panose="02020603050405020304" pitchFamily="18" charset="0"/>
              </a:rPr>
              <a:t>Text</a:t>
            </a:r>
            <a:r>
              <a:rPr lang="en-US" sz="2000" dirty="0">
                <a:solidFill>
                  <a:srgbClr val="292929"/>
                </a:solidFill>
                <a:latin typeface="Times New Roman" panose="02020603050405020304" pitchFamily="18" charset="0"/>
                <a:cs typeface="Times New Roman" panose="02020603050405020304" pitchFamily="18" charset="0"/>
              </a:rPr>
              <a:t> or </a:t>
            </a:r>
            <a:r>
              <a:rPr lang="en-US" sz="2000" b="1" dirty="0">
                <a:solidFill>
                  <a:srgbClr val="C00000"/>
                </a:solidFill>
                <a:latin typeface="Times New Roman" panose="02020603050405020304" pitchFamily="18" charset="0"/>
                <a:cs typeface="Times New Roman" panose="02020603050405020304" pitchFamily="18" charset="0"/>
              </a:rPr>
              <a:t>Speech</a:t>
            </a:r>
          </a:p>
          <a:p>
            <a:pPr marL="342900" indent="-342900">
              <a:lnSpc>
                <a:spcPct val="150000"/>
              </a:lnSpc>
              <a:buFont typeface="Wingdings" panose="05000000000000000000" pitchFamily="2" charset="2"/>
              <a:buChar char="§"/>
              <a:defRPr/>
            </a:pPr>
            <a:r>
              <a:rPr lang="en-US" sz="2000" dirty="0">
                <a:solidFill>
                  <a:srgbClr val="292929"/>
                </a:solidFill>
                <a:latin typeface="Times New Roman" panose="02020603050405020304" pitchFamily="18" charset="0"/>
                <a:cs typeface="Times New Roman" panose="02020603050405020304" pitchFamily="18" charset="0"/>
              </a:rPr>
              <a:t>Machine has to first </a:t>
            </a:r>
            <a:r>
              <a:rPr lang="en-US" sz="2000" b="1" dirty="0">
                <a:solidFill>
                  <a:srgbClr val="0070C0"/>
                </a:solidFill>
                <a:latin typeface="Times New Roman" panose="02020603050405020304" pitchFamily="18" charset="0"/>
                <a:cs typeface="Times New Roman" panose="02020603050405020304" pitchFamily="18" charset="0"/>
              </a:rPr>
              <a:t>understand the human speech </a:t>
            </a:r>
            <a:r>
              <a:rPr lang="en-US" sz="2000" dirty="0">
                <a:latin typeface="Times New Roman" panose="02020603050405020304" pitchFamily="18" charset="0"/>
                <a:cs typeface="Times New Roman" panose="02020603050405020304" pitchFamily="18" charset="0"/>
              </a:rPr>
              <a:t>in order to act on it</a:t>
            </a:r>
            <a:r>
              <a:rPr lang="en-US" sz="2000" b="1" dirty="0">
                <a:solidFill>
                  <a:srgbClr val="0070C0"/>
                </a:solidFill>
                <a:latin typeface="Times New Roman" panose="02020603050405020304" pitchFamily="18" charset="0"/>
                <a:cs typeface="Times New Roman" panose="02020603050405020304" pitchFamily="18" charset="0"/>
              </a:rPr>
              <a:t> </a:t>
            </a:r>
          </a:p>
        </p:txBody>
      </p:sp>
      <p:sp>
        <p:nvSpPr>
          <p:cNvPr id="7" name="Rectangle 6">
            <a:extLst>
              <a:ext uri="{FF2B5EF4-FFF2-40B4-BE49-F238E27FC236}">
                <a16:creationId xmlns:a16="http://schemas.microsoft.com/office/drawing/2014/main" id="{FE11D923-16F2-C820-0002-B841E733B0D9}"/>
              </a:ext>
            </a:extLst>
          </p:cNvPr>
          <p:cNvSpPr/>
          <p:nvPr/>
        </p:nvSpPr>
        <p:spPr>
          <a:xfrm>
            <a:off x="330200" y="2965450"/>
            <a:ext cx="8356600" cy="1476375"/>
          </a:xfrm>
          <a:prstGeom prst="rect">
            <a:avLst/>
          </a:prstGeom>
          <a:ln>
            <a:solidFill>
              <a:schemeClr val="tx1"/>
            </a:solidFill>
          </a:ln>
        </p:spPr>
        <p:txBody>
          <a:bodyPr>
            <a:spAutoFit/>
          </a:bodyPr>
          <a:lstStyle/>
          <a:p>
            <a:pPr>
              <a:lnSpc>
                <a:spcPct val="150000"/>
              </a:lnSpc>
              <a:defRPr/>
            </a:pPr>
            <a:r>
              <a:rPr lang="en-US" sz="2000" dirty="0">
                <a:latin typeface="Times New Roman" panose="02020603050405020304" pitchFamily="18" charset="0"/>
                <a:cs typeface="Times New Roman" panose="02020603050405020304" pitchFamily="18" charset="0"/>
              </a:rPr>
              <a:t>Examples:</a:t>
            </a:r>
          </a:p>
          <a:p>
            <a:pPr marL="342900" indent="-342900">
              <a:lnSpc>
                <a:spcPct val="150000"/>
              </a:lnSpc>
              <a:buFont typeface="Wingdings" panose="05000000000000000000" pitchFamily="2" charset="2"/>
              <a:buChar char="q"/>
              <a:defRPr/>
            </a:pPr>
            <a:r>
              <a:rPr lang="en-US" sz="2000" b="1" dirty="0">
                <a:solidFill>
                  <a:srgbClr val="002060"/>
                </a:solidFill>
                <a:latin typeface="Times New Roman" panose="02020603050405020304" pitchFamily="18" charset="0"/>
                <a:cs typeface="Times New Roman" panose="02020603050405020304" pitchFamily="18" charset="0"/>
              </a:rPr>
              <a:t>User types a message “BITS </a:t>
            </a:r>
            <a:r>
              <a:rPr lang="en-US" sz="2000" b="1" dirty="0" err="1">
                <a:solidFill>
                  <a:srgbClr val="002060"/>
                </a:solidFill>
                <a:latin typeface="Times New Roman" panose="02020603050405020304" pitchFamily="18" charset="0"/>
                <a:cs typeface="Times New Roman" panose="02020603050405020304" pitchFamily="18" charset="0"/>
              </a:rPr>
              <a:t>Pilani</a:t>
            </a:r>
            <a:r>
              <a:rPr lang="en-US" sz="2000" b="1" dirty="0">
                <a:solidFill>
                  <a:srgbClr val="002060"/>
                </a:solidFill>
                <a:latin typeface="Times New Roman" panose="02020603050405020304" pitchFamily="18" charset="0"/>
                <a:cs typeface="Times New Roman" panose="02020603050405020304" pitchFamily="18" charset="0"/>
              </a:rPr>
              <a:t>” in Google Search</a:t>
            </a:r>
          </a:p>
          <a:p>
            <a:pPr marL="342900" indent="-342900">
              <a:lnSpc>
                <a:spcPct val="150000"/>
              </a:lnSpc>
              <a:buFont typeface="Wingdings" panose="05000000000000000000" pitchFamily="2" charset="2"/>
              <a:buChar char="q"/>
              <a:defRPr/>
            </a:pPr>
            <a:r>
              <a:rPr lang="en-US" sz="2000" b="1" dirty="0">
                <a:solidFill>
                  <a:srgbClr val="C00000"/>
                </a:solidFill>
                <a:latin typeface="Times New Roman" panose="02020603050405020304" pitchFamily="18" charset="0"/>
                <a:cs typeface="Times New Roman" panose="02020603050405020304" pitchFamily="18" charset="0"/>
              </a:rPr>
              <a:t>User tells Alexa “Play me Kishore Kumar Songs”</a:t>
            </a:r>
          </a:p>
        </p:txBody>
      </p:sp>
      <p:sp>
        <p:nvSpPr>
          <p:cNvPr id="8" name="Rectangle 7">
            <a:extLst>
              <a:ext uri="{FF2B5EF4-FFF2-40B4-BE49-F238E27FC236}">
                <a16:creationId xmlns:a16="http://schemas.microsoft.com/office/drawing/2014/main" id="{A97F6D71-1125-0510-390C-7E238A37999E}"/>
              </a:ext>
            </a:extLst>
          </p:cNvPr>
          <p:cNvSpPr/>
          <p:nvPr/>
        </p:nvSpPr>
        <p:spPr>
          <a:xfrm>
            <a:off x="320675" y="4897438"/>
            <a:ext cx="8366125" cy="1016000"/>
          </a:xfrm>
          <a:prstGeom prst="rect">
            <a:avLst/>
          </a:prstGeom>
          <a:ln>
            <a:solidFill>
              <a:schemeClr val="tx1"/>
            </a:solidFill>
          </a:ln>
        </p:spPr>
        <p:txBody>
          <a:bodyPr>
            <a:spAutoFit/>
          </a:bodyPr>
          <a:lstStyle/>
          <a:p>
            <a:pPr>
              <a:lnSpc>
                <a:spcPct val="150000"/>
              </a:lnSpc>
              <a:defRPr/>
            </a:pPr>
            <a:r>
              <a:rPr lang="en-US" sz="2000" dirty="0">
                <a:latin typeface="Times New Roman" panose="02020603050405020304" pitchFamily="18" charset="0"/>
                <a:cs typeface="Times New Roman" panose="02020603050405020304" pitchFamily="18" charset="0"/>
              </a:rPr>
              <a:t>In both the examples, Machine should understand the </a:t>
            </a:r>
            <a:r>
              <a:rPr lang="en-US" sz="2000" b="1" dirty="0">
                <a:solidFill>
                  <a:schemeClr val="accent6">
                    <a:lumMod val="50000"/>
                  </a:schemeClr>
                </a:solidFill>
                <a:latin typeface="Times New Roman" panose="02020603050405020304" pitchFamily="18" charset="0"/>
                <a:cs typeface="Times New Roman" panose="02020603050405020304" pitchFamily="18" charset="0"/>
              </a:rPr>
              <a:t>Syntax, Semantics, Context and Intent</a:t>
            </a:r>
            <a:r>
              <a:rPr lang="en-US" sz="2000" dirty="0">
                <a:latin typeface="Times New Roman" panose="02020603050405020304" pitchFamily="18" charset="0"/>
                <a:cs typeface="Times New Roman" panose="02020603050405020304" pitchFamily="18" charset="0"/>
              </a:rPr>
              <a:t> of the statement, in order to provide a favorable reply.</a:t>
            </a:r>
            <a:endParaRPr lang="en-US" sz="2000" b="1"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92C86F-D830-70DA-A535-6ECC1D44F0F6}"/>
              </a:ext>
            </a:extLst>
          </p:cNvPr>
          <p:cNvSpPr>
            <a:spLocks noGrp="1"/>
          </p:cNvSpPr>
          <p:nvPr>
            <p:ph sz="quarter" idx="10"/>
          </p:nvPr>
        </p:nvSpPr>
        <p:spPr>
          <a:xfrm>
            <a:off x="152400" y="30163"/>
            <a:ext cx="6324600" cy="1143000"/>
          </a:xfrm>
        </p:spPr>
        <p:txBody>
          <a:bodyPr/>
          <a:lstStyle/>
          <a:p>
            <a:pPr>
              <a:defRPr/>
            </a:pPr>
            <a:r>
              <a:rPr lang="en-US" sz="2200" dirty="0"/>
              <a:t>Components of NLP</a:t>
            </a:r>
            <a:endParaRPr lang="en-IN" sz="2200" dirty="0"/>
          </a:p>
        </p:txBody>
      </p:sp>
      <p:pic>
        <p:nvPicPr>
          <p:cNvPr id="52226" name="Picture 2" descr="Natural Language Processing Components">
            <a:extLst>
              <a:ext uri="{FF2B5EF4-FFF2-40B4-BE49-F238E27FC236}">
                <a16:creationId xmlns:a16="http://schemas.microsoft.com/office/drawing/2014/main" id="{2A3C9AD9-7679-4066-C7EA-6F5395C05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025" y="1828800"/>
            <a:ext cx="4708525"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TextBox 6">
            <a:extLst>
              <a:ext uri="{FF2B5EF4-FFF2-40B4-BE49-F238E27FC236}">
                <a16:creationId xmlns:a16="http://schemas.microsoft.com/office/drawing/2014/main" id="{715B3056-8F4C-0CA0-51E6-38E5AF480E7E}"/>
              </a:ext>
            </a:extLst>
          </p:cNvPr>
          <p:cNvSpPr txBox="1">
            <a:spLocks noChangeArrowheads="1"/>
          </p:cNvSpPr>
          <p:nvPr/>
        </p:nvSpPr>
        <p:spPr bwMode="auto">
          <a:xfrm>
            <a:off x="1709738" y="5235575"/>
            <a:ext cx="21383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002060"/>
                </a:solidFill>
              </a:rPr>
              <a:t>Understands the Human Speech</a:t>
            </a:r>
            <a:endParaRPr lang="en-IN" altLang="en-US" sz="1800" b="1">
              <a:solidFill>
                <a:srgbClr val="002060"/>
              </a:solidFill>
            </a:endParaRPr>
          </a:p>
        </p:txBody>
      </p:sp>
      <p:sp>
        <p:nvSpPr>
          <p:cNvPr id="52228" name="TextBox 7">
            <a:extLst>
              <a:ext uri="{FF2B5EF4-FFF2-40B4-BE49-F238E27FC236}">
                <a16:creationId xmlns:a16="http://schemas.microsoft.com/office/drawing/2014/main" id="{CBD50EE5-9628-CEDF-9600-A6D4CDE8E58E}"/>
              </a:ext>
            </a:extLst>
          </p:cNvPr>
          <p:cNvSpPr txBox="1">
            <a:spLocks noChangeArrowheads="1"/>
          </p:cNvSpPr>
          <p:nvPr/>
        </p:nvSpPr>
        <p:spPr bwMode="auto">
          <a:xfrm>
            <a:off x="4349750" y="5307013"/>
            <a:ext cx="21383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C00000"/>
                </a:solidFill>
              </a:rPr>
              <a:t>Process and Action</a:t>
            </a:r>
            <a:endParaRPr lang="en-IN" altLang="en-US" sz="1800" b="1">
              <a:solidFill>
                <a:srgbClr val="C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EA3A0E-DE07-0215-6EDE-EC72CFCA14C8}"/>
              </a:ext>
            </a:extLst>
          </p:cNvPr>
          <p:cNvSpPr>
            <a:spLocks noGrp="1"/>
          </p:cNvSpPr>
          <p:nvPr>
            <p:ph sz="quarter" idx="10"/>
          </p:nvPr>
        </p:nvSpPr>
        <p:spPr>
          <a:xfrm>
            <a:off x="152400" y="30163"/>
            <a:ext cx="6324600" cy="1143000"/>
          </a:xfrm>
        </p:spPr>
        <p:txBody>
          <a:bodyPr/>
          <a:lstStyle/>
          <a:p>
            <a:pPr>
              <a:defRPr/>
            </a:pPr>
            <a:r>
              <a:rPr lang="en-US" sz="2200" dirty="0"/>
              <a:t>Components of NLP</a:t>
            </a:r>
            <a:endParaRPr lang="en-IN" sz="2200" dirty="0"/>
          </a:p>
        </p:txBody>
      </p:sp>
      <p:sp>
        <p:nvSpPr>
          <p:cNvPr id="53250" name="Rectangle 8">
            <a:extLst>
              <a:ext uri="{FF2B5EF4-FFF2-40B4-BE49-F238E27FC236}">
                <a16:creationId xmlns:a16="http://schemas.microsoft.com/office/drawing/2014/main" id="{8A272EB8-387C-F5BE-9529-DC2246DE1D52}"/>
              </a:ext>
            </a:extLst>
          </p:cNvPr>
          <p:cNvSpPr>
            <a:spLocks noChangeArrowheads="1"/>
          </p:cNvSpPr>
          <p:nvPr/>
        </p:nvSpPr>
        <p:spPr bwMode="auto">
          <a:xfrm>
            <a:off x="490538" y="1789113"/>
            <a:ext cx="7739062" cy="3784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Understand the Text</a:t>
            </a:r>
          </a:p>
          <a:p>
            <a:pPr>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Understand Syntax, Context, Sentiment, Semantics and Intent from the text</a:t>
            </a:r>
          </a:p>
          <a:p>
            <a:pPr>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Syntactic Analysis</a:t>
            </a:r>
          </a:p>
          <a:p>
            <a:pPr lvl="1">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Lemmatization, Stemming, Word Segmentation, POS tagging etc.</a:t>
            </a:r>
          </a:p>
          <a:p>
            <a:pPr>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Semantic Analysis</a:t>
            </a:r>
          </a:p>
          <a:p>
            <a:pPr lvl="1">
              <a:lnSpc>
                <a:spcPct val="150000"/>
              </a:lnSpc>
              <a:spcBef>
                <a:spcPct val="0"/>
              </a:spcBef>
              <a:buFont typeface="Wingdings" pitchFamily="2" charset="2"/>
              <a:buChar char="§"/>
            </a:pPr>
            <a:r>
              <a:rPr lang="en-US" altLang="en-US" sz="2000">
                <a:solidFill>
                  <a:srgbClr val="292929"/>
                </a:solidFill>
                <a:latin typeface="Times New Roman" panose="02020603050405020304" pitchFamily="18" charset="0"/>
                <a:cs typeface="Times New Roman" panose="02020603050405020304" pitchFamily="18" charset="0"/>
              </a:rPr>
              <a:t>Named Entity Recognition (NER), Word Sense Disambiguation etc.</a:t>
            </a:r>
          </a:p>
        </p:txBody>
      </p:sp>
      <p:sp>
        <p:nvSpPr>
          <p:cNvPr id="53251" name="TextBox 9">
            <a:extLst>
              <a:ext uri="{FF2B5EF4-FFF2-40B4-BE49-F238E27FC236}">
                <a16:creationId xmlns:a16="http://schemas.microsoft.com/office/drawing/2014/main" id="{356C9CF8-2F03-B12E-9289-F8FD704A1B67}"/>
              </a:ext>
            </a:extLst>
          </p:cNvPr>
          <p:cNvSpPr txBox="1">
            <a:spLocks noChangeArrowheads="1"/>
          </p:cNvSpPr>
          <p:nvPr/>
        </p:nvSpPr>
        <p:spPr bwMode="auto">
          <a:xfrm>
            <a:off x="709613" y="1327150"/>
            <a:ext cx="4591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t>NLU </a:t>
            </a:r>
            <a:endParaRPr lang="en-IN" altLang="en-US" sz="24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479249-A92C-F78A-8A4D-F8E8B78DAE6F}"/>
              </a:ext>
            </a:extLst>
          </p:cNvPr>
          <p:cNvSpPr>
            <a:spLocks noGrp="1"/>
          </p:cNvSpPr>
          <p:nvPr>
            <p:ph sz="quarter" idx="10"/>
          </p:nvPr>
        </p:nvSpPr>
        <p:spPr>
          <a:xfrm>
            <a:off x="152400" y="30163"/>
            <a:ext cx="6324600" cy="1143000"/>
          </a:xfrm>
        </p:spPr>
        <p:txBody>
          <a:bodyPr/>
          <a:lstStyle/>
          <a:p>
            <a:pPr>
              <a:defRPr/>
            </a:pPr>
            <a:r>
              <a:rPr lang="en-US" sz="2200" dirty="0"/>
              <a:t>Components of NLP</a:t>
            </a:r>
            <a:endParaRPr lang="en-IN" sz="2200" dirty="0"/>
          </a:p>
        </p:txBody>
      </p:sp>
      <p:sp>
        <p:nvSpPr>
          <p:cNvPr id="54274" name="Rectangle 8">
            <a:extLst>
              <a:ext uri="{FF2B5EF4-FFF2-40B4-BE49-F238E27FC236}">
                <a16:creationId xmlns:a16="http://schemas.microsoft.com/office/drawing/2014/main" id="{F5E854EB-44F2-B7D6-7A1D-BE9505C9517A}"/>
              </a:ext>
            </a:extLst>
          </p:cNvPr>
          <p:cNvSpPr>
            <a:spLocks noChangeArrowheads="1"/>
          </p:cNvSpPr>
          <p:nvPr/>
        </p:nvSpPr>
        <p:spPr bwMode="auto">
          <a:xfrm>
            <a:off x="490538" y="1789113"/>
            <a:ext cx="7739062" cy="39036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800100" indent="-34290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Produce meaningful sentences in human-understandable text</a:t>
            </a:r>
          </a:p>
          <a:p>
            <a:pPr>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NLG Models:</a:t>
            </a:r>
          </a:p>
          <a:p>
            <a:pPr lvl="1">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Markov Chain</a:t>
            </a:r>
          </a:p>
          <a:p>
            <a:pPr lvl="1">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Recurrent Neural Network (RNN)</a:t>
            </a:r>
          </a:p>
          <a:p>
            <a:pPr lvl="1">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Long Short-Term Memory (LSTM)</a:t>
            </a:r>
          </a:p>
          <a:p>
            <a:pPr lvl="1">
              <a:lnSpc>
                <a:spcPct val="150000"/>
              </a:lnSpc>
              <a:spcBef>
                <a:spcPct val="0"/>
              </a:spcBef>
              <a:buFont typeface="Wingdings" pitchFamily="2" charset="2"/>
              <a:buChar char="§"/>
            </a:pPr>
            <a:r>
              <a:rPr lang="en-US" altLang="en-US" sz="2400">
                <a:solidFill>
                  <a:srgbClr val="292929"/>
                </a:solidFill>
                <a:latin typeface="Times New Roman" panose="02020603050405020304" pitchFamily="18" charset="0"/>
                <a:cs typeface="Times New Roman" panose="02020603050405020304" pitchFamily="18" charset="0"/>
              </a:rPr>
              <a:t>Transformer</a:t>
            </a:r>
          </a:p>
        </p:txBody>
      </p:sp>
      <p:sp>
        <p:nvSpPr>
          <p:cNvPr id="54275" name="TextBox 9">
            <a:extLst>
              <a:ext uri="{FF2B5EF4-FFF2-40B4-BE49-F238E27FC236}">
                <a16:creationId xmlns:a16="http://schemas.microsoft.com/office/drawing/2014/main" id="{845C54EC-78BB-9C6F-2F66-6AAE26AE6715}"/>
              </a:ext>
            </a:extLst>
          </p:cNvPr>
          <p:cNvSpPr txBox="1">
            <a:spLocks noChangeArrowheads="1"/>
          </p:cNvSpPr>
          <p:nvPr/>
        </p:nvSpPr>
        <p:spPr bwMode="auto">
          <a:xfrm>
            <a:off x="709613" y="1327150"/>
            <a:ext cx="4591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ctr">
              <a:spcBef>
                <a:spcPct val="0"/>
              </a:spcBef>
              <a:buFontTx/>
              <a:buNone/>
            </a:pPr>
            <a:r>
              <a:rPr lang="en-US" altLang="en-US" sz="2400" b="1"/>
              <a:t>NLG </a:t>
            </a:r>
            <a:endParaRPr lang="en-IN" altLang="en-US" sz="2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DF6023-C666-4376-0911-553F2B763B62}"/>
              </a:ext>
            </a:extLst>
          </p:cNvPr>
          <p:cNvSpPr>
            <a:spLocks noGrp="1"/>
          </p:cNvSpPr>
          <p:nvPr>
            <p:ph sz="quarter" idx="10"/>
          </p:nvPr>
        </p:nvSpPr>
        <p:spPr>
          <a:xfrm>
            <a:off x="152400" y="30163"/>
            <a:ext cx="6324600" cy="1143000"/>
          </a:xfrm>
        </p:spPr>
        <p:txBody>
          <a:bodyPr/>
          <a:lstStyle/>
          <a:p>
            <a:pPr>
              <a:defRPr/>
            </a:pPr>
            <a:r>
              <a:rPr lang="en-US" sz="2200" dirty="0"/>
              <a:t>Sample NLP Pipeline for NLU</a:t>
            </a:r>
            <a:endParaRPr lang="en-IN" sz="2200" dirty="0"/>
          </a:p>
        </p:txBody>
      </p:sp>
      <p:pic>
        <p:nvPicPr>
          <p:cNvPr id="55298" name="Picture 1">
            <a:extLst>
              <a:ext uri="{FF2B5EF4-FFF2-40B4-BE49-F238E27FC236}">
                <a16:creationId xmlns:a16="http://schemas.microsoft.com/office/drawing/2014/main" id="{2F8FCDB4-1CA9-DAF0-C897-6EF46EE81B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3" y="1752600"/>
            <a:ext cx="8948737" cy="41592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2710612-FF90-FE37-87B8-83D78278F3B1}"/>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Agenda</a:t>
            </a:r>
          </a:p>
        </p:txBody>
      </p:sp>
      <p:sp>
        <p:nvSpPr>
          <p:cNvPr id="19459" name="Rectangle 1">
            <a:extLst>
              <a:ext uri="{FF2B5EF4-FFF2-40B4-BE49-F238E27FC236}">
                <a16:creationId xmlns:a16="http://schemas.microsoft.com/office/drawing/2014/main" id="{A27AF359-5AFC-78AB-7E6B-FB5CA01A3BDA}"/>
              </a:ext>
            </a:extLst>
          </p:cNvPr>
          <p:cNvSpPr>
            <a:spLocks noChangeArrowheads="1"/>
          </p:cNvSpPr>
          <p:nvPr/>
        </p:nvSpPr>
        <p:spPr bwMode="auto">
          <a:xfrm>
            <a:off x="0" y="1371600"/>
            <a:ext cx="8763000" cy="3573463"/>
          </a:xfrm>
          <a:prstGeom prst="rect">
            <a:avLst/>
          </a:prstGeom>
          <a:noFill/>
          <a:ln>
            <a:noFill/>
          </a:ln>
        </p:spPr>
        <p:txBody>
          <a:bodyPr>
            <a:spAutoFit/>
          </a:bodyPr>
          <a:lstStyle>
            <a:lvl1pPr marL="285750" indent="-28575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marL="0" indent="0" algn="just">
              <a:lnSpc>
                <a:spcPct val="150000"/>
              </a:lnSpc>
              <a:spcBef>
                <a:spcPct val="0"/>
              </a:spcBef>
              <a:buFont typeface="Arial" panose="020B0604020202020204" pitchFamily="34" charset="0"/>
              <a:buNone/>
              <a:defRPr/>
            </a:pPr>
            <a:r>
              <a:rPr lang="en-IN" sz="2600" b="1" dirty="0">
                <a:latin typeface="Microsoft Sans Serif" panose="020B0604020202020204" pitchFamily="34" charset="0"/>
                <a:ea typeface="Microsoft Sans Serif" panose="020B0604020202020204" pitchFamily="34" charset="0"/>
                <a:cs typeface="Microsoft Sans Serif" panose="020B0604020202020204" pitchFamily="34" charset="0"/>
              </a:rPr>
              <a:t>AI and Cognitive Services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marL="0" indent="0">
              <a:buFont typeface="Arial" panose="020B0604020202020204" pitchFamily="34" charset="0"/>
              <a:buNone/>
              <a:defRPr/>
            </a:pPr>
            <a:r>
              <a:rPr lang="en-US" sz="2600" b="1" dirty="0">
                <a:latin typeface="Microsoft Sans Serif" panose="020B0604020202020204" pitchFamily="34" charset="0"/>
                <a:ea typeface="Microsoft Sans Serif" panose="020B0604020202020204" pitchFamily="34" charset="0"/>
                <a:cs typeface="Microsoft Sans Serif" panose="020B0604020202020204" pitchFamily="34" charset="0"/>
              </a:rPr>
              <a:t>Part-A: Basic APIs for AI applications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defRPr/>
            </a:pPr>
            <a:r>
              <a:rPr lang="en-US" sz="2600" dirty="0">
                <a:latin typeface="Microsoft Sans Serif" panose="020B0604020202020204" pitchFamily="34" charset="0"/>
                <a:ea typeface="Microsoft Sans Serif" panose="020B0604020202020204" pitchFamily="34" charset="0"/>
                <a:cs typeface="Microsoft Sans Serif" panose="020B0604020202020204" pitchFamily="34" charset="0"/>
              </a:rPr>
              <a:t>Hugging Face APIs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defRPr/>
            </a:pPr>
            <a:r>
              <a:rPr lang="en-US" sz="2600" dirty="0">
                <a:latin typeface="Microsoft Sans Serif" panose="020B0604020202020204" pitchFamily="34" charset="0"/>
                <a:ea typeface="Microsoft Sans Serif" panose="020B0604020202020204" pitchFamily="34" charset="0"/>
                <a:cs typeface="Microsoft Sans Serif" panose="020B0604020202020204" pitchFamily="34" charset="0"/>
              </a:rPr>
              <a:t>Natural Language Processing APIs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defRPr/>
            </a:pPr>
            <a:r>
              <a:rPr lang="en-US" sz="2600" dirty="0">
                <a:latin typeface="Microsoft Sans Serif" panose="020B0604020202020204" pitchFamily="34" charset="0"/>
                <a:ea typeface="Microsoft Sans Serif" panose="020B0604020202020204" pitchFamily="34" charset="0"/>
                <a:cs typeface="Microsoft Sans Serif" panose="020B0604020202020204" pitchFamily="34" charset="0"/>
              </a:rPr>
              <a:t>Computer Vision APIs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defRPr/>
            </a:pPr>
            <a:r>
              <a:rPr lang="en-US" sz="2600" dirty="0">
                <a:latin typeface="Microsoft Sans Serif" panose="020B0604020202020204" pitchFamily="34" charset="0"/>
                <a:ea typeface="Microsoft Sans Serif" panose="020B0604020202020204" pitchFamily="34" charset="0"/>
                <a:cs typeface="Microsoft Sans Serif" panose="020B0604020202020204" pitchFamily="34" charset="0"/>
              </a:rPr>
              <a:t>Speech Recognition APIs</a:t>
            </a:r>
            <a:endParaRPr lang="en-IN"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pPr>
              <a:defRPr/>
            </a:pPr>
            <a:r>
              <a:rPr lang="en-US" sz="2600" dirty="0">
                <a:latin typeface="Microsoft Sans Serif" panose="020B0604020202020204" pitchFamily="34" charset="0"/>
                <a:ea typeface="Microsoft Sans Serif" panose="020B0604020202020204" pitchFamily="34" charset="0"/>
                <a:cs typeface="Microsoft Sans Serif" panose="020B0604020202020204" pitchFamily="34" charset="0"/>
              </a:rPr>
              <a:t>Case Study: API usage in AI Applications</a:t>
            </a:r>
            <a:endParaRPr lang="en-IN" altLang="en-US" sz="2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9BC038-D722-61FD-0252-3D1E243A144F}"/>
              </a:ext>
            </a:extLst>
          </p:cNvPr>
          <p:cNvSpPr>
            <a:spLocks noGrp="1"/>
          </p:cNvSpPr>
          <p:nvPr>
            <p:ph sz="quarter" idx="10"/>
          </p:nvPr>
        </p:nvSpPr>
        <p:spPr>
          <a:xfrm>
            <a:off x="152400" y="30163"/>
            <a:ext cx="6324600" cy="1143000"/>
          </a:xfrm>
        </p:spPr>
        <p:txBody>
          <a:bodyPr/>
          <a:lstStyle/>
          <a:p>
            <a:pPr>
              <a:defRPr/>
            </a:pPr>
            <a:r>
              <a:rPr lang="en-US" sz="2200" dirty="0"/>
              <a:t>Tools for NLU</a:t>
            </a:r>
            <a:endParaRPr lang="en-IN" sz="2200" dirty="0"/>
          </a:p>
        </p:txBody>
      </p:sp>
      <p:sp>
        <p:nvSpPr>
          <p:cNvPr id="56322" name="Rectangle 3">
            <a:extLst>
              <a:ext uri="{FF2B5EF4-FFF2-40B4-BE49-F238E27FC236}">
                <a16:creationId xmlns:a16="http://schemas.microsoft.com/office/drawing/2014/main" id="{5AA464FE-3844-DC0D-F11E-78D76AA96489}"/>
              </a:ext>
            </a:extLst>
          </p:cNvPr>
          <p:cNvSpPr>
            <a:spLocks noChangeArrowheads="1"/>
          </p:cNvSpPr>
          <p:nvPr/>
        </p:nvSpPr>
        <p:spPr bwMode="auto">
          <a:xfrm>
            <a:off x="533400" y="1676400"/>
            <a:ext cx="8001000" cy="2308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Wingdings" pitchFamily="2" charset="2"/>
              <a:buChar char="§"/>
            </a:pPr>
            <a:r>
              <a:rPr lang="en-US" altLang="en-US" sz="2400">
                <a:cs typeface="Times New Roman" panose="02020603050405020304" pitchFamily="18" charset="0"/>
              </a:rPr>
              <a:t>Stanford CoreNLP Parser (Python)</a:t>
            </a:r>
          </a:p>
          <a:p>
            <a:pPr algn="just">
              <a:lnSpc>
                <a:spcPct val="150000"/>
              </a:lnSpc>
              <a:spcBef>
                <a:spcPct val="0"/>
              </a:spcBef>
              <a:buFont typeface="Wingdings" pitchFamily="2" charset="2"/>
              <a:buChar char="§"/>
            </a:pPr>
            <a:r>
              <a:rPr lang="en-US" altLang="en-US" sz="2400">
                <a:cs typeface="Times New Roman" panose="02020603050405020304" pitchFamily="18" charset="0"/>
              </a:rPr>
              <a:t>NLTK – Natural Language Toolkit (Python)</a:t>
            </a:r>
          </a:p>
          <a:p>
            <a:pPr algn="just">
              <a:lnSpc>
                <a:spcPct val="150000"/>
              </a:lnSpc>
              <a:spcBef>
                <a:spcPct val="0"/>
              </a:spcBef>
              <a:buFont typeface="Wingdings" pitchFamily="2" charset="2"/>
              <a:buChar char="§"/>
            </a:pPr>
            <a:r>
              <a:rPr lang="en-US" altLang="en-US" sz="2400">
                <a:cs typeface="Times New Roman" panose="02020603050405020304" pitchFamily="18" charset="0"/>
              </a:rPr>
              <a:t>SpaCy (Python) </a:t>
            </a:r>
          </a:p>
          <a:p>
            <a:pPr algn="just">
              <a:lnSpc>
                <a:spcPct val="150000"/>
              </a:lnSpc>
              <a:spcBef>
                <a:spcPct val="0"/>
              </a:spcBef>
              <a:buFont typeface="Wingdings" pitchFamily="2" charset="2"/>
              <a:buChar char="§"/>
            </a:pPr>
            <a:r>
              <a:rPr lang="en-US" altLang="en-US" sz="2400">
                <a:cs typeface="Times New Roman" panose="02020603050405020304" pitchFamily="18" charset="0"/>
              </a:rPr>
              <a:t>Apache OpenNLP (opensource Java Library)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86DFE3-B24E-0511-1942-64F31D2EE104}"/>
              </a:ext>
            </a:extLst>
          </p:cNvPr>
          <p:cNvSpPr>
            <a:spLocks noGrp="1"/>
          </p:cNvSpPr>
          <p:nvPr>
            <p:ph sz="quarter" idx="10"/>
          </p:nvPr>
        </p:nvSpPr>
        <p:spPr>
          <a:xfrm>
            <a:off x="152400" y="30163"/>
            <a:ext cx="6324600" cy="1143000"/>
          </a:xfrm>
        </p:spPr>
        <p:txBody>
          <a:bodyPr/>
          <a:lstStyle/>
          <a:p>
            <a:pPr>
              <a:defRPr/>
            </a:pPr>
            <a:r>
              <a:rPr lang="en-US" sz="3000" dirty="0"/>
              <a:t>Demo</a:t>
            </a:r>
            <a:r>
              <a:rPr lang="en-US" sz="2200" dirty="0"/>
              <a:t> </a:t>
            </a:r>
            <a:endParaRPr lang="en-IN" sz="2200" dirty="0"/>
          </a:p>
        </p:txBody>
      </p:sp>
      <p:sp>
        <p:nvSpPr>
          <p:cNvPr id="57346" name="Rectangle 3">
            <a:extLst>
              <a:ext uri="{FF2B5EF4-FFF2-40B4-BE49-F238E27FC236}">
                <a16:creationId xmlns:a16="http://schemas.microsoft.com/office/drawing/2014/main" id="{0E1843F6-7DDA-82D2-BEC6-16BB63F4A701}"/>
              </a:ext>
            </a:extLst>
          </p:cNvPr>
          <p:cNvSpPr>
            <a:spLocks noChangeArrowheads="1"/>
          </p:cNvSpPr>
          <p:nvPr/>
        </p:nvSpPr>
        <p:spPr bwMode="auto">
          <a:xfrm>
            <a:off x="533400" y="1676400"/>
            <a:ext cx="8001000" cy="17541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Tx/>
              <a:buNone/>
            </a:pPr>
            <a:r>
              <a:rPr lang="en-US" altLang="en-US" sz="2400">
                <a:solidFill>
                  <a:srgbClr val="002060"/>
                </a:solidFill>
                <a:latin typeface="Times New Roman" panose="02020603050405020304" pitchFamily="18" charset="0"/>
                <a:cs typeface="Times New Roman" panose="02020603050405020304" pitchFamily="18" charset="0"/>
              </a:rPr>
              <a:t>Sample Python Program to demonstrate NLU and NLP Pipeline using NLTK Library</a:t>
            </a:r>
          </a:p>
          <a:p>
            <a:pPr algn="just">
              <a:lnSpc>
                <a:spcPct val="150000"/>
              </a:lnSpc>
              <a:spcBef>
                <a:spcPct val="0"/>
              </a:spcBef>
              <a:buFontTx/>
              <a:buNone/>
            </a:pPr>
            <a:endParaRPr lang="en-US" altLang="en-US" sz="2400">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3D745B-DFA5-1440-27C2-736A63718DD8}"/>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Application of Transformers in NLP</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A6FE4B3-8BF3-10C7-DDE1-53BDC72BFC3C}"/>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in NLP</a:t>
            </a:r>
          </a:p>
        </p:txBody>
      </p:sp>
      <p:pic>
        <p:nvPicPr>
          <p:cNvPr id="59394" name="Picture 2" descr="Transformers: Implementing NLP Models in 3 Lines of Code | by Fernando  López | May, 2021 | Towards Data Science">
            <a:extLst>
              <a:ext uri="{FF2B5EF4-FFF2-40B4-BE49-F238E27FC236}">
                <a16:creationId xmlns:a16="http://schemas.microsoft.com/office/drawing/2014/main" id="{FD44A3AC-6318-06C3-D40C-8F76ACCFB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57400"/>
            <a:ext cx="8399463" cy="381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48E4820-177E-C24C-5A7B-A3A97BA68755}"/>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(NLP)</a:t>
            </a:r>
          </a:p>
        </p:txBody>
      </p:sp>
      <p:pic>
        <p:nvPicPr>
          <p:cNvPr id="60418" name="Picture 5">
            <a:extLst>
              <a:ext uri="{FF2B5EF4-FFF2-40B4-BE49-F238E27FC236}">
                <a16:creationId xmlns:a16="http://schemas.microsoft.com/office/drawing/2014/main" id="{D24F1573-2C8B-1255-BCEC-FAEAC40594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71600"/>
            <a:ext cx="42497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TextBox 6">
            <a:extLst>
              <a:ext uri="{FF2B5EF4-FFF2-40B4-BE49-F238E27FC236}">
                <a16:creationId xmlns:a16="http://schemas.microsoft.com/office/drawing/2014/main" id="{E348545E-92E5-36AA-9B86-1EB314C48C01}"/>
              </a:ext>
            </a:extLst>
          </p:cNvPr>
          <p:cNvSpPr txBox="1">
            <a:spLocks noChangeArrowheads="1"/>
          </p:cNvSpPr>
          <p:nvPr/>
        </p:nvSpPr>
        <p:spPr bwMode="auto">
          <a:xfrm>
            <a:off x="228600" y="4727575"/>
            <a:ext cx="454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t>Question – Answering</a:t>
            </a:r>
          </a:p>
          <a:p>
            <a:pPr algn="just">
              <a:spcBef>
                <a:spcPct val="0"/>
              </a:spcBef>
              <a:buFontTx/>
              <a:buNone/>
            </a:pPr>
            <a:r>
              <a:rPr lang="en-US" altLang="en-US" sz="1800">
                <a:solidFill>
                  <a:srgbClr val="333333"/>
                </a:solidFill>
                <a:latin typeface="Inter-Regular"/>
              </a:rPr>
              <a:t>Question Answering focuses on building systems that automatically answer the questions asked by humans in a natural language.</a:t>
            </a:r>
          </a:p>
          <a:p>
            <a:pPr algn="just">
              <a:spcBef>
                <a:spcPct val="0"/>
              </a:spcBef>
              <a:buFontTx/>
              <a:buNone/>
            </a:pPr>
            <a:r>
              <a:rPr lang="en-US" altLang="en-US" sz="1800">
                <a:solidFill>
                  <a:srgbClr val="333333"/>
                </a:solidFill>
                <a:latin typeface="Inter-Regular"/>
              </a:rPr>
              <a:t>Ex: Virtual Assistants (Alexa, Google Mini)</a:t>
            </a:r>
          </a:p>
        </p:txBody>
      </p:sp>
      <p:pic>
        <p:nvPicPr>
          <p:cNvPr id="60420" name="Picture 7">
            <a:extLst>
              <a:ext uri="{FF2B5EF4-FFF2-40B4-BE49-F238E27FC236}">
                <a16:creationId xmlns:a16="http://schemas.microsoft.com/office/drawing/2014/main" id="{77BA2A55-3340-F2F8-BE34-544B1F3B52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78338" y="1622425"/>
            <a:ext cx="4543425"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8">
            <a:extLst>
              <a:ext uri="{FF2B5EF4-FFF2-40B4-BE49-F238E27FC236}">
                <a16:creationId xmlns:a16="http://schemas.microsoft.com/office/drawing/2014/main" id="{3C34ECA2-F774-1DBF-91DD-86331714014E}"/>
              </a:ext>
            </a:extLst>
          </p:cNvPr>
          <p:cNvSpPr txBox="1">
            <a:spLocks noChangeArrowheads="1"/>
          </p:cNvSpPr>
          <p:nvPr/>
        </p:nvSpPr>
        <p:spPr bwMode="auto">
          <a:xfrm>
            <a:off x="4927600" y="4727575"/>
            <a:ext cx="42513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333333"/>
                </a:solidFill>
                <a:latin typeface="Inter-Regular"/>
              </a:rPr>
              <a:t>Spam detection </a:t>
            </a:r>
          </a:p>
          <a:p>
            <a:pPr>
              <a:spcBef>
                <a:spcPct val="0"/>
              </a:spcBef>
              <a:buFontTx/>
              <a:buNone/>
            </a:pPr>
            <a:r>
              <a:rPr lang="en-US" altLang="en-US" sz="1800">
                <a:solidFill>
                  <a:srgbClr val="333333"/>
                </a:solidFill>
                <a:latin typeface="Inter-Regular"/>
              </a:rPr>
              <a:t>Is used to detect unwanted e-mails getting to a user's inbox.</a:t>
            </a:r>
            <a:endParaRPr lang="en-IN" altLang="en-US"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48E3F7B-AB03-DFF8-58A5-B7756C83B9DC}"/>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(NLP)</a:t>
            </a:r>
          </a:p>
        </p:txBody>
      </p:sp>
      <p:pic>
        <p:nvPicPr>
          <p:cNvPr id="61442" name="Picture 9">
            <a:extLst>
              <a:ext uri="{FF2B5EF4-FFF2-40B4-BE49-F238E27FC236}">
                <a16:creationId xmlns:a16="http://schemas.microsoft.com/office/drawing/2014/main" id="{4E93C8A1-49C6-A466-2839-355FF880360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01750" y="1828800"/>
            <a:ext cx="50228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3" name="TextBox 10">
            <a:extLst>
              <a:ext uri="{FF2B5EF4-FFF2-40B4-BE49-F238E27FC236}">
                <a16:creationId xmlns:a16="http://schemas.microsoft.com/office/drawing/2014/main" id="{EC93F8F8-A362-0F8D-AA30-79A3AB2933C1}"/>
              </a:ext>
            </a:extLst>
          </p:cNvPr>
          <p:cNvSpPr txBox="1">
            <a:spLocks noChangeArrowheads="1"/>
          </p:cNvSpPr>
          <p:nvPr/>
        </p:nvSpPr>
        <p:spPr bwMode="auto">
          <a:xfrm>
            <a:off x="1287463" y="3840163"/>
            <a:ext cx="503713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2000" b="1">
                <a:solidFill>
                  <a:srgbClr val="333333"/>
                </a:solidFill>
                <a:latin typeface="Inter-Regular"/>
              </a:rPr>
              <a:t>Sentiment Analysis</a:t>
            </a:r>
          </a:p>
          <a:p>
            <a:pPr algn="just">
              <a:spcBef>
                <a:spcPct val="0"/>
              </a:spcBef>
              <a:buFontTx/>
              <a:buNone/>
            </a:pPr>
            <a:r>
              <a:rPr lang="en-US" altLang="en-US" sz="1800">
                <a:solidFill>
                  <a:srgbClr val="333333"/>
                </a:solidFill>
                <a:latin typeface="Inter-Regular"/>
              </a:rPr>
              <a:t>Also called “Opinion Mining”</a:t>
            </a:r>
          </a:p>
          <a:p>
            <a:pPr algn="just">
              <a:spcBef>
                <a:spcPct val="0"/>
              </a:spcBef>
              <a:buFontTx/>
              <a:buNone/>
            </a:pPr>
            <a:r>
              <a:rPr lang="en-US" altLang="en-US" sz="1800">
                <a:solidFill>
                  <a:srgbClr val="333333"/>
                </a:solidFill>
                <a:latin typeface="Inter-Regular"/>
              </a:rPr>
              <a:t>This application is implemented through a combination of NLP (Natural Language Processing) and statistics by assigning the values to the text (positive, negative, or natural), identify the mood of the context (happy, sad, angry, etc.)</a:t>
            </a:r>
            <a:endParaRPr lang="en-IN" altLang="en-US"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5C4CABE-E506-00EB-C962-22A3A4C1274B}"/>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(NLP)</a:t>
            </a:r>
          </a:p>
        </p:txBody>
      </p:sp>
      <p:pic>
        <p:nvPicPr>
          <p:cNvPr id="62466" name="Picture 4">
            <a:extLst>
              <a:ext uri="{FF2B5EF4-FFF2-40B4-BE49-F238E27FC236}">
                <a16:creationId xmlns:a16="http://schemas.microsoft.com/office/drawing/2014/main" id="{BBF7149C-F8CF-D6FD-2734-7CB9E45A66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625792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7" name="TextBox 5">
            <a:extLst>
              <a:ext uri="{FF2B5EF4-FFF2-40B4-BE49-F238E27FC236}">
                <a16:creationId xmlns:a16="http://schemas.microsoft.com/office/drawing/2014/main" id="{9914A427-60EF-D2E8-32B0-2695162DB020}"/>
              </a:ext>
            </a:extLst>
          </p:cNvPr>
          <p:cNvSpPr txBox="1">
            <a:spLocks noChangeArrowheads="1"/>
          </p:cNvSpPr>
          <p:nvPr/>
        </p:nvSpPr>
        <p:spPr bwMode="auto">
          <a:xfrm>
            <a:off x="1222375" y="3965575"/>
            <a:ext cx="6099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333333"/>
                </a:solidFill>
                <a:latin typeface="Inter-Regular"/>
              </a:rPr>
              <a:t>Machine translation</a:t>
            </a:r>
          </a:p>
          <a:p>
            <a:pPr>
              <a:spcBef>
                <a:spcPct val="0"/>
              </a:spcBef>
              <a:buFontTx/>
              <a:buNone/>
            </a:pPr>
            <a:r>
              <a:rPr lang="en-US" altLang="en-US" sz="1800">
                <a:solidFill>
                  <a:srgbClr val="333333"/>
                </a:solidFill>
                <a:latin typeface="Inter-Regular"/>
              </a:rPr>
              <a:t>Is used to translate text or speech from one natural language to another natural language.</a:t>
            </a:r>
            <a:endParaRPr lang="en-IN" altLang="en-US"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A152715-F29B-9F26-0AE4-E1B745EFE2B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(NLP)</a:t>
            </a:r>
          </a:p>
        </p:txBody>
      </p:sp>
      <p:pic>
        <p:nvPicPr>
          <p:cNvPr id="63490" name="Picture 2">
            <a:extLst>
              <a:ext uri="{FF2B5EF4-FFF2-40B4-BE49-F238E27FC236}">
                <a16:creationId xmlns:a16="http://schemas.microsoft.com/office/drawing/2014/main" id="{975771FF-E695-690D-4271-0EF5DD27F3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600200"/>
            <a:ext cx="5010150" cy="21621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63491" name="TextBox 5">
            <a:extLst>
              <a:ext uri="{FF2B5EF4-FFF2-40B4-BE49-F238E27FC236}">
                <a16:creationId xmlns:a16="http://schemas.microsoft.com/office/drawing/2014/main" id="{905398C4-E527-2E9E-A6D1-B79B48B301A4}"/>
              </a:ext>
            </a:extLst>
          </p:cNvPr>
          <p:cNvSpPr txBox="1">
            <a:spLocks noChangeArrowheads="1"/>
          </p:cNvSpPr>
          <p:nvPr/>
        </p:nvSpPr>
        <p:spPr bwMode="auto">
          <a:xfrm>
            <a:off x="1524000" y="4046538"/>
            <a:ext cx="52959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333333"/>
                </a:solidFill>
                <a:latin typeface="Inter-Regular"/>
              </a:rPr>
              <a:t>Text Generation</a:t>
            </a:r>
          </a:p>
          <a:p>
            <a:pPr>
              <a:spcBef>
                <a:spcPct val="0"/>
              </a:spcBef>
              <a:buFontTx/>
              <a:buNone/>
            </a:pPr>
            <a:r>
              <a:rPr lang="en-US" altLang="en-US" sz="1800">
                <a:solidFill>
                  <a:srgbClr val="333333"/>
                </a:solidFill>
                <a:latin typeface="Inter-Regular"/>
              </a:rPr>
              <a:t>Used to generate text automatically based on user data and context.</a:t>
            </a:r>
          </a:p>
          <a:p>
            <a:pPr>
              <a:spcBef>
                <a:spcPct val="0"/>
              </a:spcBef>
              <a:buFontTx/>
              <a:buNone/>
            </a:pPr>
            <a:endParaRPr lang="en-US" altLang="en-US" sz="1800">
              <a:solidFill>
                <a:srgbClr val="333333"/>
              </a:solidFill>
              <a:latin typeface="Inter-Regular"/>
            </a:endParaRPr>
          </a:p>
          <a:p>
            <a:pPr>
              <a:spcBef>
                <a:spcPct val="0"/>
              </a:spcBef>
              <a:buFontTx/>
              <a:buNone/>
            </a:pPr>
            <a:r>
              <a:rPr lang="en-US" altLang="en-US" sz="1800">
                <a:solidFill>
                  <a:srgbClr val="333333"/>
                </a:solidFill>
                <a:latin typeface="Inter-Regular"/>
              </a:rPr>
              <a:t>Ref: https://transformer.huggingface.co/doc/gpt2-large</a:t>
            </a:r>
            <a:endParaRPr lang="en-IN" altLang="en-US"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A9268A6-9A30-FB71-CDAE-765E2EF51AC3}"/>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Applications of Transformers (NLP)</a:t>
            </a:r>
          </a:p>
        </p:txBody>
      </p:sp>
      <p:pic>
        <p:nvPicPr>
          <p:cNvPr id="64514" name="Picture 4" descr="Text Summarization using Deep Learning | by Priya Dwivedi | Towards Data  Science">
            <a:extLst>
              <a:ext uri="{FF2B5EF4-FFF2-40B4-BE49-F238E27FC236}">
                <a16:creationId xmlns:a16="http://schemas.microsoft.com/office/drawing/2014/main" id="{792A01AD-21C1-31C4-8058-3147B5427F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1600"/>
            <a:ext cx="388620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7">
            <a:extLst>
              <a:ext uri="{FF2B5EF4-FFF2-40B4-BE49-F238E27FC236}">
                <a16:creationId xmlns:a16="http://schemas.microsoft.com/office/drawing/2014/main" id="{414FC6E5-8218-8EF0-7D18-76A2B82014BC}"/>
              </a:ext>
            </a:extLst>
          </p:cNvPr>
          <p:cNvSpPr txBox="1">
            <a:spLocks noChangeArrowheads="1"/>
          </p:cNvSpPr>
          <p:nvPr/>
        </p:nvSpPr>
        <p:spPr bwMode="auto">
          <a:xfrm>
            <a:off x="1600200" y="3962400"/>
            <a:ext cx="52959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1">
                <a:solidFill>
                  <a:srgbClr val="333333"/>
                </a:solidFill>
                <a:latin typeface="Inter-Regular"/>
              </a:rPr>
              <a:t>Text Summarization / Text Paraphrasing / GEC</a:t>
            </a:r>
          </a:p>
          <a:p>
            <a:pPr>
              <a:spcBef>
                <a:spcPct val="0"/>
              </a:spcBef>
              <a:buFontTx/>
              <a:buNone/>
            </a:pPr>
            <a:r>
              <a:rPr lang="en-US" altLang="en-US" sz="1800">
                <a:solidFill>
                  <a:srgbClr val="333333"/>
                </a:solidFill>
                <a:latin typeface="Inter-Regular"/>
              </a:rPr>
              <a:t>Text Summarizer tools: Summarize Bot, Resoomer, SMMRY</a:t>
            </a:r>
          </a:p>
          <a:p>
            <a:pPr>
              <a:spcBef>
                <a:spcPct val="0"/>
              </a:spcBef>
              <a:buFontTx/>
              <a:buNone/>
            </a:pPr>
            <a:endParaRPr lang="en-US" altLang="en-US" sz="1800">
              <a:solidFill>
                <a:srgbClr val="333333"/>
              </a:solidFill>
              <a:latin typeface="Inter-Regular"/>
            </a:endParaRPr>
          </a:p>
          <a:p>
            <a:pPr>
              <a:spcBef>
                <a:spcPct val="0"/>
              </a:spcBef>
              <a:buFontTx/>
              <a:buNone/>
            </a:pPr>
            <a:r>
              <a:rPr lang="en-US" altLang="en-US" sz="1800">
                <a:solidFill>
                  <a:srgbClr val="333333"/>
                </a:solidFill>
                <a:latin typeface="Inter-Regular"/>
              </a:rPr>
              <a:t>Text Paraphrasing tools – Quillbot, Spinbot, Grammarly, GoParaphrase etc. </a:t>
            </a:r>
          </a:p>
          <a:p>
            <a:pPr>
              <a:spcBef>
                <a:spcPct val="0"/>
              </a:spcBef>
              <a:buFontTx/>
              <a:buNone/>
            </a:pPr>
            <a:endParaRPr lang="en-US" altLang="en-US" sz="1800">
              <a:solidFill>
                <a:srgbClr val="333333"/>
              </a:solidFill>
              <a:latin typeface="Inter-Regular"/>
            </a:endParaRPr>
          </a:p>
          <a:p>
            <a:pPr>
              <a:spcBef>
                <a:spcPct val="0"/>
              </a:spcBef>
              <a:buFontTx/>
              <a:buNone/>
            </a:pPr>
            <a:r>
              <a:rPr lang="en-IN" altLang="en-US" sz="1800"/>
              <a:t>GEC (Grammatical Error Checker) - Grammarly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33630D4-1DFB-300D-3C9A-CEE07DF14105}"/>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Practical NLP with Transformers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D5D75F-4A0B-BBCD-779F-281ED07C20B0}"/>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AI and Cognitive Services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F65DAAB-908D-F85D-E740-DC8D1A4BDAEC}"/>
              </a:ext>
            </a:extLst>
          </p:cNvPr>
          <p:cNvSpPr>
            <a:spLocks noGrp="1"/>
          </p:cNvSpPr>
          <p:nvPr>
            <p:ph sz="quarter" idx="10"/>
          </p:nvPr>
        </p:nvSpPr>
        <p:spPr>
          <a:xfrm>
            <a:off x="0" y="228600"/>
            <a:ext cx="6705600" cy="1143000"/>
          </a:xfrm>
        </p:spPr>
        <p:txBody>
          <a:bodyPr rtlCol="0"/>
          <a:lstStyle/>
          <a:p>
            <a:pPr indent="0" eaLnBrk="1" fontAlgn="auto" hangingPunct="1">
              <a:spcAft>
                <a:spcPts val="0"/>
              </a:spcAft>
              <a:defRPr/>
            </a:pPr>
            <a:r>
              <a:rPr lang="en-US" sz="2800" dirty="0"/>
              <a:t>NLP Task 1 -&gt; Sentiment Analysis</a:t>
            </a:r>
          </a:p>
        </p:txBody>
      </p:sp>
      <p:sp>
        <p:nvSpPr>
          <p:cNvPr id="66562" name="Rectangle 1">
            <a:extLst>
              <a:ext uri="{FF2B5EF4-FFF2-40B4-BE49-F238E27FC236}">
                <a16:creationId xmlns:a16="http://schemas.microsoft.com/office/drawing/2014/main" id="{32B6E68A-F60C-51FE-F776-E9F50CE59D04}"/>
              </a:ext>
            </a:extLst>
          </p:cNvPr>
          <p:cNvSpPr>
            <a:spLocks noChangeArrowheads="1"/>
          </p:cNvSpPr>
          <p:nvPr/>
        </p:nvSpPr>
        <p:spPr bwMode="auto">
          <a:xfrm>
            <a:off x="0" y="1524000"/>
            <a:ext cx="8763000" cy="437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t>[Comes under “Task Classification” category in HuggingFace]</a:t>
            </a:r>
          </a:p>
          <a:p>
            <a:pPr algn="just">
              <a:lnSpc>
                <a:spcPct val="150000"/>
              </a:lnSpc>
              <a:spcBef>
                <a:spcPct val="0"/>
              </a:spcBef>
              <a:buFont typeface="Arial" panose="020B0604020202020204" pitchFamily="34" charset="0"/>
              <a:buNone/>
            </a:pPr>
            <a:r>
              <a:rPr lang="en-US" altLang="en-US" sz="1800" b="1">
                <a:latin typeface="Microsoft Sans Serif" panose="020B0604020202020204" pitchFamily="34" charset="0"/>
                <a:cs typeface="Microsoft Sans Serif" panose="020B0604020202020204" pitchFamily="34" charset="0"/>
              </a:rPr>
              <a:t>Usage Example</a:t>
            </a:r>
          </a:p>
          <a:p>
            <a:pPr algn="just">
              <a:lnSpc>
                <a:spcPct val="150000"/>
              </a:lnSpc>
              <a:spcBef>
                <a:spcPct val="0"/>
              </a:spcBef>
              <a:buFont typeface="Arial" panose="020B0604020202020204" pitchFamily="34" charset="0"/>
              <a:buNone/>
            </a:pPr>
            <a:r>
              <a:rPr lang="en-IN" altLang="en-US" sz="1800">
                <a:latin typeface="Microsoft Sans Serif" panose="020B0604020202020204" pitchFamily="34" charset="0"/>
                <a:cs typeface="Microsoft Sans Serif" panose="020B0604020202020204" pitchFamily="34" charset="0"/>
              </a:rPr>
              <a:t>from transformers import pipeline</a:t>
            </a:r>
          </a:p>
          <a:p>
            <a:pPr algn="just">
              <a:lnSpc>
                <a:spcPct val="150000"/>
              </a:lnSpc>
              <a:spcBef>
                <a:spcPct val="0"/>
              </a:spcBef>
              <a:buFont typeface="Arial" panose="020B0604020202020204" pitchFamily="34" charset="0"/>
              <a:buNone/>
            </a:pPr>
            <a:r>
              <a:rPr lang="en-IN" altLang="en-US" sz="1800">
                <a:latin typeface="Microsoft Sans Serif" panose="020B0604020202020204" pitchFamily="34" charset="0"/>
                <a:cs typeface="Microsoft Sans Serif" panose="020B0604020202020204" pitchFamily="34" charset="0"/>
              </a:rPr>
              <a:t>classifier = pipeline('sentiment-analysis', model='distilbert-base-uncased-finetuned-sst-2-english')</a:t>
            </a:r>
          </a:p>
          <a:p>
            <a:pPr algn="just">
              <a:lnSpc>
                <a:spcPct val="150000"/>
              </a:lnSpc>
              <a:spcBef>
                <a:spcPct val="0"/>
              </a:spcBef>
              <a:buFont typeface="Arial" panose="020B0604020202020204" pitchFamily="34" charset="0"/>
              <a:buNone/>
            </a:pPr>
            <a:r>
              <a:rPr lang="en-IN" altLang="en-US" sz="1800">
                <a:latin typeface="Microsoft Sans Serif" panose="020B0604020202020204" pitchFamily="34" charset="0"/>
                <a:cs typeface="Microsoft Sans Serif" panose="020B0604020202020204" pitchFamily="34" charset="0"/>
              </a:rPr>
              <a:t>result = classifier("I love this movie!")</a:t>
            </a:r>
          </a:p>
          <a:p>
            <a:pPr algn="just">
              <a:lnSpc>
                <a:spcPct val="150000"/>
              </a:lnSpc>
              <a:spcBef>
                <a:spcPct val="0"/>
              </a:spcBef>
              <a:buFont typeface="Arial" panose="020B0604020202020204" pitchFamily="34" charset="0"/>
              <a:buNone/>
            </a:pPr>
            <a:r>
              <a:rPr lang="en-IN" altLang="en-US" sz="1800">
                <a:latin typeface="Microsoft Sans Serif" panose="020B0604020202020204" pitchFamily="34" charset="0"/>
                <a:cs typeface="Microsoft Sans Serif" panose="020B0604020202020204" pitchFamily="34" charset="0"/>
              </a:rPr>
              <a:t>print(result)</a:t>
            </a:r>
          </a:p>
          <a:p>
            <a:pPr algn="just">
              <a:lnSpc>
                <a:spcPct val="150000"/>
              </a:lnSpc>
              <a:spcBef>
                <a:spcPct val="0"/>
              </a:spcBef>
              <a:buFont typeface="Arial" panose="020B0604020202020204" pitchFamily="34" charset="0"/>
              <a:buNone/>
            </a:pPr>
            <a:r>
              <a:rPr lang="en-US" altLang="en-US" sz="1800" b="1">
                <a:latin typeface="Microsoft Sans Serif" panose="020B0604020202020204" pitchFamily="34" charset="0"/>
                <a:cs typeface="Microsoft Sans Serif" panose="020B0604020202020204" pitchFamily="34" charset="0"/>
              </a:rPr>
              <a:t> Here “Pipeline” is the high level API</a:t>
            </a:r>
          </a:p>
          <a:p>
            <a:pPr algn="just">
              <a:lnSpc>
                <a:spcPct val="150000"/>
              </a:lnSpc>
              <a:spcBef>
                <a:spcPct val="0"/>
              </a:spcBef>
              <a:buFont typeface="Arial" panose="020B0604020202020204" pitchFamily="34" charset="0"/>
              <a:buNone/>
            </a:pPr>
            <a:r>
              <a:rPr lang="en-US" altLang="en-US" sz="2400" b="1">
                <a:solidFill>
                  <a:srgbClr val="C00000"/>
                </a:solidFill>
                <a:latin typeface="Microsoft Sans Serif" panose="020B0604020202020204" pitchFamily="34" charset="0"/>
                <a:cs typeface="Microsoft Sans Serif" panose="020B0604020202020204" pitchFamily="34" charset="0"/>
              </a:rPr>
              <a:t>Try it out in Google Colab!</a:t>
            </a:r>
          </a:p>
          <a:p>
            <a:pPr algn="just">
              <a:lnSpc>
                <a:spcPct val="150000"/>
              </a:lnSpc>
              <a:spcBef>
                <a:spcPct val="0"/>
              </a:spcBef>
              <a:buFont typeface="Arial" panose="020B0604020202020204" pitchFamily="34" charset="0"/>
              <a:buNone/>
            </a:pPr>
            <a:r>
              <a:rPr lang="en-US" altLang="en-US" sz="2000" b="1">
                <a:solidFill>
                  <a:srgbClr val="002060"/>
                </a:solidFill>
                <a:latin typeface="Microsoft Sans Serif" panose="020B0604020202020204" pitchFamily="34" charset="0"/>
                <a:cs typeface="Microsoft Sans Serif" panose="020B0604020202020204" pitchFamily="34" charset="0"/>
              </a:rPr>
              <a:t>Change “Runtime Type” to “T4 GPU” if required</a:t>
            </a:r>
            <a:endParaRPr lang="en-IN" altLang="en-US" sz="2000" b="1">
              <a:solidFill>
                <a:srgbClr val="002060"/>
              </a:solidFill>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C6730A2-F3FA-266E-0F63-903F92CB1BF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NLP Task 2 -&gt; Language Translation</a:t>
            </a:r>
          </a:p>
        </p:txBody>
      </p:sp>
      <p:sp>
        <p:nvSpPr>
          <p:cNvPr id="67586" name="Rectangle 1">
            <a:extLst>
              <a:ext uri="{FF2B5EF4-FFF2-40B4-BE49-F238E27FC236}">
                <a16:creationId xmlns:a16="http://schemas.microsoft.com/office/drawing/2014/main" id="{28D46ACC-CEAC-E84E-1576-F21FE29465C2}"/>
              </a:ext>
            </a:extLst>
          </p:cNvPr>
          <p:cNvSpPr>
            <a:spLocks noChangeArrowheads="1"/>
          </p:cNvSpPr>
          <p:nvPr/>
        </p:nvSpPr>
        <p:spPr bwMode="auto">
          <a:xfrm>
            <a:off x="0" y="1524000"/>
            <a:ext cx="8763000"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Reference - https://huggingface.co/Helsinki-NLP/opus-mt-en-hi</a:t>
            </a:r>
          </a:p>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[Read the Model Card; Go to -&gt; “Use this Model -&gt; Transformers” and view code]</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r>
              <a:rPr lang="en-US" altLang="en-US" sz="2400" b="1">
                <a:solidFill>
                  <a:srgbClr val="C00000"/>
                </a:solidFill>
                <a:latin typeface="Microsoft Sans Serif" panose="020B0604020202020204" pitchFamily="34" charset="0"/>
                <a:cs typeface="Microsoft Sans Serif" panose="020B0604020202020204" pitchFamily="34" charset="0"/>
              </a:rPr>
              <a:t>Try it out in Google Colab!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7B8CDD5-BE3B-07F6-71CC-300730944BF8}"/>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NLP Task 3 -&gt; Question Answering</a:t>
            </a:r>
          </a:p>
        </p:txBody>
      </p:sp>
      <p:sp>
        <p:nvSpPr>
          <p:cNvPr id="68610" name="Rectangle 1">
            <a:extLst>
              <a:ext uri="{FF2B5EF4-FFF2-40B4-BE49-F238E27FC236}">
                <a16:creationId xmlns:a16="http://schemas.microsoft.com/office/drawing/2014/main" id="{2D5C7865-9B68-FBE3-C319-59BD0189B1EF}"/>
              </a:ext>
            </a:extLst>
          </p:cNvPr>
          <p:cNvSpPr>
            <a:spLocks noChangeArrowheads="1"/>
          </p:cNvSpPr>
          <p:nvPr/>
        </p:nvSpPr>
        <p:spPr bwMode="auto">
          <a:xfrm>
            <a:off x="0" y="1524000"/>
            <a:ext cx="87630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Reference - https://huggingface.co/distilbert/distilbert-base-uncased-distilled-squad</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r>
              <a:rPr lang="en-US" altLang="en-US" sz="2400" b="1">
                <a:solidFill>
                  <a:srgbClr val="C00000"/>
                </a:solidFill>
                <a:latin typeface="Microsoft Sans Serif" panose="020B0604020202020204" pitchFamily="34" charset="0"/>
                <a:cs typeface="Microsoft Sans Serif" panose="020B0604020202020204" pitchFamily="34" charset="0"/>
              </a:rPr>
              <a:t>Try it out in Google Colab!</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1B3E4B4-D6E6-0503-89B2-779B6BDB0C48}"/>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Computer Vision APIs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C071A7-0B53-A12D-D15B-99DE98A089B7}"/>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Computer Vision</a:t>
            </a:r>
          </a:p>
        </p:txBody>
      </p:sp>
      <p:sp>
        <p:nvSpPr>
          <p:cNvPr id="70658" name="Rectangle 1">
            <a:extLst>
              <a:ext uri="{FF2B5EF4-FFF2-40B4-BE49-F238E27FC236}">
                <a16:creationId xmlns:a16="http://schemas.microsoft.com/office/drawing/2014/main" id="{FA1E4001-E2D5-7A90-72F5-E10660A673BD}"/>
              </a:ext>
            </a:extLst>
          </p:cNvPr>
          <p:cNvSpPr>
            <a:spLocks noChangeArrowheads="1"/>
          </p:cNvSpPr>
          <p:nvPr/>
        </p:nvSpPr>
        <p:spPr bwMode="auto">
          <a:xfrm>
            <a:off x="0" y="1524000"/>
            <a:ext cx="8763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Computer vision is a field that uses algorithms to </a:t>
            </a:r>
            <a:r>
              <a:rPr lang="en-US" altLang="en-US" sz="1800" b="1">
                <a:latin typeface="Microsoft Sans Serif" panose="020B0604020202020204" pitchFamily="34" charset="0"/>
                <a:cs typeface="Microsoft Sans Serif" panose="020B0604020202020204" pitchFamily="34" charset="0"/>
              </a:rPr>
              <a:t>process images </a:t>
            </a:r>
            <a:r>
              <a:rPr lang="en-US" altLang="en-US" sz="1800">
                <a:latin typeface="Microsoft Sans Serif" panose="020B0604020202020204" pitchFamily="34" charset="0"/>
                <a:cs typeface="Microsoft Sans Serif" panose="020B0604020202020204" pitchFamily="34" charset="0"/>
              </a:rPr>
              <a:t>and </a:t>
            </a:r>
            <a:r>
              <a:rPr lang="en-US" altLang="en-US" sz="1800" b="1">
                <a:latin typeface="Microsoft Sans Serif" panose="020B0604020202020204" pitchFamily="34" charset="0"/>
                <a:cs typeface="Microsoft Sans Serif" panose="020B0604020202020204" pitchFamily="34" charset="0"/>
              </a:rPr>
              <a:t>videos</a:t>
            </a:r>
            <a:r>
              <a:rPr lang="en-US" altLang="en-US" sz="1800">
                <a:latin typeface="Microsoft Sans Serif" panose="020B0604020202020204" pitchFamily="34" charset="0"/>
                <a:cs typeface="Microsoft Sans Serif" panose="020B0604020202020204" pitchFamily="34" charset="0"/>
              </a:rPr>
              <a:t> to perform tasks such as</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p:txBody>
      </p:sp>
      <p:pic>
        <p:nvPicPr>
          <p:cNvPr id="70659" name="Picture 2">
            <a:extLst>
              <a:ext uri="{FF2B5EF4-FFF2-40B4-BE49-F238E27FC236}">
                <a16:creationId xmlns:a16="http://schemas.microsoft.com/office/drawing/2014/main" id="{4FAF0980-8AB4-1A7E-9FD3-48E1250C2EF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2888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79CA54C9-68C8-9EA9-B8BC-70B0435577EB}"/>
              </a:ext>
            </a:extLst>
          </p:cNvPr>
          <p:cNvSpPr/>
          <p:nvPr/>
        </p:nvSpPr>
        <p:spPr>
          <a:xfrm>
            <a:off x="2286000" y="2528888"/>
            <a:ext cx="6542088" cy="120015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Object detection</a:t>
            </a:r>
          </a:p>
          <a:p>
            <a:pPr>
              <a:defRPr/>
            </a:pPr>
            <a:r>
              <a:rPr lang="en-IN" dirty="0">
                <a:latin typeface="Microsoft Sans Serif" panose="020B0604020202020204" pitchFamily="34" charset="0"/>
                <a:ea typeface="Microsoft Sans Serif" panose="020B0604020202020204" pitchFamily="34" charset="0"/>
                <a:cs typeface="Microsoft Sans Serif" panose="020B0604020202020204" pitchFamily="34" charset="0"/>
              </a:rPr>
              <a:t>Locating and identifying objects in an image or video. This is used in many applications, including surveillance, robotics, image and video analysis.</a:t>
            </a:r>
          </a:p>
        </p:txBody>
      </p:sp>
      <p:pic>
        <p:nvPicPr>
          <p:cNvPr id="70661" name="Picture 6">
            <a:extLst>
              <a:ext uri="{FF2B5EF4-FFF2-40B4-BE49-F238E27FC236}">
                <a16:creationId xmlns:a16="http://schemas.microsoft.com/office/drawing/2014/main" id="{CC902392-3CE4-2299-F272-ACC5DF69FB0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283075"/>
            <a:ext cx="17573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a:extLst>
              <a:ext uri="{FF2B5EF4-FFF2-40B4-BE49-F238E27FC236}">
                <a16:creationId xmlns:a16="http://schemas.microsoft.com/office/drawing/2014/main" id="{E9226DF8-A524-F097-C87D-C60D15744FE7}"/>
              </a:ext>
            </a:extLst>
          </p:cNvPr>
          <p:cNvSpPr/>
          <p:nvPr/>
        </p:nvSpPr>
        <p:spPr>
          <a:xfrm>
            <a:off x="2286000" y="4725988"/>
            <a:ext cx="6542088" cy="922337"/>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IN" b="1" dirty="0"/>
              <a:t>Face recognition</a:t>
            </a:r>
          </a:p>
          <a:p>
            <a:pPr>
              <a:defRPr/>
            </a:pPr>
            <a:r>
              <a:rPr lang="en-IN" dirty="0"/>
              <a:t>A widely used application of computer vision, face recognition is used to unlock devices and identify security threats.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F94204-78F9-4B42-4FB7-F83B4BC75795}"/>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Computer Vision</a:t>
            </a:r>
          </a:p>
        </p:txBody>
      </p:sp>
      <p:sp>
        <p:nvSpPr>
          <p:cNvPr id="71682" name="Rectangle 1">
            <a:extLst>
              <a:ext uri="{FF2B5EF4-FFF2-40B4-BE49-F238E27FC236}">
                <a16:creationId xmlns:a16="http://schemas.microsoft.com/office/drawing/2014/main" id="{F99AA236-F017-5080-AA5C-5206D4579376}"/>
              </a:ext>
            </a:extLst>
          </p:cNvPr>
          <p:cNvSpPr>
            <a:spLocks noChangeArrowheads="1"/>
          </p:cNvSpPr>
          <p:nvPr/>
        </p:nvSpPr>
        <p:spPr bwMode="auto">
          <a:xfrm>
            <a:off x="0" y="1524000"/>
            <a:ext cx="8763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Computer vision is a field that uses algorithms to </a:t>
            </a:r>
            <a:r>
              <a:rPr lang="en-US" altLang="en-US" sz="1800" b="1">
                <a:latin typeface="Microsoft Sans Serif" panose="020B0604020202020204" pitchFamily="34" charset="0"/>
                <a:cs typeface="Microsoft Sans Serif" panose="020B0604020202020204" pitchFamily="34" charset="0"/>
              </a:rPr>
              <a:t>process images </a:t>
            </a:r>
            <a:r>
              <a:rPr lang="en-US" altLang="en-US" sz="1800">
                <a:latin typeface="Microsoft Sans Serif" panose="020B0604020202020204" pitchFamily="34" charset="0"/>
                <a:cs typeface="Microsoft Sans Serif" panose="020B0604020202020204" pitchFamily="34" charset="0"/>
              </a:rPr>
              <a:t>and </a:t>
            </a:r>
            <a:r>
              <a:rPr lang="en-US" altLang="en-US" sz="1800" b="1">
                <a:latin typeface="Microsoft Sans Serif" panose="020B0604020202020204" pitchFamily="34" charset="0"/>
                <a:cs typeface="Microsoft Sans Serif" panose="020B0604020202020204" pitchFamily="34" charset="0"/>
              </a:rPr>
              <a:t>videos</a:t>
            </a:r>
            <a:r>
              <a:rPr lang="en-US" altLang="en-US" sz="1800">
                <a:latin typeface="Microsoft Sans Serif" panose="020B0604020202020204" pitchFamily="34" charset="0"/>
                <a:cs typeface="Microsoft Sans Serif" panose="020B0604020202020204" pitchFamily="34" charset="0"/>
              </a:rPr>
              <a:t> to perform tasks such as</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p:txBody>
      </p:sp>
      <p:pic>
        <p:nvPicPr>
          <p:cNvPr id="71683" name="Picture 9">
            <a:extLst>
              <a:ext uri="{FF2B5EF4-FFF2-40B4-BE49-F238E27FC236}">
                <a16:creationId xmlns:a16="http://schemas.microsoft.com/office/drawing/2014/main" id="{1F57BC24-892F-C5D4-66E5-18860419EC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628900"/>
            <a:ext cx="16002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18EA882C-386B-FCB6-754E-C3D0240E7179}"/>
              </a:ext>
            </a:extLst>
          </p:cNvPr>
          <p:cNvSpPr/>
          <p:nvPr/>
        </p:nvSpPr>
        <p:spPr>
          <a:xfrm>
            <a:off x="2362200" y="2678113"/>
            <a:ext cx="60198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just">
              <a:defRPr/>
            </a:pPr>
            <a:r>
              <a:rPr lang="en-IN" b="1" dirty="0">
                <a:latin typeface="Microsoft Sans Serif" panose="020B0604020202020204" pitchFamily="34" charset="0"/>
                <a:ea typeface="Microsoft Sans Serif" panose="020B0604020202020204" pitchFamily="34" charset="0"/>
                <a:cs typeface="Microsoft Sans Serif" panose="020B0604020202020204" pitchFamily="34" charset="0"/>
              </a:rPr>
              <a:t>Feature extraction</a:t>
            </a:r>
          </a:p>
          <a:p>
            <a:pPr algn="just">
              <a:defRPr/>
            </a:pPr>
            <a:r>
              <a:rPr lang="en-IN" dirty="0">
                <a:latin typeface="Microsoft Sans Serif" panose="020B0604020202020204" pitchFamily="34" charset="0"/>
                <a:ea typeface="Microsoft Sans Serif" panose="020B0604020202020204" pitchFamily="34" charset="0"/>
                <a:cs typeface="Microsoft Sans Serif" panose="020B0604020202020204" pitchFamily="34" charset="0"/>
              </a:rPr>
              <a:t>An essential part of applications that require computer vision to recognize objects in an image. </a:t>
            </a:r>
          </a:p>
        </p:txBody>
      </p:sp>
      <p:pic>
        <p:nvPicPr>
          <p:cNvPr id="71685" name="Picture 12">
            <a:extLst>
              <a:ext uri="{FF2B5EF4-FFF2-40B4-BE49-F238E27FC236}">
                <a16:creationId xmlns:a16="http://schemas.microsoft.com/office/drawing/2014/main" id="{667D898B-5FF0-F478-9B83-CDD2746AED4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4222750"/>
            <a:ext cx="2181225"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D4F77F30-8179-E8C8-6D81-9970C2C5AE16}"/>
              </a:ext>
            </a:extLst>
          </p:cNvPr>
          <p:cNvSpPr/>
          <p:nvPr/>
        </p:nvSpPr>
        <p:spPr>
          <a:xfrm>
            <a:off x="2362200" y="4432300"/>
            <a:ext cx="6019800" cy="9239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IN" b="1" dirty="0"/>
              <a:t>Image classification</a:t>
            </a:r>
          </a:p>
          <a:p>
            <a:pPr>
              <a:defRPr/>
            </a:pPr>
            <a:r>
              <a:rPr lang="en-IN" dirty="0"/>
              <a:t>A fundamental task in computer vision, image classification identifies the class an input image falls under.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52EF139-C8CD-2695-CEFF-5AAE5E9F0720}"/>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Computer Vision</a:t>
            </a:r>
          </a:p>
        </p:txBody>
      </p:sp>
      <p:sp>
        <p:nvSpPr>
          <p:cNvPr id="72706" name="Rectangle 1">
            <a:extLst>
              <a:ext uri="{FF2B5EF4-FFF2-40B4-BE49-F238E27FC236}">
                <a16:creationId xmlns:a16="http://schemas.microsoft.com/office/drawing/2014/main" id="{3CCA8FF8-BAA4-D47D-9FBA-AFA2EC5B3D8C}"/>
              </a:ext>
            </a:extLst>
          </p:cNvPr>
          <p:cNvSpPr>
            <a:spLocks noChangeArrowheads="1"/>
          </p:cNvSpPr>
          <p:nvPr/>
        </p:nvSpPr>
        <p:spPr bwMode="auto">
          <a:xfrm>
            <a:off x="0" y="1524000"/>
            <a:ext cx="87630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Computer vision is a field that uses algorithms to </a:t>
            </a:r>
            <a:r>
              <a:rPr lang="en-US" altLang="en-US" sz="1800" b="1">
                <a:latin typeface="Microsoft Sans Serif" panose="020B0604020202020204" pitchFamily="34" charset="0"/>
                <a:cs typeface="Microsoft Sans Serif" panose="020B0604020202020204" pitchFamily="34" charset="0"/>
              </a:rPr>
              <a:t>process images </a:t>
            </a:r>
            <a:r>
              <a:rPr lang="en-US" altLang="en-US" sz="1800">
                <a:latin typeface="Microsoft Sans Serif" panose="020B0604020202020204" pitchFamily="34" charset="0"/>
                <a:cs typeface="Microsoft Sans Serif" panose="020B0604020202020204" pitchFamily="34" charset="0"/>
              </a:rPr>
              <a:t>and </a:t>
            </a:r>
            <a:r>
              <a:rPr lang="en-US" altLang="en-US" sz="1800" b="1">
                <a:latin typeface="Microsoft Sans Serif" panose="020B0604020202020204" pitchFamily="34" charset="0"/>
                <a:cs typeface="Microsoft Sans Serif" panose="020B0604020202020204" pitchFamily="34" charset="0"/>
              </a:rPr>
              <a:t>videos</a:t>
            </a:r>
            <a:r>
              <a:rPr lang="en-US" altLang="en-US" sz="1800">
                <a:latin typeface="Microsoft Sans Serif" panose="020B0604020202020204" pitchFamily="34" charset="0"/>
                <a:cs typeface="Microsoft Sans Serif" panose="020B0604020202020204" pitchFamily="34" charset="0"/>
              </a:rPr>
              <a:t> to perform tasks such as</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p:txBody>
      </p:sp>
      <p:sp>
        <p:nvSpPr>
          <p:cNvPr id="11" name="Rectangle 10">
            <a:extLst>
              <a:ext uri="{FF2B5EF4-FFF2-40B4-BE49-F238E27FC236}">
                <a16:creationId xmlns:a16="http://schemas.microsoft.com/office/drawing/2014/main" id="{AE9B94BB-8583-0B8A-0CEB-66080F395F7A}"/>
              </a:ext>
            </a:extLst>
          </p:cNvPr>
          <p:cNvSpPr/>
          <p:nvPr/>
        </p:nvSpPr>
        <p:spPr>
          <a:xfrm>
            <a:off x="3124200" y="2678113"/>
            <a:ext cx="5257800" cy="147796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just">
              <a:defRPr/>
            </a:pPr>
            <a:r>
              <a:rPr lang="en-US" b="1" dirty="0">
                <a:latin typeface="Microsoft Sans Serif" panose="020B0604020202020204" pitchFamily="34" charset="0"/>
                <a:ea typeface="Microsoft Sans Serif" panose="020B0604020202020204" pitchFamily="34" charset="0"/>
                <a:cs typeface="Microsoft Sans Serif" panose="020B0604020202020204" pitchFamily="34" charset="0"/>
              </a:rPr>
              <a:t>Image restoration</a:t>
            </a:r>
          </a:p>
          <a:p>
            <a:pPr algn="just">
              <a:defRPr/>
            </a:pP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An important task in computer vision, image restoration can include image in paintings, image </a:t>
            </a:r>
            <a:r>
              <a:rPr lang="en-US" dirty="0" err="1">
                <a:latin typeface="Microsoft Sans Serif" panose="020B0604020202020204" pitchFamily="34" charset="0"/>
                <a:ea typeface="Microsoft Sans Serif" panose="020B0604020202020204" pitchFamily="34" charset="0"/>
                <a:cs typeface="Microsoft Sans Serif" panose="020B0604020202020204" pitchFamily="34" charset="0"/>
              </a:rPr>
              <a:t>deblurring</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pixel interpolation, and image </a:t>
            </a:r>
            <a:r>
              <a:rPr lang="en-US" dirty="0" err="1">
                <a:latin typeface="Microsoft Sans Serif" panose="020B0604020202020204" pitchFamily="34" charset="0"/>
                <a:ea typeface="Microsoft Sans Serif" panose="020B0604020202020204" pitchFamily="34" charset="0"/>
                <a:cs typeface="Microsoft Sans Serif" panose="020B0604020202020204" pitchFamily="34" charset="0"/>
              </a:rPr>
              <a:t>denoising</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4" name="Rectangle 13">
            <a:extLst>
              <a:ext uri="{FF2B5EF4-FFF2-40B4-BE49-F238E27FC236}">
                <a16:creationId xmlns:a16="http://schemas.microsoft.com/office/drawing/2014/main" id="{DC2DE2DA-E362-A46C-204B-2F55DCACCA9D}"/>
              </a:ext>
            </a:extLst>
          </p:cNvPr>
          <p:cNvSpPr/>
          <p:nvPr/>
        </p:nvSpPr>
        <p:spPr>
          <a:xfrm>
            <a:off x="342900" y="4459288"/>
            <a:ext cx="8039100" cy="646112"/>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latin typeface="Microsoft Sans Serif" panose="020B0604020202020204" pitchFamily="34" charset="0"/>
                <a:ea typeface="Microsoft Sans Serif" panose="020B0604020202020204" pitchFamily="34" charset="0"/>
                <a:cs typeface="Microsoft Sans Serif" panose="020B0604020202020204" pitchFamily="34" charset="0"/>
              </a:rPr>
              <a:t>Object Tracking</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is a continuous CV task that aims to track a specific </a:t>
            </a:r>
            <a:r>
              <a:rPr lang="en-US" b="1" dirty="0">
                <a:latin typeface="Microsoft Sans Serif" panose="020B0604020202020204" pitchFamily="34" charset="0"/>
                <a:ea typeface="Microsoft Sans Serif" panose="020B0604020202020204" pitchFamily="34" charset="0"/>
                <a:cs typeface="Microsoft Sans Serif" panose="020B0604020202020204" pitchFamily="34" charset="0"/>
              </a:rPr>
              <a:t>object</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or multiple objects over a sequence of frames</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72709" name="Picture 2">
            <a:extLst>
              <a:ext uri="{FF2B5EF4-FFF2-40B4-BE49-F238E27FC236}">
                <a16:creationId xmlns:a16="http://schemas.microsoft.com/office/drawing/2014/main" id="{90913634-46F9-5A1C-98B4-79F20C8380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87613"/>
            <a:ext cx="265747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a:extLst>
              <a:ext uri="{FF2B5EF4-FFF2-40B4-BE49-F238E27FC236}">
                <a16:creationId xmlns:a16="http://schemas.microsoft.com/office/drawing/2014/main" id="{1253A6C2-EDEB-C368-1727-3696B73066F8}"/>
              </a:ext>
            </a:extLst>
          </p:cNvPr>
          <p:cNvSpPr/>
          <p:nvPr/>
        </p:nvSpPr>
        <p:spPr>
          <a:xfrm>
            <a:off x="342900" y="5338763"/>
            <a:ext cx="8039100" cy="6477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defRPr/>
            </a:pPr>
            <a:r>
              <a:rPr lang="en-US" b="1" dirty="0">
                <a:latin typeface="Microsoft Sans Serif" panose="020B0604020202020204" pitchFamily="34" charset="0"/>
                <a:ea typeface="Microsoft Sans Serif" panose="020B0604020202020204" pitchFamily="34" charset="0"/>
                <a:cs typeface="Microsoft Sans Serif" panose="020B0604020202020204" pitchFamily="34" charset="0"/>
              </a:rPr>
              <a:t>Scene reconstruction</a:t>
            </a:r>
            <a:r>
              <a:rPr lang="en-US" dirty="0">
                <a:latin typeface="Microsoft Sans Serif" panose="020B0604020202020204" pitchFamily="34" charset="0"/>
                <a:ea typeface="Microsoft Sans Serif" panose="020B0604020202020204" pitchFamily="34" charset="0"/>
                <a:cs typeface="Microsoft Sans Serif" panose="020B0604020202020204" pitchFamily="34" charset="0"/>
              </a:rPr>
              <a:t> is the process of reconstructing a 3D digital version of a real-world object from pictures or scans of the object</a:t>
            </a:r>
            <a:endParaRPr lang="en-IN"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1B8B030-A983-D9F2-51F4-1BBEAEFD0931}"/>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2800" dirty="0"/>
              <a:t>CV Task -&gt; Image Classification</a:t>
            </a:r>
          </a:p>
        </p:txBody>
      </p:sp>
      <p:sp>
        <p:nvSpPr>
          <p:cNvPr id="73730" name="Rectangle 1">
            <a:extLst>
              <a:ext uri="{FF2B5EF4-FFF2-40B4-BE49-F238E27FC236}">
                <a16:creationId xmlns:a16="http://schemas.microsoft.com/office/drawing/2014/main" id="{AB8AE768-B37F-84E5-62DA-E0A7382AD391}"/>
              </a:ext>
            </a:extLst>
          </p:cNvPr>
          <p:cNvSpPr>
            <a:spLocks noChangeArrowheads="1"/>
          </p:cNvSpPr>
          <p:nvPr/>
        </p:nvSpPr>
        <p:spPr bwMode="auto">
          <a:xfrm>
            <a:off x="0" y="1524000"/>
            <a:ext cx="8763000" cy="627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 typeface="Arial" panose="020B0604020202020204" pitchFamily="34" charset="0"/>
              <a:buNone/>
            </a:pPr>
            <a:r>
              <a:rPr lang="en-US" altLang="en-US" sz="1800">
                <a:latin typeface="Microsoft Sans Serif" panose="020B0604020202020204" pitchFamily="34" charset="0"/>
                <a:cs typeface="Microsoft Sans Serif" panose="020B0604020202020204" pitchFamily="34" charset="0"/>
              </a:rPr>
              <a:t>Model - </a:t>
            </a:r>
            <a:r>
              <a:rPr lang="en-IN" altLang="en-US" sz="1800"/>
              <a:t>facebook/deit-base-distilled-patch16-224</a:t>
            </a:r>
            <a:endParaRPr lang="en-US" altLang="en-US" sz="1800">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r>
              <a:rPr lang="en-US" altLang="en-US" sz="1800" b="1">
                <a:latin typeface="Microsoft Sans Serif" panose="020B0604020202020204" pitchFamily="34" charset="0"/>
                <a:cs typeface="Microsoft Sans Serif" panose="020B0604020202020204" pitchFamily="34" charset="0"/>
              </a:rPr>
              <a:t>Code </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from transformers import pipeline</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 Load the image classification pipeline</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image_classifier = pipeline("image-classification", model="facebook/deit-base-distilled-patch16-224")</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 Use a new image URL (make sure it's a valid and accessible image URL)</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url = "https://upload.wikimedia.org/wikipedia/commons/9/9a/Pug_600.jpg"</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 Perform image classification using the URL directly</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result = image_classifier(url)</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 Print the result</a:t>
            </a:r>
          </a:p>
          <a:p>
            <a:pPr algn="just">
              <a:lnSpc>
                <a:spcPct val="150000"/>
              </a:lnSpc>
              <a:spcBef>
                <a:spcPct val="0"/>
              </a:spcBef>
              <a:buFont typeface="Arial" panose="020B0604020202020204" pitchFamily="34" charset="0"/>
              <a:buNone/>
            </a:pPr>
            <a:r>
              <a:rPr lang="en-US" altLang="en-US" sz="1600">
                <a:latin typeface="Microsoft Sans Serif" panose="020B0604020202020204" pitchFamily="34" charset="0"/>
                <a:cs typeface="Microsoft Sans Serif" panose="020B0604020202020204" pitchFamily="34" charset="0"/>
              </a:rPr>
              <a:t>print(result)</a:t>
            </a: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a:p>
            <a:pPr algn="just">
              <a:lnSpc>
                <a:spcPct val="150000"/>
              </a:lnSpc>
              <a:spcBef>
                <a:spcPct val="0"/>
              </a:spcBef>
              <a:buFont typeface="Arial" panose="020B0604020202020204" pitchFamily="34" charset="0"/>
              <a:buNone/>
            </a:pPr>
            <a:endParaRPr lang="en-US" altLang="en-US" sz="1800" b="1">
              <a:latin typeface="Microsoft Sans Serif" panose="020B0604020202020204" pitchFamily="34" charset="0"/>
              <a:cs typeface="Microsoft Sans Serif" panose="020B0604020202020204"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29876A-45AE-40B9-4ED8-482362F6CDD8}"/>
              </a:ext>
            </a:extLst>
          </p:cNvPr>
          <p:cNvSpPr>
            <a:spLocks noGrp="1"/>
          </p:cNvSpPr>
          <p:nvPr>
            <p:ph sz="quarter" idx="10"/>
          </p:nvPr>
        </p:nvSpPr>
        <p:spPr/>
        <p:txBody>
          <a:bodyPr/>
          <a:lstStyle/>
          <a:p>
            <a:pPr algn="ctr" eaLnBrk="1" hangingPunct="1">
              <a:spcBef>
                <a:spcPct val="0"/>
              </a:spcBef>
              <a:defRPr/>
            </a:pPr>
            <a:r>
              <a:rPr lang="en-US" dirty="0">
                <a:latin typeface="Arial" charset="0"/>
                <a:cs typeface="Arial" charset="0"/>
              </a:rPr>
              <a:t>Speech Recognition APIs</a:t>
            </a:r>
          </a:p>
          <a:p>
            <a:pPr algn="ctr" eaLnBrk="1" hangingPunct="1">
              <a:spcBef>
                <a:spcPct val="0"/>
              </a:spcBef>
              <a:defRPr/>
            </a:pPr>
            <a:r>
              <a:rPr lang="en-US" dirty="0">
                <a:latin typeface="Arial" charset="0"/>
                <a:cs typeface="Arial" charset="0"/>
              </a:rPr>
              <a:t>[Self Study]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B76E9-6459-8632-045B-CCFD9E4922EB}"/>
              </a:ext>
            </a:extLst>
          </p:cNvPr>
          <p:cNvSpPr>
            <a:spLocks noGrp="1"/>
          </p:cNvSpPr>
          <p:nvPr>
            <p:ph type="title"/>
          </p:nvPr>
        </p:nvSpPr>
        <p:spPr>
          <a:xfrm>
            <a:off x="6019800" y="4419600"/>
            <a:ext cx="2552700" cy="677863"/>
          </a:xfrm>
        </p:spPr>
        <p:txBody>
          <a:bodyPr>
            <a:normAutofit fontScale="90000"/>
          </a:bodyPr>
          <a:lstStyle/>
          <a:p>
            <a:pPr>
              <a:defRPr/>
            </a:pPr>
            <a:r>
              <a:rPr lang="en-US" dirty="0"/>
              <a:t>Thank You!</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F480977-0D00-2F41-8F21-E765E712AFC6}"/>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AI, ML and Generative AI</a:t>
            </a:r>
          </a:p>
        </p:txBody>
      </p:sp>
      <p:pic>
        <p:nvPicPr>
          <p:cNvPr id="21506" name="Picture 1">
            <a:extLst>
              <a:ext uri="{FF2B5EF4-FFF2-40B4-BE49-F238E27FC236}">
                <a16:creationId xmlns:a16="http://schemas.microsoft.com/office/drawing/2014/main" id="{98B301A6-8FCD-6024-9C3F-77BAD96E78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00200"/>
            <a:ext cx="714533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TextBox 2">
            <a:extLst>
              <a:ext uri="{FF2B5EF4-FFF2-40B4-BE49-F238E27FC236}">
                <a16:creationId xmlns:a16="http://schemas.microsoft.com/office/drawing/2014/main" id="{69230705-FBF8-AC9C-553F-58CD1D97130D}"/>
              </a:ext>
            </a:extLst>
          </p:cNvPr>
          <p:cNvSpPr txBox="1">
            <a:spLocks noChangeArrowheads="1"/>
          </p:cNvSpPr>
          <p:nvPr/>
        </p:nvSpPr>
        <p:spPr bwMode="auto">
          <a:xfrm>
            <a:off x="533400" y="5943600"/>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7126305-45CD-34D4-CBAB-10ACA472872B}"/>
              </a:ext>
            </a:extLst>
          </p:cNvPr>
          <p:cNvSpPr>
            <a:spLocks noGrp="1"/>
          </p:cNvSpPr>
          <p:nvPr>
            <p:ph sz="quarter" idx="10"/>
          </p:nvPr>
        </p:nvSpPr>
        <p:spPr>
          <a:xfrm>
            <a:off x="0" y="228600"/>
            <a:ext cx="6705600" cy="1143000"/>
          </a:xfrm>
        </p:spPr>
        <p:txBody>
          <a:bodyPr rtlCol="0"/>
          <a:lstStyle/>
          <a:p>
            <a:pPr algn="ctr" eaLnBrk="1" fontAlgn="auto" hangingPunct="1">
              <a:spcAft>
                <a:spcPts val="0"/>
              </a:spcAft>
              <a:defRPr/>
            </a:pPr>
            <a:r>
              <a:rPr lang="en-US" sz="3000" dirty="0"/>
              <a:t>Appendix</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C1D56FD-92BC-E0D5-D81A-354BE165578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Amazon </a:t>
            </a:r>
            <a:r>
              <a:rPr lang="en-US" sz="3000" dirty="0" err="1"/>
              <a:t>BedRock</a:t>
            </a:r>
            <a:endParaRPr lang="en-US" sz="3000" dirty="0"/>
          </a:p>
        </p:txBody>
      </p:sp>
      <p:pic>
        <p:nvPicPr>
          <p:cNvPr id="77826" name="Picture 1">
            <a:extLst>
              <a:ext uri="{FF2B5EF4-FFF2-40B4-BE49-F238E27FC236}">
                <a16:creationId xmlns:a16="http://schemas.microsoft.com/office/drawing/2014/main" id="{BEDC25FB-BD7F-EF27-AFBF-B85FC35A1C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535113"/>
            <a:ext cx="8402638"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7" name="TextBox 5">
            <a:extLst>
              <a:ext uri="{FF2B5EF4-FFF2-40B4-BE49-F238E27FC236}">
                <a16:creationId xmlns:a16="http://schemas.microsoft.com/office/drawing/2014/main" id="{47F7DB18-C3CD-84B6-CE32-113771EBAC3B}"/>
              </a:ext>
            </a:extLst>
          </p:cNvPr>
          <p:cNvSpPr txBox="1">
            <a:spLocks noChangeArrowheads="1"/>
          </p:cNvSpPr>
          <p:nvPr/>
        </p:nvSpPr>
        <p:spPr bwMode="auto">
          <a:xfrm>
            <a:off x="533400" y="5943600"/>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F111EAB-E9DD-5A6D-C2DD-6E4C834DBB9D}"/>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Amazon </a:t>
            </a:r>
            <a:r>
              <a:rPr lang="en-US" sz="3000" dirty="0" err="1"/>
              <a:t>BedRock</a:t>
            </a:r>
            <a:r>
              <a:rPr lang="en-US" sz="3000" dirty="0"/>
              <a:t> – Choice of Models</a:t>
            </a:r>
          </a:p>
        </p:txBody>
      </p:sp>
      <p:pic>
        <p:nvPicPr>
          <p:cNvPr id="78850" name="Picture 2">
            <a:extLst>
              <a:ext uri="{FF2B5EF4-FFF2-40B4-BE49-F238E27FC236}">
                <a16:creationId xmlns:a16="http://schemas.microsoft.com/office/drawing/2014/main" id="{0074B2E0-D1D3-07D9-10D6-DD226E6FEE3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624888"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TextBox 5">
            <a:extLst>
              <a:ext uri="{FF2B5EF4-FFF2-40B4-BE49-F238E27FC236}">
                <a16:creationId xmlns:a16="http://schemas.microsoft.com/office/drawing/2014/main" id="{BE765556-FC5D-6B28-AAFB-77DB41CEA7F4}"/>
              </a:ext>
            </a:extLst>
          </p:cNvPr>
          <p:cNvSpPr txBox="1">
            <a:spLocks noChangeArrowheads="1"/>
          </p:cNvSpPr>
          <p:nvPr/>
        </p:nvSpPr>
        <p:spPr bwMode="auto">
          <a:xfrm>
            <a:off x="388938" y="5830888"/>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E818FD-3F13-CD08-9CB9-79FC3229193F}"/>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Amazon </a:t>
            </a:r>
            <a:r>
              <a:rPr lang="en-US" sz="3000" dirty="0" err="1"/>
              <a:t>BedRock</a:t>
            </a:r>
            <a:r>
              <a:rPr lang="en-US" sz="3000" dirty="0"/>
              <a:t> – Use Case</a:t>
            </a:r>
          </a:p>
        </p:txBody>
      </p:sp>
      <p:pic>
        <p:nvPicPr>
          <p:cNvPr id="79874" name="Picture 1">
            <a:extLst>
              <a:ext uri="{FF2B5EF4-FFF2-40B4-BE49-F238E27FC236}">
                <a16:creationId xmlns:a16="http://schemas.microsoft.com/office/drawing/2014/main" id="{8F8F7797-D907-44D9-8E91-7D7C489465B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8229600" cy="424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TextBox 5">
            <a:extLst>
              <a:ext uri="{FF2B5EF4-FFF2-40B4-BE49-F238E27FC236}">
                <a16:creationId xmlns:a16="http://schemas.microsoft.com/office/drawing/2014/main" id="{7D431925-2618-5734-9C27-D1CCB68EC7BB}"/>
              </a:ext>
            </a:extLst>
          </p:cNvPr>
          <p:cNvSpPr txBox="1">
            <a:spLocks noChangeArrowheads="1"/>
          </p:cNvSpPr>
          <p:nvPr/>
        </p:nvSpPr>
        <p:spPr bwMode="auto">
          <a:xfrm>
            <a:off x="388938" y="5830888"/>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1BF3F23-E599-4E15-E59E-C85680FD7A40}"/>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AI Use Cases</a:t>
            </a:r>
          </a:p>
        </p:txBody>
      </p:sp>
      <p:pic>
        <p:nvPicPr>
          <p:cNvPr id="22530" name="Picture 2">
            <a:extLst>
              <a:ext uri="{FF2B5EF4-FFF2-40B4-BE49-F238E27FC236}">
                <a16:creationId xmlns:a16="http://schemas.microsoft.com/office/drawing/2014/main" id="{9A44BBF7-7B99-D4CB-4D80-1C0074B9FD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001000" cy="418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TextBox 5">
            <a:extLst>
              <a:ext uri="{FF2B5EF4-FFF2-40B4-BE49-F238E27FC236}">
                <a16:creationId xmlns:a16="http://schemas.microsoft.com/office/drawing/2014/main" id="{F9C53C2E-1CA8-EECD-B97E-0C3178D99CA8}"/>
              </a:ext>
            </a:extLst>
          </p:cNvPr>
          <p:cNvSpPr txBox="1">
            <a:spLocks noChangeArrowheads="1"/>
          </p:cNvSpPr>
          <p:nvPr/>
        </p:nvSpPr>
        <p:spPr bwMode="auto">
          <a:xfrm>
            <a:off x="533400" y="5943600"/>
            <a:ext cx="830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400"/>
              <a:t>Ref: Adapted from 'AWS Innovate Conference, 2024', Presentation by Melwin Pais, Senior Solution Architect, AWS</a:t>
            </a:r>
            <a:endParaRPr lang="en-IN" altLang="en-US"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46F2617-A3C1-4BE9-59C6-29C31317E5C3}"/>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Three Generations of Machine Learning</a:t>
            </a:r>
          </a:p>
        </p:txBody>
      </p:sp>
      <p:sp>
        <p:nvSpPr>
          <p:cNvPr id="6" name="object 4">
            <a:extLst>
              <a:ext uri="{FF2B5EF4-FFF2-40B4-BE49-F238E27FC236}">
                <a16:creationId xmlns:a16="http://schemas.microsoft.com/office/drawing/2014/main" id="{BF0836D3-07FD-87CB-0482-7BEB26FA72F9}"/>
              </a:ext>
            </a:extLst>
          </p:cNvPr>
          <p:cNvSpPr txBox="1"/>
          <p:nvPr/>
        </p:nvSpPr>
        <p:spPr>
          <a:xfrm>
            <a:off x="304800" y="1600200"/>
            <a:ext cx="8382000" cy="498951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lIns="0" tIns="3810" rIns="0" bIns="0">
            <a:spAutoFit/>
          </a:bodyPr>
          <a:lstStyle>
            <a:lvl1pPr marL="381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lnSpc>
                <a:spcPct val="150000"/>
              </a:lnSpc>
              <a:defRPr/>
            </a:pPr>
            <a:r>
              <a:rPr lang="en-US" dirty="0">
                <a:solidFill>
                  <a:srgbClr val="C00000"/>
                </a:solidFill>
                <a:latin typeface="Microsoft Sans Serif" panose="020B0604020202020204" pitchFamily="34" charset="0"/>
                <a:ea typeface="Microsoft Sans Serif" panose="020B0604020202020204" pitchFamily="34" charset="0"/>
                <a:cs typeface="Microsoft Sans Serif" panose="020B0604020202020204" pitchFamily="34" charset="0"/>
              </a:rPr>
              <a:t>Gen 1: Basic Machine Learning</a:t>
            </a:r>
          </a:p>
          <a:p>
            <a:pPr algn="just">
              <a:lnSpc>
                <a:spcPct val="150000"/>
              </a:lnSpc>
              <a:defRPr/>
            </a:pPr>
            <a:r>
              <a:rPr lang="en-US" dirty="0">
                <a:solidFill>
                  <a:srgbClr val="C00000"/>
                </a:solidFill>
                <a:latin typeface="Microsoft Sans Serif" panose="020B0604020202020204" pitchFamily="34" charset="0"/>
                <a:ea typeface="Microsoft Sans Serif" panose="020B0604020202020204" pitchFamily="34" charset="0"/>
                <a:cs typeface="Microsoft Sans Serif" panose="020B0604020202020204" pitchFamily="34" charset="0"/>
              </a:rPr>
              <a:t>Effort: Create Labeled datasets, Train Models using basic ML algorithms, Measure Performance</a:t>
            </a:r>
          </a:p>
          <a:p>
            <a:pPr algn="just">
              <a:lnSpc>
                <a:spcPct val="150000"/>
              </a:lnSpc>
              <a:defRPr/>
            </a:pPr>
            <a:endParaRPr lang="en-US"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defRPr/>
            </a:pPr>
            <a:r>
              <a:rPr lang="en-US"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Gen 2: Deep Learning [based on Artificial Neural Networks]</a:t>
            </a:r>
          </a:p>
          <a:p>
            <a:pPr algn="just">
              <a:lnSpc>
                <a:spcPct val="150000"/>
              </a:lnSpc>
              <a:defRPr/>
            </a:pPr>
            <a:r>
              <a:rPr lang="en-US"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[Emergence of Big Data]</a:t>
            </a:r>
          </a:p>
          <a:p>
            <a:pPr algn="just">
              <a:lnSpc>
                <a:spcPct val="150000"/>
              </a:lnSpc>
              <a:defRPr/>
            </a:pPr>
            <a:r>
              <a:rPr lang="en-US"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rPr>
              <a:t>Effort: Re-Train Models using DL algorithms and measure performance</a:t>
            </a:r>
          </a:p>
          <a:p>
            <a:pPr algn="just">
              <a:lnSpc>
                <a:spcPct val="150000"/>
              </a:lnSpc>
              <a:defRPr/>
            </a:pPr>
            <a:endParaRPr lang="en-US" dirty="0">
              <a:solidFill>
                <a:srgbClr val="00206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a:lnSpc>
                <a:spcPct val="150000"/>
              </a:lnSpc>
              <a:defRPr/>
            </a:pPr>
            <a:r>
              <a:rPr lang="en-US" dirty="0">
                <a:solidFill>
                  <a:srgbClr val="00B050"/>
                </a:solidFill>
                <a:latin typeface="Microsoft Sans Serif" panose="020B0604020202020204" pitchFamily="34" charset="0"/>
                <a:ea typeface="Microsoft Sans Serif" panose="020B0604020202020204" pitchFamily="34" charset="0"/>
                <a:cs typeface="Microsoft Sans Serif" panose="020B0604020202020204" pitchFamily="34" charset="0"/>
              </a:rPr>
              <a:t>Gen 3: Transfer Learning / Transformers </a:t>
            </a:r>
          </a:p>
          <a:p>
            <a:pPr algn="just">
              <a:lnSpc>
                <a:spcPct val="150000"/>
              </a:lnSpc>
              <a:defRPr/>
            </a:pPr>
            <a:r>
              <a:rPr lang="en-US" dirty="0">
                <a:solidFill>
                  <a:srgbClr val="00B050"/>
                </a:solidFill>
                <a:latin typeface="Microsoft Sans Serif" panose="020B0604020202020204" pitchFamily="34" charset="0"/>
                <a:ea typeface="Microsoft Sans Serif" panose="020B0604020202020204" pitchFamily="34" charset="0"/>
                <a:cs typeface="Microsoft Sans Serif" panose="020B0604020202020204" pitchFamily="34" charset="0"/>
              </a:rPr>
              <a:t>[Pre-trained models / Fine-tuned models available] </a:t>
            </a:r>
          </a:p>
          <a:p>
            <a:pPr algn="just">
              <a:lnSpc>
                <a:spcPct val="150000"/>
              </a:lnSpc>
              <a:defRPr/>
            </a:pPr>
            <a:r>
              <a:rPr lang="en-US" dirty="0">
                <a:solidFill>
                  <a:srgbClr val="00B050"/>
                </a:solidFill>
                <a:latin typeface="Microsoft Sans Serif" panose="020B0604020202020204" pitchFamily="34" charset="0"/>
                <a:ea typeface="Microsoft Sans Serif" panose="020B0604020202020204" pitchFamily="34" charset="0"/>
                <a:cs typeface="Microsoft Sans Serif" panose="020B0604020202020204" pitchFamily="34" charset="0"/>
              </a:rPr>
              <a:t>Effort: Use APIs in various applications on a pay-per-use basis. No model training required</a:t>
            </a:r>
            <a:endParaRPr lang="en-IN" dirty="0">
              <a:solidFill>
                <a:srgbClr val="00B05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C2DE2FC-FC3A-1E94-F5DB-4EBE3FCC6C9A}"/>
              </a:ext>
            </a:extLst>
          </p:cNvPr>
          <p:cNvSpPr>
            <a:spLocks noGrp="1"/>
          </p:cNvSpPr>
          <p:nvPr>
            <p:ph sz="quarter" idx="10"/>
          </p:nvPr>
        </p:nvSpPr>
        <p:spPr>
          <a:xfrm>
            <a:off x="0" y="228600"/>
            <a:ext cx="6705600" cy="1143000"/>
          </a:xfrm>
        </p:spPr>
        <p:txBody>
          <a:bodyPr rtlCol="0"/>
          <a:lstStyle/>
          <a:p>
            <a:pPr eaLnBrk="1" fontAlgn="auto" hangingPunct="1">
              <a:spcAft>
                <a:spcPts val="0"/>
              </a:spcAft>
              <a:defRPr/>
            </a:pPr>
            <a:r>
              <a:rPr lang="en-US" sz="3000" dirty="0"/>
              <a:t>Pre-Trained vs Fine-Tuned Models</a:t>
            </a:r>
          </a:p>
        </p:txBody>
      </p:sp>
      <p:sp>
        <p:nvSpPr>
          <p:cNvPr id="24578" name="Rectangle 2">
            <a:extLst>
              <a:ext uri="{FF2B5EF4-FFF2-40B4-BE49-F238E27FC236}">
                <a16:creationId xmlns:a16="http://schemas.microsoft.com/office/drawing/2014/main" id="{AD6B6ED2-AE36-0302-3E37-99B227DF2C90}"/>
              </a:ext>
            </a:extLst>
          </p:cNvPr>
          <p:cNvSpPr>
            <a:spLocks noChangeArrowheads="1"/>
          </p:cNvSpPr>
          <p:nvPr/>
        </p:nvSpPr>
        <p:spPr bwMode="auto">
          <a:xfrm>
            <a:off x="152400" y="1384300"/>
            <a:ext cx="8077200" cy="377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Training data</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Pre-trained models are trained on large datasets, while fine-tuned models are trained on specific examples. </a:t>
            </a:r>
          </a:p>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Purpose</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Pre-trained models are general-purpose base models, while fine-tuned models are adapted for specific tasks or domains. </a:t>
            </a:r>
          </a:p>
          <a:p>
            <a:pPr algn="just">
              <a:lnSpc>
                <a:spcPct val="150000"/>
              </a:lnSpc>
              <a:spcBef>
                <a:spcPct val="0"/>
              </a:spcBef>
              <a:buFontTx/>
              <a:buNone/>
            </a:pPr>
            <a:r>
              <a:rPr lang="en-IN" altLang="en-US" sz="1800" b="1">
                <a:latin typeface="Microsoft Sans Serif" panose="020B0604020202020204" pitchFamily="34" charset="0"/>
                <a:cs typeface="Microsoft Sans Serif" panose="020B0604020202020204" pitchFamily="34" charset="0"/>
              </a:rPr>
              <a:t>Efficiency</a:t>
            </a:r>
          </a:p>
          <a:p>
            <a:pPr algn="just">
              <a:lnSpc>
                <a:spcPct val="150000"/>
              </a:lnSpc>
              <a:spcBef>
                <a:spcPct val="0"/>
              </a:spcBef>
              <a:buFontTx/>
              <a:buNone/>
            </a:pPr>
            <a:r>
              <a:rPr lang="en-IN" altLang="en-US" sz="1800">
                <a:latin typeface="Microsoft Sans Serif" panose="020B0604020202020204" pitchFamily="34" charset="0"/>
                <a:cs typeface="Microsoft Sans Serif" panose="020B0604020202020204" pitchFamily="34" charset="0"/>
              </a:rPr>
              <a:t>Pre-training is computationally intensive, while fine-tuning is more efficient because it builds on the pre-trained model.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F12238A47FFD45821235F014964B92" ma:contentTypeVersion="11" ma:contentTypeDescription="Create a new document." ma:contentTypeScope="" ma:versionID="0a2f3501c7a02f059777be038de841fd">
  <xsd:schema xmlns:xsd="http://www.w3.org/2001/XMLSchema" xmlns:xs="http://www.w3.org/2001/XMLSchema" xmlns:p="http://schemas.microsoft.com/office/2006/metadata/properties" xmlns:ns2="62c752f1-bd77-4b32-bcd5-44afe1204fc4" xmlns:ns3="da5b1c99-92a1-4558-bd57-34eabbc51132" targetNamespace="http://schemas.microsoft.com/office/2006/metadata/properties" ma:root="true" ma:fieldsID="f59d6fbac6c013837359ed3d1ba29442" ns2:_="" ns3:_="">
    <xsd:import namespace="62c752f1-bd77-4b32-bcd5-44afe1204fc4"/>
    <xsd:import namespace="da5b1c99-92a1-4558-bd57-34eabbc51132"/>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c752f1-bd77-4b32-bcd5-44afe1204fc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b8cb680-6a83-4177-80f4-b15e2230c4d8"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a5b1c99-92a1-4558-bd57-34eabbc51132"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a3ed7d6-22c2-4507-bcf5-c4919080afe0}" ma:internalName="TaxCatchAll" ma:showField="CatchAllData" ma:web="da5b1c99-92a1-4558-bd57-34eabbc51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62c752f1-bd77-4b32-bcd5-44afe1204fc4">
      <Terms xmlns="http://schemas.microsoft.com/office/infopath/2007/PartnerControls"/>
    </lcf76f155ced4ddcb4097134ff3c332f>
    <TaxCatchAll xmlns="da5b1c99-92a1-4558-bd57-34eabbc51132" xsi:nil="true"/>
  </documentManagement>
</p:properties>
</file>

<file path=customXml/itemProps1.xml><?xml version="1.0" encoding="utf-8"?>
<ds:datastoreItem xmlns:ds="http://schemas.openxmlformats.org/officeDocument/2006/customXml" ds:itemID="{23003689-AAE3-459C-BA60-68A78934B0EA}"/>
</file>

<file path=customXml/itemProps2.xml><?xml version="1.0" encoding="utf-8"?>
<ds:datastoreItem xmlns:ds="http://schemas.openxmlformats.org/officeDocument/2006/customXml" ds:itemID="{F56E5B31-15A7-4CC5-AB6A-60FE336490DE}"/>
</file>

<file path=customXml/itemProps3.xml><?xml version="1.0" encoding="utf-8"?>
<ds:datastoreItem xmlns:ds="http://schemas.openxmlformats.org/officeDocument/2006/customXml" ds:itemID="{807E248B-CC3A-414D-9F7B-92C8EE0ABA1D}"/>
</file>

<file path=docProps/app.xml><?xml version="1.0" encoding="utf-8"?>
<Properties xmlns="http://schemas.openxmlformats.org/officeDocument/2006/extended-properties" xmlns:vt="http://schemas.openxmlformats.org/officeDocument/2006/docPropsVTypes">
  <Template/>
  <TotalTime>12171</TotalTime>
  <Words>26486</Words>
  <Application>Microsoft Macintosh PowerPoint</Application>
  <PresentationFormat>On-screen Show (4:3)</PresentationFormat>
  <Paragraphs>2724</Paragraphs>
  <Slides>63</Slides>
  <Notes>54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63</vt:i4>
      </vt:variant>
    </vt:vector>
  </HeadingPairs>
  <TitlesOfParts>
    <vt:vector size="76" baseType="lpstr">
      <vt:lpstr>Aptos</vt:lpstr>
      <vt:lpstr>Arial</vt:lpstr>
      <vt:lpstr>Calibri</vt:lpstr>
      <vt:lpstr>Calibri Light</vt:lpstr>
      <vt:lpstr>Courier New</vt:lpstr>
      <vt:lpstr>Helvetica</vt:lpstr>
      <vt:lpstr>Helvetica Light</vt:lpstr>
      <vt:lpstr>Inter-Regular</vt:lpstr>
      <vt:lpstr>Microsoft Sans Serif</vt:lpstr>
      <vt:lpstr>Symbol</vt:lpstr>
      <vt:lpstr>Times New Roman</vt:lpstr>
      <vt:lpstr>Wingdings</vt:lpstr>
      <vt:lpstr>Office Theme</vt:lpstr>
      <vt:lpstr>API-driven Cloud Native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Prof Animesh Giri</cp:lastModifiedBy>
  <cp:revision>1025</cp:revision>
  <dcterms:created xsi:type="dcterms:W3CDTF">2011-09-14T09:42:05Z</dcterms:created>
  <dcterms:modified xsi:type="dcterms:W3CDTF">2025-01-11T02:03:50Z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0x010100C2F12238A47FFD45821235F014964B92</vt:lpwstr>
  </property>
</Properties>
</file>